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2"/>
  </p:sldMasterIdLst>
  <p:sldIdLst>
    <p:sldId id="256" r:id="rId3"/>
    <p:sldId id="257" r:id="rId4"/>
    <p:sldId id="260" r:id="rId5"/>
    <p:sldId id="258" r:id="rId6"/>
    <p:sldId id="259" r:id="rId7"/>
    <p:sldId id="261" r:id="rId8"/>
    <p:sldId id="262" r:id="rId9"/>
    <p:sldId id="264" r:id="rId10"/>
    <p:sldId id="263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461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9" autoAdjust="0"/>
  </p:normalViewPr>
  <p:slideViewPr>
    <p:cSldViewPr>
      <p:cViewPr varScale="1">
        <p:scale>
          <a:sx n="65" d="100"/>
          <a:sy n="65" d="100"/>
        </p:scale>
        <p:origin x="-1284" y="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>
            <a:noAutofit/>
          </a:bodyPr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ED66-B905-4B21-BC3A-E4E70C5DCBC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ED66-B905-4B21-BC3A-E4E70C5DCBC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ED66-B905-4B21-BC3A-E4E70C5DCBC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ED66-B905-4B21-BC3A-E4E70C5DCBC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ED66-B905-4B21-BC3A-E4E70C5DCBC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ED66-B905-4B21-BC3A-E4E70C5DCBC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ED66-B905-4B21-BC3A-E4E70C5DCBC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ED66-B905-4B21-BC3A-E4E70C5DCBC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ED66-B905-4B21-BC3A-E4E70C5DCBC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ED66-B905-4B21-BC3A-E4E70C5DCBC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ED66-B905-4B21-BC3A-E4E70C5DCBC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ED66-B905-4B21-BC3A-E4E70C5DCBC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ED66-B905-4B21-BC3A-E4E70C5DCBC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ED66-B905-4B21-BC3A-E4E70C5DCBC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1341" y="6539753"/>
            <a:ext cx="1828800" cy="228600"/>
          </a:xfrm>
        </p:spPr>
        <p:txBody>
          <a:bodyPr/>
          <a:lstStyle/>
          <a:p>
            <a:fld id="{2281ED66-B905-4B21-BC3A-E4E70C5DCBC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ED66-B905-4B21-BC3A-E4E70C5DCBC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341" y="6539753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281ED66-B905-4B21-BC3A-E4E70C5DCBC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school.xvatit.com/index.php?title=%D0%92%D1%96%D0%B4%D0%B5%D0%BE_%D0%B4%D0%BE_%D1%83%D1%80%D0%BE%D0%BA%D1%83:_%D0%9E%D1%81%D0%BD%D0%BE%D0%B2%D0%BD%D1%96_%D1%84%D0%BE%D1%80%D0%BC%D0%B8_%D1%80%D0%B5%D0%BB%D1%8C%D1%94%D1%84%D1%83_%D0%97%D0%B5%D0%BC%D0%BB%D1%96:_%D0%B3%D0%BE%D1%80%D0%B8_%D1%96_%D1%80%D1%96%D0%B2%D0%BD%D0%B8%D0%BD%D0%B8._%D0%9E%D1%85%D0%BE%D1%80%D0%BE%D0%BD%D0%B0_%D1%83%D0%BD%D1%96%D0%BA%D0%B0%D0%BB%D1%8C%D0%BD%D0%B8%D1%85_%D1%84%D0%BE%D1%80%D0%BC_%D1%80%D0%B5%D0%BB%D1%8C%D1%94%D1%84%D1%83_%D1%82%D0%B0_%D0%BD%D0%B0%D0%B4%D1%80_%D0%97%D0%B5%D0%BC%D0%BB%D1%9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924800" cy="1771650"/>
          </a:xfrm>
        </p:spPr>
        <p:txBody>
          <a:bodyPr>
            <a:normAutofit/>
          </a:bodyPr>
          <a:lstStyle/>
          <a:p>
            <a:r>
              <a:rPr lang="uk-UA" sz="7800" dirty="0" smtClean="0">
                <a:latin typeface="BatangChe" pitchFamily="49" charset="-127"/>
                <a:ea typeface="BatangChe" pitchFamily="49" charset="-127"/>
              </a:rPr>
              <a:t>ІНДІЯ</a:t>
            </a:r>
            <a:endParaRPr lang="en-US" sz="7800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1700808"/>
            <a:ext cx="7924800" cy="1219200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Назва країни походить від назви річки Інд, на </a:t>
            </a:r>
            <a:r>
              <a:rPr lang="uk-UA" dirty="0" err="1" smtClean="0">
                <a:solidFill>
                  <a:srgbClr val="002060"/>
                </a:solidFill>
              </a:rPr>
              <a:t>хінді</a:t>
            </a:r>
            <a:r>
              <a:rPr lang="uk-UA" dirty="0" smtClean="0">
                <a:solidFill>
                  <a:srgbClr val="002060"/>
                </a:solidFill>
              </a:rPr>
              <a:t> і урду «</a:t>
            </a:r>
            <a:r>
              <a:rPr lang="uk-UA" dirty="0" err="1" smtClean="0">
                <a:solidFill>
                  <a:srgbClr val="002060"/>
                </a:solidFill>
              </a:rPr>
              <a:t>сіндх</a:t>
            </a:r>
            <a:r>
              <a:rPr lang="uk-UA" dirty="0" smtClean="0">
                <a:solidFill>
                  <a:srgbClr val="002060"/>
                </a:solidFill>
              </a:rPr>
              <a:t>» означає «річка».</a:t>
            </a:r>
            <a:endParaRPr lang="uk-UA" dirty="0">
              <a:solidFill>
                <a:srgbClr val="002060"/>
              </a:solidFill>
              <a:latin typeface="Berlin Sans FB" pitchFamily="34" charset="0"/>
            </a:endParaRPr>
          </a:p>
        </p:txBody>
      </p:sp>
      <p:pic>
        <p:nvPicPr>
          <p:cNvPr id="20482" name="Picture 2" descr="http://turist-mira.ru/uploads/posts/2013-03/1363441123_12083381766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564904"/>
            <a:ext cx="5976664" cy="3803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53400" cy="1143000"/>
          </a:xfrm>
        </p:spPr>
        <p:txBody>
          <a:bodyPr/>
          <a:lstStyle/>
          <a:p>
            <a:r>
              <a:rPr lang="ru-RU" b="1" dirty="0" err="1" smtClean="0"/>
              <a:t>Населення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507288" cy="576064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Індії</a:t>
            </a:r>
            <a:r>
              <a:rPr lang="ru-RU" dirty="0" smtClean="0"/>
              <a:t> </a:t>
            </a:r>
            <a:r>
              <a:rPr lang="ru-RU" dirty="0" err="1" smtClean="0"/>
              <a:t>налічує</a:t>
            </a:r>
            <a:r>
              <a:rPr lang="ru-RU" dirty="0" smtClean="0"/>
              <a:t> 1,1 </a:t>
            </a:r>
            <a:r>
              <a:rPr lang="ru-RU" dirty="0" err="1" smtClean="0"/>
              <a:t>мільярда</a:t>
            </a:r>
            <a:r>
              <a:rPr lang="ru-RU" dirty="0" smtClean="0"/>
              <a:t> </a:t>
            </a:r>
            <a:r>
              <a:rPr lang="ru-RU" dirty="0" err="1" smtClean="0"/>
              <a:t>чоловік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одну </a:t>
            </a:r>
            <a:r>
              <a:rPr lang="ru-RU" dirty="0" err="1" smtClean="0"/>
              <a:t>шосту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усього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. </a:t>
            </a:r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Індія</a:t>
            </a:r>
            <a:r>
              <a:rPr lang="ru-RU" dirty="0" smtClean="0"/>
              <a:t> </a:t>
            </a:r>
            <a:r>
              <a:rPr lang="ru-RU" dirty="0" err="1" smtClean="0"/>
              <a:t>посідає</a:t>
            </a:r>
            <a:r>
              <a:rPr lang="ru-RU" dirty="0" smtClean="0"/>
              <a:t> 2-ге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. 2-ий тип </a:t>
            </a:r>
            <a:r>
              <a:rPr lang="ru-RU" dirty="0" err="1" smtClean="0"/>
              <a:t>відтворення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Щільність</a:t>
            </a:r>
            <a:r>
              <a:rPr lang="ru-RU" dirty="0" smtClean="0"/>
              <a:t> </a:t>
            </a:r>
            <a:r>
              <a:rPr lang="ru-RU" dirty="0" smtClean="0"/>
              <a:t>- 320,3 </a:t>
            </a:r>
            <a:r>
              <a:rPr lang="ru-RU" dirty="0" err="1" smtClean="0"/>
              <a:t>чол</a:t>
            </a:r>
            <a:r>
              <a:rPr lang="ru-RU" dirty="0" smtClean="0"/>
              <a:t>./км</a:t>
            </a:r>
            <a:r>
              <a:rPr lang="ru-RU" baseline="30000" dirty="0" smtClean="0"/>
              <a:t>2</a:t>
            </a:r>
            <a:r>
              <a:rPr lang="ru-RU" dirty="0" smtClean="0"/>
              <a:t> (19-е </a:t>
            </a:r>
            <a:r>
              <a:rPr lang="ru-RU" dirty="0" err="1" smtClean="0"/>
              <a:t>місце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Народжуваність</a:t>
            </a:r>
            <a:r>
              <a:rPr lang="ru-RU" dirty="0" smtClean="0"/>
              <a:t> - 24,8 </a:t>
            </a:r>
            <a:r>
              <a:rPr lang="ru-RU" dirty="0" smtClean="0"/>
              <a:t>‰</a:t>
            </a:r>
            <a:endParaRPr lang="ru-RU" dirty="0" smtClean="0"/>
          </a:p>
          <a:p>
            <a:r>
              <a:rPr lang="ru-RU" dirty="0" err="1" smtClean="0"/>
              <a:t>Смертність</a:t>
            </a:r>
            <a:r>
              <a:rPr lang="ru-RU" dirty="0" smtClean="0"/>
              <a:t> - 8,9 </a:t>
            </a:r>
            <a:r>
              <a:rPr lang="ru-RU" dirty="0" smtClean="0"/>
              <a:t>‰</a:t>
            </a:r>
          </a:p>
          <a:p>
            <a:r>
              <a:rPr lang="ru-RU" dirty="0" err="1" smtClean="0"/>
              <a:t>Природний</a:t>
            </a:r>
            <a:r>
              <a:rPr lang="ru-RU" dirty="0" smtClean="0"/>
              <a:t> </a:t>
            </a:r>
            <a:r>
              <a:rPr lang="ru-RU" dirty="0" err="1" smtClean="0"/>
              <a:t>приріст</a:t>
            </a:r>
            <a:r>
              <a:rPr lang="ru-RU" dirty="0" smtClean="0"/>
              <a:t> - 15,9 ‰ </a:t>
            </a:r>
            <a:r>
              <a:rPr lang="en-US" dirty="0" smtClean="0"/>
              <a:t>“</a:t>
            </a:r>
            <a:r>
              <a:rPr lang="uk-UA" dirty="0" smtClean="0"/>
              <a:t>Демографічний вибух</a:t>
            </a:r>
            <a:r>
              <a:rPr lang="en-US" dirty="0" smtClean="0"/>
              <a:t>”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ru-RU" dirty="0" err="1" smtClean="0"/>
              <a:t>Тривалість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: </a:t>
            </a:r>
            <a:r>
              <a:rPr lang="ru-RU" dirty="0" err="1" smtClean="0"/>
              <a:t>чоловіки</a:t>
            </a:r>
            <a:r>
              <a:rPr lang="ru-RU" dirty="0" smtClean="0"/>
              <a:t> - 61,9 року, </a:t>
            </a:r>
            <a:r>
              <a:rPr lang="ru-RU" dirty="0" err="1" smtClean="0"/>
              <a:t>жінки</a:t>
            </a:r>
            <a:r>
              <a:rPr lang="ru-RU" dirty="0" smtClean="0"/>
              <a:t> - 63,1 </a:t>
            </a:r>
            <a:r>
              <a:rPr lang="ru-RU" dirty="0" smtClean="0"/>
              <a:t>року. </a:t>
            </a:r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 smtClean="0"/>
              <a:t>тривалість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в </a:t>
            </a:r>
            <a:r>
              <a:rPr lang="ru-RU" dirty="0" err="1" smtClean="0"/>
              <a:t>Індії</a:t>
            </a:r>
            <a:r>
              <a:rPr lang="ru-RU" dirty="0" smtClean="0"/>
              <a:t> 55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Міське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- 28</a:t>
            </a:r>
            <a:r>
              <a:rPr lang="ru-RU" dirty="0" smtClean="0"/>
              <a:t>%</a:t>
            </a:r>
          </a:p>
          <a:p>
            <a:r>
              <a:rPr lang="ru-RU" dirty="0" err="1" smtClean="0"/>
              <a:t>Понад</a:t>
            </a:r>
            <a:r>
              <a:rPr lang="ru-RU" dirty="0" smtClean="0"/>
              <a:t> 70% </a:t>
            </a:r>
            <a:r>
              <a:rPr lang="ru-RU" dirty="0" err="1" smtClean="0"/>
              <a:t>населення</a:t>
            </a:r>
            <a:r>
              <a:rPr lang="ru-RU" dirty="0" smtClean="0"/>
              <a:t> у </a:t>
            </a:r>
            <a:r>
              <a:rPr lang="ru-RU" dirty="0" err="1" smtClean="0"/>
              <a:t>сільській</a:t>
            </a:r>
            <a:r>
              <a:rPr lang="ru-RU" dirty="0" smtClean="0"/>
              <a:t> </a:t>
            </a:r>
            <a:r>
              <a:rPr lang="ru-RU" dirty="0" err="1" smtClean="0"/>
              <a:t>місцевості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 smtClean="0"/>
              <a:t>Індії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як </a:t>
            </a:r>
            <a:r>
              <a:rPr lang="ru-RU" dirty="0" smtClean="0"/>
              <a:t>35 </a:t>
            </a:r>
            <a:r>
              <a:rPr lang="ru-RU" dirty="0" err="1" smtClean="0"/>
              <a:t>міст-мільйонерів</a:t>
            </a:r>
            <a:r>
              <a:rPr lang="ru-RU" dirty="0" smtClean="0"/>
              <a:t>, </a:t>
            </a:r>
            <a:r>
              <a:rPr lang="ru-RU" dirty="0" smtClean="0"/>
              <a:t>5 </a:t>
            </a:r>
            <a:r>
              <a:rPr lang="ru-RU" dirty="0" err="1" smtClean="0"/>
              <a:t>мультиміліонерів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smtClean="0"/>
              <a:t>них </a:t>
            </a:r>
            <a:r>
              <a:rPr lang="ru-RU" dirty="0" smtClean="0"/>
              <a:t>–</a:t>
            </a:r>
            <a:r>
              <a:rPr lang="ru-RU" dirty="0" err="1" smtClean="0"/>
              <a:t>Мумбаї</a:t>
            </a:r>
            <a:r>
              <a:rPr lang="ru-RU" dirty="0" smtClean="0"/>
              <a:t>(13,9млн.), </a:t>
            </a:r>
            <a:r>
              <a:rPr lang="ru-RU" dirty="0" err="1" smtClean="0"/>
              <a:t>Делі</a:t>
            </a:r>
            <a:r>
              <a:rPr lang="ru-RU" dirty="0" smtClean="0"/>
              <a:t>(12),</a:t>
            </a:r>
            <a:r>
              <a:rPr lang="ru-RU" dirty="0" err="1" smtClean="0"/>
              <a:t>Калькутта,Бенгалор</a:t>
            </a:r>
            <a:r>
              <a:rPr lang="ru-RU" dirty="0" smtClean="0"/>
              <a:t>(5).</a:t>
            </a:r>
          </a:p>
        </p:txBody>
      </p:sp>
      <p:pic>
        <p:nvPicPr>
          <p:cNvPr id="28674" name="Picture 2" descr="Файл:01.01-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88840"/>
            <a:ext cx="3600400" cy="180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Індії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азіатських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чоловіків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жінок</a:t>
            </a:r>
            <a:r>
              <a:rPr lang="ru-RU" dirty="0" smtClean="0"/>
              <a:t>. (На 1000 </a:t>
            </a:r>
            <a:r>
              <a:rPr lang="ru-RU" dirty="0" err="1" smtClean="0"/>
              <a:t>чоловіків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950 </a:t>
            </a:r>
            <a:r>
              <a:rPr lang="ru-RU" dirty="0" err="1" smtClean="0"/>
              <a:t>жінок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27650" name="Picture 2" descr="Файл:01.01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71932"/>
            <a:ext cx="7776864" cy="5228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496944" cy="6336704"/>
          </a:xfrm>
        </p:spPr>
        <p:txBody>
          <a:bodyPr>
            <a:normAutofit/>
          </a:bodyPr>
          <a:lstStyle/>
          <a:p>
            <a:r>
              <a:rPr lang="uk-UA" dirty="0" smtClean="0"/>
              <a:t>Економічно активне населення Індії становить близько 400 млн. чоловік.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 69% працюючих зайнято в сільському і лісовому господарстві. 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14% - в промисловості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 3% - транспорт і зв'язок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 6% - торгівля, громадське харчування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 8% - невиробнича сфера.</a:t>
            </a:r>
          </a:p>
          <a:p>
            <a:pPr>
              <a:buNone/>
            </a:pPr>
            <a:r>
              <a:rPr lang="uk-UA" dirty="0" smtClean="0"/>
              <a:t>       Гостро стоїть проблема безробіття. Як правило 20% працездатного сільського населення не мають роботи або не повністю зайнята. У сезон затишшя польових робіт (листопад - лютий)- ця кількість зростає.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Індія</a:t>
            </a:r>
            <a:r>
              <a:rPr lang="ru-RU" dirty="0" smtClean="0"/>
              <a:t> – </a:t>
            </a:r>
            <a:r>
              <a:rPr lang="ru-RU" dirty="0" err="1" smtClean="0"/>
              <a:t>най</a:t>
            </a:r>
            <a:r>
              <a:rPr lang="ru-RU" dirty="0" smtClean="0"/>
              <a:t> </a:t>
            </a:r>
            <a:r>
              <a:rPr lang="ru-RU" dirty="0" err="1" smtClean="0"/>
              <a:t>багатонаціональнальніша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проживають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народності</a:t>
            </a:r>
            <a:r>
              <a:rPr lang="ru-RU" dirty="0" smtClean="0"/>
              <a:t> як: </a:t>
            </a:r>
            <a:r>
              <a:rPr lang="ru-RU" dirty="0" err="1" smtClean="0"/>
              <a:t>хиндустанци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бенгальці</a:t>
            </a:r>
            <a:r>
              <a:rPr lang="ru-RU" dirty="0" smtClean="0"/>
              <a:t>(</a:t>
            </a:r>
            <a:r>
              <a:rPr lang="ru-RU" dirty="0" err="1" smtClean="0"/>
              <a:t>найбільші</a:t>
            </a:r>
            <a:r>
              <a:rPr lang="ru-RU" dirty="0" smtClean="0"/>
              <a:t>), </a:t>
            </a:r>
            <a:r>
              <a:rPr lang="ru-RU" dirty="0" err="1" smtClean="0"/>
              <a:t>таміли</a:t>
            </a:r>
            <a:r>
              <a:rPr lang="ru-RU" dirty="0" smtClean="0"/>
              <a:t>, </a:t>
            </a:r>
            <a:r>
              <a:rPr lang="ru-RU" dirty="0" err="1" smtClean="0"/>
              <a:t>гуджаратци,телугу</a:t>
            </a:r>
            <a:r>
              <a:rPr lang="ru-RU" dirty="0" smtClean="0"/>
              <a:t>, </a:t>
            </a:r>
            <a:r>
              <a:rPr lang="ru-RU" dirty="0" err="1" smtClean="0"/>
              <a:t>маратхі</a:t>
            </a:r>
            <a:r>
              <a:rPr lang="ru-RU" dirty="0" smtClean="0"/>
              <a:t> </a:t>
            </a:r>
            <a:r>
              <a:rPr lang="ru-RU" dirty="0" err="1" smtClean="0"/>
              <a:t>каннара</a:t>
            </a:r>
            <a:r>
              <a:rPr lang="ru-RU" dirty="0" smtClean="0"/>
              <a:t>, </a:t>
            </a:r>
            <a:r>
              <a:rPr lang="ru-RU" dirty="0" err="1" smtClean="0"/>
              <a:t>пенджабци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v"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568952" cy="6552728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За віросповіданням населення Індії поділяється на індуїстів, мусульман, християн та сикхів, є буддисти і </a:t>
            </a:r>
            <a:r>
              <a:rPr lang="uk-UA" dirty="0" err="1" smtClean="0"/>
              <a:t>джайністи</a:t>
            </a:r>
            <a:r>
              <a:rPr lang="uk-UA" dirty="0" smtClean="0"/>
              <a:t>.</a:t>
            </a:r>
          </a:p>
          <a:p>
            <a:r>
              <a:rPr lang="uk-UA" dirty="0" smtClean="0"/>
              <a:t>Релігії: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80%- індуїзм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становлять мусульмани -14%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християни -2,4%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сикхи - 2%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буддисти - 0,7%.</a:t>
            </a:r>
          </a:p>
          <a:p>
            <a:r>
              <a:rPr lang="uk-UA" b="1" dirty="0" smtClean="0"/>
              <a:t>Мова :</a:t>
            </a:r>
          </a:p>
          <a:p>
            <a:r>
              <a:rPr lang="uk-UA" dirty="0" smtClean="0"/>
              <a:t>Гінді - національна мова загального користування і основна мова 30% населення Індії.</a:t>
            </a:r>
          </a:p>
          <a:p>
            <a:r>
              <a:rPr lang="uk-UA" dirty="0" smtClean="0">
                <a:latin typeface="+mj-lt"/>
              </a:rPr>
              <a:t>В Конституції Індії визначено 21 офіційна мова.</a:t>
            </a:r>
          </a:p>
          <a:p>
            <a:r>
              <a:rPr lang="uk-UA" dirty="0" smtClean="0"/>
              <a:t> Країна також має ще 14 офіційних мов: </a:t>
            </a:r>
            <a:r>
              <a:rPr lang="uk-UA" dirty="0" err="1" smtClean="0"/>
              <a:t>бенгалі</a:t>
            </a:r>
            <a:r>
              <a:rPr lang="uk-UA" dirty="0" smtClean="0"/>
              <a:t>, </a:t>
            </a:r>
            <a:r>
              <a:rPr lang="uk-UA" dirty="0" err="1" smtClean="0"/>
              <a:t>телугу</a:t>
            </a:r>
            <a:r>
              <a:rPr lang="uk-UA" dirty="0" smtClean="0"/>
              <a:t>, маратхі, тамілі, урду, гуджараті, малаялам, </a:t>
            </a:r>
            <a:r>
              <a:rPr lang="uk-UA" dirty="0" err="1" smtClean="0"/>
              <a:t>каннада</a:t>
            </a:r>
            <a:r>
              <a:rPr lang="uk-UA" dirty="0" smtClean="0"/>
              <a:t>, орія, пенджабі, ассамська, кашмірі, </a:t>
            </a:r>
            <a:r>
              <a:rPr lang="uk-UA" dirty="0" err="1" smtClean="0"/>
              <a:t>сіндхі</a:t>
            </a:r>
            <a:r>
              <a:rPr lang="uk-UA" dirty="0" smtClean="0"/>
              <a:t>, санскрит. Загалом в Індії 17 основних мов і 844 діалекти.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6" name="Picture 8" descr="Баба Кришна - мудре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692696"/>
            <a:ext cx="4054475" cy="261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://img.travel.ru/images2/2008/04/object122368/india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373216"/>
            <a:ext cx="669674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153400" cy="1143000"/>
          </a:xfrm>
        </p:spPr>
        <p:txBody>
          <a:bodyPr/>
          <a:lstStyle/>
          <a:p>
            <a:r>
              <a:rPr lang="uk-UA" u="sng" dirty="0" smtClean="0"/>
              <a:t>господарство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7164288" cy="561662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Індія - аграрно-індустріальна країна. </a:t>
            </a:r>
          </a:p>
          <a:p>
            <a:r>
              <a:rPr lang="uk-UA" dirty="0" smtClean="0"/>
              <a:t>Державна політика спрямована на індустріалізацію, аграрні реформи, розвиток космічної програми. </a:t>
            </a:r>
          </a:p>
          <a:p>
            <a:r>
              <a:rPr lang="uk-UA" dirty="0" smtClean="0"/>
              <a:t>Промисловість включає найрізноманітніші форми виробництва - від великих заводів, оснащених за останнім словом техніки, до примітивних кустарних промислів.</a:t>
            </a:r>
          </a:p>
          <a:p>
            <a:r>
              <a:rPr lang="uk-UA" dirty="0" smtClean="0"/>
              <a:t>Основу економіки Індії становить сільське господарство(переважає приватний сектор).</a:t>
            </a:r>
          </a:p>
          <a:p>
            <a:r>
              <a:rPr lang="uk-UA" dirty="0" smtClean="0"/>
              <a:t>Зелена </a:t>
            </a:r>
            <a:r>
              <a:rPr lang="uk-UA" dirty="0" err="1" smtClean="0"/>
              <a:t>раволюція-</a:t>
            </a:r>
            <a:r>
              <a:rPr lang="ru-RU" dirty="0" smtClean="0"/>
              <a:t>комплекс </a:t>
            </a:r>
            <a:r>
              <a:rPr lang="ru-RU" dirty="0" err="1" smtClean="0"/>
              <a:t>змін</a:t>
            </a:r>
            <a:r>
              <a:rPr lang="ru-RU" dirty="0" smtClean="0"/>
              <a:t> в </a:t>
            </a:r>
            <a:r>
              <a:rPr lang="ru-RU" dirty="0" err="1" smtClean="0"/>
              <a:t>сільському</a:t>
            </a:r>
            <a:r>
              <a:rPr lang="ru-RU" dirty="0" smtClean="0"/>
              <a:t> </a:t>
            </a:r>
            <a:r>
              <a:rPr lang="ru-RU" dirty="0" err="1" smtClean="0"/>
              <a:t>господарстві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,</a:t>
            </a:r>
            <a:r>
              <a:rPr lang="ru-RU" dirty="0" smtClean="0"/>
              <a:t>  </a:t>
            </a:r>
            <a:r>
              <a:rPr lang="ru-RU" dirty="0" smtClean="0"/>
              <a:t>включав </a:t>
            </a:r>
            <a:r>
              <a:rPr lang="ru-RU" dirty="0" err="1" smtClean="0"/>
              <a:t>активне</a:t>
            </a:r>
            <a:r>
              <a:rPr lang="ru-RU" dirty="0" smtClean="0"/>
              <a:t> </a:t>
            </a:r>
            <a:r>
              <a:rPr lang="ru-RU" dirty="0" err="1" smtClean="0"/>
              <a:t>виведення</a:t>
            </a:r>
            <a:r>
              <a:rPr lang="ru-RU" dirty="0" smtClean="0"/>
              <a:t> </a:t>
            </a:r>
            <a:r>
              <a:rPr lang="ru-RU" dirty="0" err="1" smtClean="0"/>
              <a:t>продуктивніших</a:t>
            </a:r>
            <a:r>
              <a:rPr lang="ru-RU" dirty="0" smtClean="0"/>
              <a:t> </a:t>
            </a:r>
            <a:r>
              <a:rPr lang="ru-RU" dirty="0" err="1" smtClean="0"/>
              <a:t>сортів</a:t>
            </a:r>
            <a:r>
              <a:rPr lang="ru-RU" dirty="0" smtClean="0"/>
              <a:t> </a:t>
            </a:r>
            <a:r>
              <a:rPr lang="ru-RU" dirty="0" err="1" smtClean="0"/>
              <a:t>рослин</a:t>
            </a:r>
            <a:r>
              <a:rPr lang="ru-RU" dirty="0" smtClean="0"/>
              <a:t>, </a:t>
            </a:r>
            <a:r>
              <a:rPr lang="ru-RU" dirty="0" err="1" smtClean="0"/>
              <a:t>розширення</a:t>
            </a:r>
            <a:r>
              <a:rPr lang="ru-RU" dirty="0" smtClean="0"/>
              <a:t> </a:t>
            </a:r>
            <a:r>
              <a:rPr lang="ru-RU" dirty="0" err="1" smtClean="0"/>
              <a:t>іригації</a:t>
            </a:r>
            <a:r>
              <a:rPr lang="ru-RU" dirty="0" smtClean="0"/>
              <a:t>, </a:t>
            </a:r>
            <a:r>
              <a:rPr lang="ru-RU" dirty="0" err="1" smtClean="0"/>
              <a:t>вживання</a:t>
            </a:r>
            <a:r>
              <a:rPr lang="ru-RU" dirty="0" smtClean="0"/>
              <a:t> добрив, </a:t>
            </a:r>
            <a:r>
              <a:rPr lang="ru-RU" dirty="0" err="1" smtClean="0"/>
              <a:t>пестицидів</a:t>
            </a:r>
            <a:r>
              <a:rPr lang="ru-RU" dirty="0" smtClean="0"/>
              <a:t>, </a:t>
            </a:r>
            <a:r>
              <a:rPr lang="ru-RU" dirty="0" err="1" smtClean="0"/>
              <a:t>сучасної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продукції</a:t>
            </a:r>
            <a:r>
              <a:rPr lang="ru-RU" dirty="0" smtClean="0"/>
              <a:t> аграрного сектора </a:t>
            </a:r>
            <a:r>
              <a:rPr lang="ru-RU" dirty="0" err="1" smtClean="0"/>
              <a:t>переважає</a:t>
            </a:r>
            <a:r>
              <a:rPr lang="ru-RU" dirty="0" smtClean="0"/>
              <a:t> </a:t>
            </a:r>
            <a:r>
              <a:rPr lang="ru-RU" dirty="0" err="1" smtClean="0"/>
              <a:t>продукція</a:t>
            </a:r>
            <a:r>
              <a:rPr lang="ru-RU" dirty="0" smtClean="0"/>
              <a:t> </a:t>
            </a:r>
            <a:r>
              <a:rPr lang="ru-RU" dirty="0" err="1" smtClean="0"/>
              <a:t>рослинництва</a:t>
            </a:r>
            <a:r>
              <a:rPr lang="ru-RU" dirty="0" smtClean="0"/>
              <a:t>, як </a:t>
            </a:r>
            <a:r>
              <a:rPr lang="ru-RU" dirty="0" err="1" smtClean="0"/>
              <a:t>віддзеркалення</a:t>
            </a:r>
            <a:r>
              <a:rPr lang="ru-RU" dirty="0" smtClean="0"/>
              <a:t> </a:t>
            </a:r>
            <a:r>
              <a:rPr lang="ru-RU" dirty="0" err="1" smtClean="0"/>
              <a:t>прихильності</a:t>
            </a:r>
            <a:r>
              <a:rPr lang="ru-RU" dirty="0" smtClean="0"/>
              <a:t> </a:t>
            </a:r>
            <a:r>
              <a:rPr lang="ru-RU" dirty="0" err="1" smtClean="0"/>
              <a:t>індійців</a:t>
            </a:r>
            <a:r>
              <a:rPr lang="ru-RU" dirty="0" smtClean="0"/>
              <a:t> </a:t>
            </a:r>
            <a:r>
              <a:rPr lang="ru-RU" dirty="0" err="1" smtClean="0"/>
              <a:t>вегетаріанському</a:t>
            </a:r>
            <a:r>
              <a:rPr lang="ru-RU" dirty="0" smtClean="0"/>
              <a:t> типу </a:t>
            </a:r>
            <a:r>
              <a:rPr lang="ru-RU" dirty="0" err="1" smtClean="0"/>
              <a:t>живлення</a:t>
            </a:r>
            <a:r>
              <a:rPr lang="ru-RU" dirty="0" smtClean="0"/>
              <a:t>.</a:t>
            </a:r>
            <a:r>
              <a:rPr lang="ru-RU" dirty="0" smtClean="0"/>
              <a:t> </a:t>
            </a: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53400" cy="1143000"/>
          </a:xfrm>
        </p:spPr>
        <p:txBody>
          <a:bodyPr/>
          <a:lstStyle/>
          <a:p>
            <a:r>
              <a:rPr lang="uk-UA" dirty="0" smtClean="0"/>
              <a:t>Промисловість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832648"/>
          </a:xfrm>
        </p:spPr>
        <p:txBody>
          <a:bodyPr>
            <a:normAutofit fontScale="85000" lnSpcReduction="10000"/>
          </a:bodyPr>
          <a:lstStyle/>
          <a:p>
            <a:r>
              <a:rPr lang="uk-UA" sz="1700" dirty="0" smtClean="0"/>
              <a:t>Каркас промисловості становить </a:t>
            </a:r>
            <a:r>
              <a:rPr lang="uk-UA" sz="1700" dirty="0" err="1" smtClean="0"/>
              <a:t>“велика</a:t>
            </a:r>
            <a:r>
              <a:rPr lang="uk-UA" sz="1700" dirty="0" smtClean="0"/>
              <a:t> </a:t>
            </a:r>
            <a:r>
              <a:rPr lang="uk-UA" sz="1700" dirty="0" err="1" smtClean="0"/>
              <a:t>четвірка”</a:t>
            </a:r>
            <a:r>
              <a:rPr lang="uk-UA" sz="1700" dirty="0" smtClean="0"/>
              <a:t>: Мумбай,</a:t>
            </a:r>
            <a:r>
              <a:rPr lang="uk-UA" sz="1700" dirty="0" err="1" smtClean="0"/>
              <a:t>Калькута</a:t>
            </a:r>
            <a:r>
              <a:rPr lang="uk-UA" sz="1700" dirty="0" smtClean="0"/>
              <a:t>,</a:t>
            </a:r>
            <a:r>
              <a:rPr lang="uk-UA" sz="1700" dirty="0" err="1" smtClean="0"/>
              <a:t>Ченай</a:t>
            </a:r>
            <a:r>
              <a:rPr lang="uk-UA" sz="1700" dirty="0" smtClean="0"/>
              <a:t>,Делі.</a:t>
            </a:r>
          </a:p>
          <a:p>
            <a:r>
              <a:rPr lang="ru-RU" sz="1700" b="1" dirty="0" smtClean="0"/>
              <a:t> </a:t>
            </a:r>
            <a:r>
              <a:rPr lang="ru-RU" sz="1700" b="1" dirty="0" err="1" smtClean="0"/>
              <a:t>Металургія</a:t>
            </a:r>
            <a:endParaRPr lang="ru-RU" sz="1700" dirty="0" smtClean="0"/>
          </a:p>
          <a:p>
            <a:r>
              <a:rPr lang="ru-RU" sz="1700" dirty="0" smtClean="0"/>
              <a:t>- 60% </a:t>
            </a:r>
            <a:r>
              <a:rPr lang="ru-RU" sz="1700" dirty="0" err="1" smtClean="0"/>
              <a:t>видобутих</a:t>
            </a:r>
            <a:r>
              <a:rPr lang="ru-RU" sz="1700" dirty="0" smtClean="0"/>
              <a:t> </a:t>
            </a:r>
            <a:r>
              <a:rPr lang="ru-RU" sz="1700" dirty="0" err="1" smtClean="0"/>
              <a:t>залізних</a:t>
            </a:r>
            <a:r>
              <a:rPr lang="ru-RU" sz="1700" dirty="0" smtClean="0"/>
              <a:t> руд </a:t>
            </a:r>
            <a:r>
              <a:rPr lang="ru-RU" sz="1700" dirty="0" err="1" smtClean="0"/>
              <a:t>експортується</a:t>
            </a:r>
            <a:endParaRPr lang="ru-RU" sz="1700" dirty="0" smtClean="0"/>
          </a:p>
          <a:p>
            <a:r>
              <a:rPr lang="ru-RU" sz="1700" dirty="0" smtClean="0"/>
              <a:t>- 10-е </a:t>
            </a:r>
            <a:r>
              <a:rPr lang="ru-RU" sz="1700" dirty="0" err="1" smtClean="0"/>
              <a:t>місце</a:t>
            </a:r>
            <a:r>
              <a:rPr lang="ru-RU" sz="1700" dirty="0" smtClean="0"/>
              <a:t> в </a:t>
            </a:r>
            <a:r>
              <a:rPr lang="ru-RU" sz="1700" dirty="0" err="1" smtClean="0"/>
              <a:t>світі</a:t>
            </a:r>
            <a:r>
              <a:rPr lang="ru-RU" sz="1700" dirty="0" smtClean="0"/>
              <a:t> за </a:t>
            </a:r>
            <a:r>
              <a:rPr lang="ru-RU" sz="1700" dirty="0" err="1" smtClean="0"/>
              <a:t>виплавкою</a:t>
            </a:r>
            <a:r>
              <a:rPr lang="ru-RU" sz="1700" dirty="0" smtClean="0"/>
              <a:t> </a:t>
            </a:r>
            <a:r>
              <a:rPr lang="ru-RU" sz="1700" dirty="0" err="1" smtClean="0"/>
              <a:t>сталі</a:t>
            </a:r>
            <a:endParaRPr lang="ru-RU" sz="1700" dirty="0" smtClean="0"/>
          </a:p>
          <a:p>
            <a:r>
              <a:rPr lang="ru-RU" sz="1700" dirty="0" smtClean="0"/>
              <a:t>- </a:t>
            </a:r>
            <a:r>
              <a:rPr lang="ru-RU" sz="1700" dirty="0" err="1" smtClean="0"/>
              <a:t>Найбільші</a:t>
            </a:r>
            <a:r>
              <a:rPr lang="ru-RU" sz="1700" dirty="0" smtClean="0"/>
              <a:t> </a:t>
            </a:r>
            <a:r>
              <a:rPr lang="ru-RU" sz="1700" dirty="0" err="1" smtClean="0"/>
              <a:t>центри</a:t>
            </a:r>
            <a:r>
              <a:rPr lang="ru-RU" sz="1700" dirty="0" smtClean="0"/>
              <a:t> </a:t>
            </a:r>
            <a:r>
              <a:rPr lang="ru-RU" sz="1700" dirty="0" err="1" smtClean="0"/>
              <a:t>чорної</a:t>
            </a:r>
            <a:r>
              <a:rPr lang="ru-RU" sz="1700" dirty="0" smtClean="0"/>
              <a:t> </a:t>
            </a:r>
            <a:r>
              <a:rPr lang="ru-RU" sz="1700" dirty="0" err="1" smtClean="0"/>
              <a:t>металургії</a:t>
            </a:r>
            <a:r>
              <a:rPr lang="ru-RU" sz="1700" dirty="0" smtClean="0"/>
              <a:t> - </a:t>
            </a:r>
            <a:r>
              <a:rPr lang="ru-RU" sz="1700" dirty="0" err="1" smtClean="0"/>
              <a:t>Бхілаї</a:t>
            </a:r>
            <a:r>
              <a:rPr lang="ru-RU" sz="1700" dirty="0" smtClean="0"/>
              <a:t>, </a:t>
            </a:r>
            <a:r>
              <a:rPr lang="ru-RU" sz="1700" dirty="0" err="1" smtClean="0"/>
              <a:t>Бокаро</a:t>
            </a:r>
            <a:r>
              <a:rPr lang="ru-RU" sz="1700" dirty="0" smtClean="0"/>
              <a:t>, </a:t>
            </a:r>
            <a:r>
              <a:rPr lang="ru-RU" sz="1700" dirty="0" err="1" smtClean="0"/>
              <a:t>Роуркеле</a:t>
            </a:r>
            <a:r>
              <a:rPr lang="ru-RU" sz="1700" dirty="0" smtClean="0"/>
              <a:t>, </a:t>
            </a:r>
            <a:r>
              <a:rPr lang="ru-RU" sz="1700" dirty="0" err="1" smtClean="0"/>
              <a:t>Дургапур</a:t>
            </a:r>
            <a:r>
              <a:rPr lang="ru-RU" sz="1700" dirty="0" smtClean="0"/>
              <a:t>, </a:t>
            </a:r>
            <a:r>
              <a:rPr lang="ru-RU" sz="1700" dirty="0" err="1" smtClean="0"/>
              <a:t>Джамшедпур</a:t>
            </a:r>
            <a:r>
              <a:rPr lang="ru-RU" sz="1700" dirty="0" smtClean="0"/>
              <a:t>.</a:t>
            </a:r>
            <a:endParaRPr lang="ru-RU" sz="1700" dirty="0" smtClean="0"/>
          </a:p>
          <a:p>
            <a:r>
              <a:rPr lang="ru-RU" sz="1700" b="1" dirty="0" err="1" smtClean="0"/>
              <a:t>Енергетика</a:t>
            </a:r>
            <a:endParaRPr lang="ru-RU" sz="1700" dirty="0" smtClean="0"/>
          </a:p>
          <a:p>
            <a:pPr>
              <a:buNone/>
            </a:pPr>
            <a:r>
              <a:rPr lang="ru-RU" sz="1700" dirty="0" smtClean="0"/>
              <a:t>- </a:t>
            </a:r>
            <a:r>
              <a:rPr lang="ru-RU" sz="1700" dirty="0" err="1" smtClean="0"/>
              <a:t>Основний</a:t>
            </a:r>
            <a:r>
              <a:rPr lang="ru-RU" sz="1700" dirty="0" smtClean="0"/>
              <a:t> вид </a:t>
            </a:r>
            <a:r>
              <a:rPr lang="ru-RU" sz="1700" dirty="0" err="1" smtClean="0"/>
              <a:t>палива</a:t>
            </a:r>
            <a:r>
              <a:rPr lang="ru-RU" sz="1700" dirty="0" smtClean="0"/>
              <a:t> - </a:t>
            </a:r>
            <a:r>
              <a:rPr lang="ru-RU" sz="1700" dirty="0" err="1" smtClean="0"/>
              <a:t>вугілля</a:t>
            </a:r>
            <a:r>
              <a:rPr lang="ru-RU" sz="1700" dirty="0" smtClean="0"/>
              <a:t> (7,1% </a:t>
            </a:r>
            <a:r>
              <a:rPr lang="ru-RU" sz="1700" dirty="0" err="1" smtClean="0"/>
              <a:t>світового</a:t>
            </a:r>
            <a:r>
              <a:rPr lang="ru-RU" sz="1700" dirty="0" smtClean="0"/>
              <a:t> </a:t>
            </a:r>
            <a:r>
              <a:rPr lang="ru-RU" sz="1700" dirty="0" err="1" smtClean="0"/>
              <a:t>виробництва</a:t>
            </a:r>
            <a:r>
              <a:rPr lang="ru-RU" sz="1700" dirty="0" smtClean="0"/>
              <a:t>)</a:t>
            </a:r>
          </a:p>
          <a:p>
            <a:pPr>
              <a:buNone/>
            </a:pPr>
            <a:r>
              <a:rPr lang="ru-RU" sz="1700" dirty="0" smtClean="0"/>
              <a:t>- </a:t>
            </a:r>
            <a:r>
              <a:rPr lang="ru-RU" sz="1700" dirty="0" err="1" smtClean="0"/>
              <a:t>Збільшується</a:t>
            </a:r>
            <a:r>
              <a:rPr lang="ru-RU" sz="1700" dirty="0" smtClean="0"/>
              <a:t> </a:t>
            </a:r>
            <a:r>
              <a:rPr lang="ru-RU" sz="1700" dirty="0" err="1" smtClean="0"/>
              <a:t>видобуток</a:t>
            </a:r>
            <a:r>
              <a:rPr lang="ru-RU" sz="1700" dirty="0" smtClean="0"/>
              <a:t> </a:t>
            </a:r>
            <a:r>
              <a:rPr lang="ru-RU" sz="1700" dirty="0" err="1" smtClean="0"/>
              <a:t>нафти</a:t>
            </a:r>
            <a:r>
              <a:rPr lang="ru-RU" sz="1700" dirty="0" smtClean="0"/>
              <a:t> (21-е </a:t>
            </a:r>
            <a:r>
              <a:rPr lang="ru-RU" sz="1700" dirty="0" err="1" smtClean="0"/>
              <a:t>місце</a:t>
            </a:r>
            <a:r>
              <a:rPr lang="ru-RU" sz="1700" dirty="0" smtClean="0"/>
              <a:t> в </a:t>
            </a:r>
            <a:r>
              <a:rPr lang="ru-RU" sz="1700" dirty="0" err="1" smtClean="0"/>
              <a:t>світі</a:t>
            </a:r>
            <a:r>
              <a:rPr lang="ru-RU" sz="1700" dirty="0" smtClean="0"/>
              <a:t>) </a:t>
            </a:r>
            <a:r>
              <a:rPr lang="ru-RU" sz="1700" dirty="0" err="1" smtClean="0"/>
              <a:t>і</a:t>
            </a:r>
            <a:r>
              <a:rPr lang="ru-RU" sz="1700" dirty="0" smtClean="0"/>
              <a:t> </a:t>
            </a:r>
            <a:r>
              <a:rPr lang="ru-RU" sz="1700" dirty="0" err="1" smtClean="0"/>
              <a:t>кам'яного</a:t>
            </a:r>
            <a:r>
              <a:rPr lang="ru-RU" sz="1700" dirty="0" smtClean="0"/>
              <a:t> </a:t>
            </a:r>
            <a:r>
              <a:rPr lang="ru-RU" sz="1700" dirty="0" err="1" smtClean="0"/>
              <a:t>вугілля</a:t>
            </a:r>
            <a:r>
              <a:rPr lang="ru-RU" sz="1700" dirty="0" smtClean="0"/>
              <a:t>(</a:t>
            </a:r>
            <a:r>
              <a:rPr lang="ru-RU" sz="1700" dirty="0" err="1" smtClean="0"/>
              <a:t>найбю</a:t>
            </a:r>
            <a:r>
              <a:rPr lang="ru-RU" sz="1700" dirty="0" smtClean="0"/>
              <a:t> </a:t>
            </a:r>
            <a:r>
              <a:rPr lang="ru-RU" sz="1700" dirty="0" err="1" smtClean="0"/>
              <a:t>центри</a:t>
            </a:r>
            <a:r>
              <a:rPr lang="ru-RU" sz="1700" dirty="0" smtClean="0"/>
              <a:t> </a:t>
            </a:r>
            <a:r>
              <a:rPr lang="ru-RU" sz="1700" dirty="0" err="1" smtClean="0"/>
              <a:t>переробки</a:t>
            </a:r>
            <a:r>
              <a:rPr lang="ru-RU" sz="1700" dirty="0" smtClean="0"/>
              <a:t> порти </a:t>
            </a:r>
            <a:r>
              <a:rPr lang="ru-RU" sz="1700" dirty="0" err="1" smtClean="0"/>
              <a:t>Мумбай</a:t>
            </a:r>
            <a:r>
              <a:rPr lang="ru-RU" sz="1700" dirty="0" smtClean="0"/>
              <a:t> </a:t>
            </a:r>
            <a:r>
              <a:rPr lang="ru-RU" sz="1700" dirty="0" err="1" smtClean="0"/>
              <a:t>і</a:t>
            </a:r>
            <a:r>
              <a:rPr lang="ru-RU" sz="1700" dirty="0" smtClean="0"/>
              <a:t> </a:t>
            </a:r>
            <a:r>
              <a:rPr lang="ru-RU" sz="1700" dirty="0" err="1" smtClean="0"/>
              <a:t>Ченай</a:t>
            </a:r>
            <a:r>
              <a:rPr lang="ru-RU" sz="1700" dirty="0" smtClean="0"/>
              <a:t>).</a:t>
            </a:r>
            <a:endParaRPr lang="ru-RU" sz="1700" dirty="0" smtClean="0"/>
          </a:p>
          <a:p>
            <a:pPr>
              <a:buNone/>
            </a:pPr>
            <a:r>
              <a:rPr lang="ru-RU" sz="1700" dirty="0" smtClean="0"/>
              <a:t>- ТЕС - 80% </a:t>
            </a:r>
            <a:r>
              <a:rPr lang="ru-RU" sz="1700" dirty="0" err="1" smtClean="0"/>
              <a:t>виробництва</a:t>
            </a:r>
            <a:r>
              <a:rPr lang="ru-RU" sz="1700" dirty="0" smtClean="0"/>
              <a:t> </a:t>
            </a:r>
            <a:r>
              <a:rPr lang="ru-RU" sz="1700" dirty="0" err="1" smtClean="0"/>
              <a:t>електроенергії</a:t>
            </a:r>
            <a:r>
              <a:rPr lang="ru-RU" sz="1700" dirty="0" smtClean="0"/>
              <a:t>, ГЕС - 18%, АЕС - 2%</a:t>
            </a:r>
          </a:p>
          <a:p>
            <a:pPr>
              <a:buNone/>
            </a:pPr>
            <a:r>
              <a:rPr lang="ru-RU" sz="1700" dirty="0" smtClean="0"/>
              <a:t>-</a:t>
            </a:r>
            <a:r>
              <a:rPr lang="ru-RU" sz="1700" dirty="0" err="1" smtClean="0"/>
              <a:t>Значна</a:t>
            </a:r>
            <a:r>
              <a:rPr lang="ru-RU" sz="1700" dirty="0" smtClean="0"/>
              <a:t> </a:t>
            </a:r>
            <a:r>
              <a:rPr lang="ru-RU" sz="1700" dirty="0" smtClean="0"/>
              <a:t>роль </a:t>
            </a:r>
            <a:r>
              <a:rPr lang="ru-RU" sz="1700" dirty="0" err="1" smtClean="0"/>
              <a:t>непромислових</a:t>
            </a:r>
            <a:r>
              <a:rPr lang="ru-RU" sz="1700" dirty="0" smtClean="0"/>
              <a:t> </a:t>
            </a:r>
            <a:r>
              <a:rPr lang="ru-RU" sz="1700" dirty="0" err="1" smtClean="0"/>
              <a:t>видів</a:t>
            </a:r>
            <a:r>
              <a:rPr lang="ru-RU" sz="1700" dirty="0" smtClean="0"/>
              <a:t> </a:t>
            </a:r>
            <a:r>
              <a:rPr lang="ru-RU" sz="1700" dirty="0" err="1" smtClean="0"/>
              <a:t>палива</a:t>
            </a:r>
            <a:r>
              <a:rPr lang="ru-RU" sz="1700" dirty="0" smtClean="0"/>
              <a:t> (дрова, </a:t>
            </a:r>
            <a:r>
              <a:rPr lang="ru-RU" sz="1700" dirty="0" err="1" smtClean="0"/>
              <a:t>кізяки</a:t>
            </a:r>
            <a:r>
              <a:rPr lang="ru-RU" sz="1700" dirty="0" smtClean="0"/>
              <a:t>).</a:t>
            </a:r>
          </a:p>
          <a:p>
            <a:pPr>
              <a:buNone/>
            </a:pPr>
            <a:r>
              <a:rPr lang="ru-RU" sz="1800" b="1" dirty="0" err="1" smtClean="0"/>
              <a:t>Машинобудування</a:t>
            </a:r>
            <a:r>
              <a:rPr lang="ru-RU" sz="1800" b="1" dirty="0" smtClean="0"/>
              <a:t>: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- </a:t>
            </a:r>
            <a:r>
              <a:rPr lang="ru-RU" sz="1800" dirty="0" err="1" smtClean="0"/>
              <a:t>Забезпечує</a:t>
            </a:r>
            <a:r>
              <a:rPr lang="ru-RU" sz="1800" dirty="0" smtClean="0"/>
              <a:t> </a:t>
            </a:r>
            <a:r>
              <a:rPr lang="ru-RU" sz="1800" dirty="0" err="1" smtClean="0"/>
              <a:t>вітчизняними</a:t>
            </a:r>
            <a:r>
              <a:rPr lang="ru-RU" sz="1800" dirty="0" smtClean="0"/>
              <a:t> машинами </a:t>
            </a:r>
            <a:r>
              <a:rPr lang="ru-RU" sz="1800" dirty="0" err="1" smtClean="0"/>
              <a:t>цукрову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текстильну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промисловість</a:t>
            </a:r>
            <a:r>
              <a:rPr lang="ru-RU" sz="1800" dirty="0" smtClean="0"/>
              <a:t>, а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електроенергетику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- </a:t>
            </a:r>
            <a:r>
              <a:rPr lang="ru-RU" sz="1800" dirty="0" err="1" smtClean="0"/>
              <a:t>Розвивається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точне</a:t>
            </a:r>
            <a:r>
              <a:rPr lang="ru-RU" sz="1800" dirty="0" smtClean="0"/>
              <a:t> </a:t>
            </a:r>
            <a:r>
              <a:rPr lang="ru-RU" sz="1800" dirty="0" err="1" smtClean="0"/>
              <a:t>машинобудування</a:t>
            </a:r>
            <a:endParaRPr lang="ru-RU" sz="1800" dirty="0" smtClean="0"/>
          </a:p>
          <a:p>
            <a:pPr>
              <a:buNone/>
            </a:pPr>
            <a:r>
              <a:rPr lang="uk-UA" sz="1800" dirty="0" err="1" smtClean="0"/>
              <a:t>-Міста</a:t>
            </a:r>
            <a:r>
              <a:rPr lang="uk-UA" sz="1800" dirty="0" smtClean="0"/>
              <a:t>: Мумбаї,</a:t>
            </a:r>
            <a:r>
              <a:rPr lang="uk-UA" sz="1800" dirty="0" err="1" smtClean="0"/>
              <a:t>Ченаї</a:t>
            </a:r>
            <a:r>
              <a:rPr lang="uk-UA" sz="1800" dirty="0" smtClean="0"/>
              <a:t>,Калькутта,</a:t>
            </a:r>
            <a:r>
              <a:rPr lang="uk-UA" sz="1800" dirty="0" err="1" smtClean="0"/>
              <a:t>Бенгалора</a:t>
            </a:r>
            <a:r>
              <a:rPr lang="uk-UA" sz="1800" dirty="0" smtClean="0"/>
              <a:t>. (З закордону)</a:t>
            </a:r>
          </a:p>
          <a:p>
            <a:pPr>
              <a:buNone/>
            </a:pPr>
            <a:endParaRPr lang="ru-RU" sz="1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08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700" b="1" dirty="0" smtClean="0"/>
              <a:t>Легка </a:t>
            </a:r>
            <a:r>
              <a:rPr lang="ru-RU" sz="1700" b="1" dirty="0" err="1" smtClean="0"/>
              <a:t>промисловість</a:t>
            </a:r>
            <a:endParaRPr lang="ru-RU" sz="1700" b="1" dirty="0" smtClean="0"/>
          </a:p>
          <a:p>
            <a:pPr>
              <a:buFont typeface="Courier New" pitchFamily="49" charset="0"/>
              <a:buChar char="o"/>
            </a:pPr>
            <a:r>
              <a:rPr lang="uk-UA" sz="1700" dirty="0" smtClean="0"/>
              <a:t>Текстильна промисловість:</a:t>
            </a:r>
            <a:endParaRPr lang="ru-RU" sz="1700" dirty="0" smtClean="0"/>
          </a:p>
          <a:p>
            <a:pPr>
              <a:buNone/>
            </a:pPr>
            <a:r>
              <a:rPr lang="ru-RU" sz="1700" dirty="0" smtClean="0"/>
              <a:t>-20</a:t>
            </a:r>
            <a:r>
              <a:rPr lang="ru-RU" sz="1700" dirty="0" smtClean="0"/>
              <a:t>% </a:t>
            </a:r>
            <a:r>
              <a:rPr lang="ru-RU" sz="1700" dirty="0" err="1" smtClean="0"/>
              <a:t>світового</a:t>
            </a:r>
            <a:r>
              <a:rPr lang="ru-RU" sz="1700" dirty="0" smtClean="0"/>
              <a:t> </a:t>
            </a:r>
            <a:r>
              <a:rPr lang="ru-RU" sz="1700" dirty="0" err="1" smtClean="0"/>
              <a:t>виробництва</a:t>
            </a:r>
            <a:r>
              <a:rPr lang="ru-RU" sz="1700" dirty="0" smtClean="0"/>
              <a:t> </a:t>
            </a:r>
            <a:r>
              <a:rPr lang="ru-RU" sz="1700" dirty="0" err="1" smtClean="0"/>
              <a:t>бавовняних</a:t>
            </a:r>
            <a:r>
              <a:rPr lang="ru-RU" sz="1700" dirty="0" smtClean="0"/>
              <a:t> </a:t>
            </a:r>
            <a:r>
              <a:rPr lang="ru-RU" sz="1700" dirty="0" smtClean="0"/>
              <a:t>тканин(</a:t>
            </a:r>
            <a:r>
              <a:rPr lang="ru-RU" sz="1700" dirty="0" err="1" smtClean="0"/>
              <a:t>М</a:t>
            </a:r>
            <a:r>
              <a:rPr lang="ru-RU" sz="1700" dirty="0" err="1" smtClean="0"/>
              <a:t>умбаї,Делі,Ахмадабат</a:t>
            </a:r>
            <a:r>
              <a:rPr lang="ru-RU" sz="1700" dirty="0" smtClean="0"/>
              <a:t>)</a:t>
            </a:r>
            <a:endParaRPr lang="ru-RU" sz="1700" dirty="0" smtClean="0"/>
          </a:p>
          <a:p>
            <a:pPr>
              <a:buNone/>
            </a:pPr>
            <a:r>
              <a:rPr lang="ru-RU" sz="1700" dirty="0" smtClean="0"/>
              <a:t>-</a:t>
            </a:r>
            <a:r>
              <a:rPr lang="ru-RU" sz="1700" dirty="0" err="1" smtClean="0"/>
              <a:t>Джутова</a:t>
            </a:r>
            <a:r>
              <a:rPr lang="ru-RU" sz="1700" dirty="0" smtClean="0"/>
              <a:t> </a:t>
            </a:r>
            <a:r>
              <a:rPr lang="ru-RU" sz="1700" dirty="0" err="1" smtClean="0"/>
              <a:t>промисловість</a:t>
            </a:r>
            <a:endParaRPr lang="ru-RU" sz="1700" dirty="0" smtClean="0"/>
          </a:p>
          <a:p>
            <a:pPr>
              <a:buNone/>
            </a:pPr>
            <a:r>
              <a:rPr lang="ru-RU" sz="1700" dirty="0" smtClean="0"/>
              <a:t>-</a:t>
            </a:r>
            <a:r>
              <a:rPr lang="ru-RU" sz="1700" dirty="0" err="1" smtClean="0"/>
              <a:t>Значна</a:t>
            </a:r>
            <a:r>
              <a:rPr lang="ru-RU" sz="1700" dirty="0" smtClean="0"/>
              <a:t> </a:t>
            </a:r>
            <a:r>
              <a:rPr lang="ru-RU" sz="1700" dirty="0" err="1" smtClean="0"/>
              <a:t>частка</a:t>
            </a:r>
            <a:r>
              <a:rPr lang="ru-RU" sz="1700" dirty="0" smtClean="0"/>
              <a:t> </a:t>
            </a:r>
            <a:r>
              <a:rPr lang="ru-RU" sz="1700" dirty="0" err="1" smtClean="0"/>
              <a:t>кустарних</a:t>
            </a:r>
            <a:r>
              <a:rPr lang="ru-RU" sz="1700" dirty="0" smtClean="0"/>
              <a:t> </a:t>
            </a:r>
            <a:r>
              <a:rPr lang="ru-RU" sz="1700" dirty="0" err="1" smtClean="0"/>
              <a:t>промислів</a:t>
            </a:r>
            <a:endParaRPr lang="ru-RU" sz="1700" dirty="0" smtClean="0"/>
          </a:p>
          <a:p>
            <a:pPr>
              <a:buFont typeface="Courier New" pitchFamily="49" charset="0"/>
              <a:buChar char="o"/>
            </a:pPr>
            <a:r>
              <a:rPr lang="uk-UA" sz="1700" dirty="0" smtClean="0"/>
              <a:t> Харчова промисловість:</a:t>
            </a:r>
          </a:p>
          <a:p>
            <a:pPr>
              <a:buNone/>
            </a:pPr>
            <a:r>
              <a:rPr lang="uk-UA" sz="1700" dirty="0" err="1" smtClean="0"/>
              <a:t>-Чайна</a:t>
            </a:r>
            <a:r>
              <a:rPr lang="uk-UA" sz="1700" dirty="0" smtClean="0"/>
              <a:t> промисловість(</a:t>
            </a:r>
            <a:r>
              <a:rPr lang="uk-UA" sz="1700" dirty="0" err="1" smtClean="0"/>
              <a:t>Калікутта</a:t>
            </a:r>
            <a:r>
              <a:rPr lang="uk-UA" sz="1700" dirty="0" smtClean="0"/>
              <a:t>).</a:t>
            </a:r>
            <a:endParaRPr lang="ru-RU" sz="1700" dirty="0" smtClean="0"/>
          </a:p>
          <a:p>
            <a:pPr>
              <a:buFont typeface="Courier New" pitchFamily="49" charset="0"/>
              <a:buChar char="o"/>
            </a:pPr>
            <a:r>
              <a:rPr lang="uk-UA" sz="1700" dirty="0" smtClean="0"/>
              <a:t>Хімічна промисловість:</a:t>
            </a:r>
            <a:endParaRPr lang="ru-RU" sz="1700" dirty="0" smtClean="0"/>
          </a:p>
          <a:p>
            <a:pPr>
              <a:buNone/>
            </a:pPr>
            <a:r>
              <a:rPr lang="uk-UA" sz="1700" dirty="0" err="1" smtClean="0"/>
              <a:t>-Синтез</a:t>
            </a:r>
            <a:r>
              <a:rPr lang="uk-UA" sz="1700" dirty="0" smtClean="0"/>
              <a:t> </a:t>
            </a:r>
            <a:r>
              <a:rPr lang="uk-UA" sz="1700" dirty="0" err="1" smtClean="0"/>
              <a:t>мінеральнх</a:t>
            </a:r>
            <a:r>
              <a:rPr lang="uk-UA" sz="1700" dirty="0" smtClean="0"/>
              <a:t> </a:t>
            </a:r>
            <a:r>
              <a:rPr lang="uk-UA" sz="1700" dirty="0" err="1" smtClean="0"/>
              <a:t>речивин</a:t>
            </a:r>
            <a:r>
              <a:rPr lang="uk-UA" sz="1700" dirty="0" smtClean="0"/>
              <a:t> (</a:t>
            </a:r>
            <a:r>
              <a:rPr lang="uk-UA" sz="1700" dirty="0" err="1" smtClean="0"/>
              <a:t>Сіндрі</a:t>
            </a:r>
            <a:r>
              <a:rPr lang="uk-UA" sz="1700" dirty="0" smtClean="0"/>
              <a:t>)</a:t>
            </a:r>
          </a:p>
          <a:p>
            <a:pPr>
              <a:buNone/>
            </a:pPr>
            <a:r>
              <a:rPr lang="uk-UA" sz="1700" dirty="0" err="1" smtClean="0"/>
              <a:t>-Хімія</a:t>
            </a:r>
            <a:r>
              <a:rPr lang="uk-UA" sz="1700" dirty="0" smtClean="0"/>
              <a:t> полімерів (Мумбаї).</a:t>
            </a:r>
            <a:endParaRPr lang="ru-RU" sz="1700" dirty="0" smtClean="0"/>
          </a:p>
          <a:p>
            <a:pPr>
              <a:buNone/>
            </a:pPr>
            <a:r>
              <a:rPr lang="ru-RU" sz="1700" b="1" dirty="0" err="1" smtClean="0"/>
              <a:t>Алмазна</a:t>
            </a:r>
            <a:endParaRPr lang="ru-RU" sz="1700" dirty="0" smtClean="0"/>
          </a:p>
          <a:p>
            <a:pPr>
              <a:buFontTx/>
              <a:buChar char="-"/>
            </a:pPr>
            <a:r>
              <a:rPr lang="ru-RU" sz="1700" dirty="0" smtClean="0"/>
              <a:t>1-е </a:t>
            </a:r>
            <a:r>
              <a:rPr lang="ru-RU" sz="1700" dirty="0" err="1" smtClean="0"/>
              <a:t>місце</a:t>
            </a:r>
            <a:r>
              <a:rPr lang="ru-RU" sz="1700" dirty="0" smtClean="0"/>
              <a:t> в </a:t>
            </a:r>
            <a:r>
              <a:rPr lang="ru-RU" sz="1700" dirty="0" err="1" smtClean="0"/>
              <a:t>світі</a:t>
            </a:r>
            <a:r>
              <a:rPr lang="ru-RU" sz="1700" dirty="0" smtClean="0"/>
              <a:t> по </a:t>
            </a:r>
            <a:r>
              <a:rPr lang="ru-RU" sz="1700" dirty="0" err="1" smtClean="0"/>
              <a:t>загальній</a:t>
            </a:r>
            <a:r>
              <a:rPr lang="ru-RU" sz="1700" dirty="0" smtClean="0"/>
              <a:t> </a:t>
            </a:r>
            <a:r>
              <a:rPr lang="ru-RU" sz="1700" dirty="0" err="1" smtClean="0"/>
              <a:t>вазі</a:t>
            </a:r>
            <a:r>
              <a:rPr lang="ru-RU" sz="1700" dirty="0" smtClean="0"/>
              <a:t> </a:t>
            </a:r>
            <a:r>
              <a:rPr lang="ru-RU" sz="1700" dirty="0" err="1" smtClean="0"/>
              <a:t>здобутих</a:t>
            </a:r>
            <a:r>
              <a:rPr lang="ru-RU" sz="1700" dirty="0" smtClean="0"/>
              <a:t> </a:t>
            </a:r>
            <a:r>
              <a:rPr lang="ru-RU" sz="1700" dirty="0" err="1" smtClean="0"/>
              <a:t>алмазів</a:t>
            </a:r>
            <a:r>
              <a:rPr lang="ru-RU" sz="1700" dirty="0" smtClean="0"/>
              <a:t>, за </a:t>
            </a:r>
            <a:r>
              <a:rPr lang="ru-RU" sz="1700" dirty="0" err="1" smtClean="0"/>
              <a:t>кількістю</a:t>
            </a:r>
            <a:r>
              <a:rPr lang="ru-RU" sz="1700" dirty="0" smtClean="0"/>
              <a:t> </a:t>
            </a:r>
            <a:r>
              <a:rPr lang="ru-RU" sz="1700" dirty="0" err="1" smtClean="0"/>
              <a:t>огранених</a:t>
            </a:r>
            <a:r>
              <a:rPr lang="ru-RU" sz="1700" dirty="0" smtClean="0"/>
              <a:t> </a:t>
            </a:r>
            <a:r>
              <a:rPr lang="ru-RU" sz="1700" dirty="0" err="1" smtClean="0"/>
              <a:t>алмазів</a:t>
            </a:r>
            <a:r>
              <a:rPr lang="ru-RU" sz="1700" dirty="0" smtClean="0"/>
              <a:t>, </a:t>
            </a:r>
            <a:r>
              <a:rPr lang="ru-RU" sz="1700" dirty="0" err="1" smtClean="0"/>
              <a:t>за</a:t>
            </a:r>
            <a:r>
              <a:rPr lang="ru-RU" sz="1700" dirty="0" smtClean="0"/>
              <a:t> </a:t>
            </a:r>
            <a:r>
              <a:rPr lang="ru-RU" sz="1700" dirty="0" err="1" smtClean="0"/>
              <a:t>обсягом</a:t>
            </a:r>
            <a:r>
              <a:rPr lang="ru-RU" sz="1700" dirty="0" smtClean="0"/>
              <a:t> </a:t>
            </a:r>
            <a:r>
              <a:rPr lang="ru-RU" sz="1700" dirty="0" err="1" smtClean="0"/>
              <a:t>експорту</a:t>
            </a:r>
            <a:r>
              <a:rPr lang="ru-RU" sz="1700" dirty="0" smtClean="0"/>
              <a:t> </a:t>
            </a:r>
            <a:r>
              <a:rPr lang="ru-RU" sz="1700" dirty="0" err="1" smtClean="0"/>
              <a:t>алмазів</a:t>
            </a:r>
            <a:r>
              <a:rPr lang="ru-RU" sz="1700" dirty="0" smtClean="0"/>
              <a:t>.</a:t>
            </a:r>
          </a:p>
          <a:p>
            <a:pPr>
              <a:buNone/>
            </a:pPr>
            <a:r>
              <a:rPr lang="ru-RU" sz="1700" b="1" dirty="0" err="1" smtClean="0"/>
              <a:t>Мумбаї</a:t>
            </a:r>
            <a:r>
              <a:rPr lang="ru-RU" sz="1700" dirty="0" err="1" smtClean="0"/>
              <a:t>-центир</a:t>
            </a:r>
            <a:r>
              <a:rPr lang="ru-RU" sz="1700" dirty="0" smtClean="0"/>
              <a:t> </a:t>
            </a:r>
            <a:r>
              <a:rPr lang="ru-RU" sz="1700" dirty="0" err="1" smtClean="0"/>
              <a:t>кінопромисловості</a:t>
            </a:r>
            <a:r>
              <a:rPr lang="ru-RU" sz="1700" dirty="0" smtClean="0"/>
              <a:t>.</a:t>
            </a:r>
            <a:r>
              <a:rPr lang="ru-RU" sz="1700" dirty="0" smtClean="0"/>
              <a:t/>
            </a:r>
            <a:br>
              <a:rPr lang="ru-RU" sz="1700" dirty="0" smtClean="0"/>
            </a:br>
            <a:endParaRPr lang="ru-RU" sz="1700" dirty="0"/>
          </a:p>
        </p:txBody>
      </p:sp>
      <p:pic>
        <p:nvPicPr>
          <p:cNvPr id="34818" name="Picture 2" descr="http://www.dw.de/image/0,,15848642_303,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772816"/>
            <a:ext cx="4752528" cy="2674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53400" cy="1143000"/>
          </a:xfrm>
        </p:spPr>
        <p:txBody>
          <a:bodyPr/>
          <a:lstStyle/>
          <a:p>
            <a:r>
              <a:rPr lang="ru-RU" b="1" dirty="0" err="1" smtClean="0"/>
              <a:t>Сільське</a:t>
            </a:r>
            <a:r>
              <a:rPr lang="ru-RU" b="1" dirty="0" smtClean="0"/>
              <a:t> </a:t>
            </a:r>
            <a:r>
              <a:rPr lang="ru-RU" b="1" dirty="0" err="1" smtClean="0"/>
              <a:t>господарство</a:t>
            </a:r>
            <a:r>
              <a:rPr lang="ru-RU" b="1" dirty="0" smtClean="0"/>
              <a:t> </a:t>
            </a:r>
            <a:r>
              <a:rPr lang="ru-RU" b="1" dirty="0" err="1" smtClean="0"/>
              <a:t>Індії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5904656"/>
          </a:xfrm>
        </p:spPr>
        <p:txBody>
          <a:bodyPr>
            <a:normAutofit fontScale="40000" lnSpcReduction="20000"/>
          </a:bodyPr>
          <a:lstStyle/>
          <a:p>
            <a:r>
              <a:rPr lang="ru-RU" sz="4400" dirty="0" smtClean="0"/>
              <a:t>- </a:t>
            </a:r>
            <a:r>
              <a:rPr lang="ru-RU" sz="4400" dirty="0" err="1" smtClean="0"/>
              <a:t>Домінуюча</a:t>
            </a:r>
            <a:r>
              <a:rPr lang="ru-RU" sz="4400" dirty="0" smtClean="0"/>
              <a:t> </a:t>
            </a:r>
            <a:r>
              <a:rPr lang="ru-RU" sz="4400" dirty="0" err="1" smtClean="0"/>
              <a:t>галузь</a:t>
            </a:r>
            <a:r>
              <a:rPr lang="ru-RU" sz="4400" dirty="0" smtClean="0"/>
              <a:t> </a:t>
            </a:r>
            <a:r>
              <a:rPr lang="ru-RU" sz="4400" dirty="0" err="1" smtClean="0"/>
              <a:t>індійської</a:t>
            </a:r>
            <a:r>
              <a:rPr lang="ru-RU" sz="4400" dirty="0" smtClean="0"/>
              <a:t> </a:t>
            </a:r>
            <a:r>
              <a:rPr lang="ru-RU" sz="4400" dirty="0" err="1" smtClean="0"/>
              <a:t>економіки</a:t>
            </a:r>
            <a:r>
              <a:rPr lang="ru-RU" sz="4400" dirty="0" smtClean="0"/>
              <a:t>; </a:t>
            </a:r>
            <a:r>
              <a:rPr lang="ru-RU" sz="4400" dirty="0" err="1" smtClean="0"/>
              <a:t>має</a:t>
            </a:r>
            <a:r>
              <a:rPr lang="ru-RU" sz="4400" dirty="0" smtClean="0"/>
              <a:t> </a:t>
            </a:r>
            <a:r>
              <a:rPr lang="ru-RU" sz="4400" dirty="0" err="1" smtClean="0"/>
              <a:t>яскраво</a:t>
            </a:r>
            <a:r>
              <a:rPr lang="ru-RU" sz="4400" dirty="0" smtClean="0"/>
              <a:t> </a:t>
            </a:r>
            <a:r>
              <a:rPr lang="ru-RU" sz="4400" dirty="0" err="1" smtClean="0"/>
              <a:t>виражену</a:t>
            </a:r>
            <a:r>
              <a:rPr lang="ru-RU" sz="4400" dirty="0" smtClean="0"/>
              <a:t> </a:t>
            </a:r>
            <a:r>
              <a:rPr lang="ru-RU" sz="4400" dirty="0" err="1" smtClean="0"/>
              <a:t>рослинницьку</a:t>
            </a:r>
            <a:r>
              <a:rPr lang="ru-RU" sz="4400" dirty="0" smtClean="0"/>
              <a:t> </a:t>
            </a:r>
            <a:r>
              <a:rPr lang="ru-RU" sz="4400" dirty="0" err="1" smtClean="0"/>
              <a:t>спрямованість</a:t>
            </a:r>
            <a:endParaRPr lang="ru-RU" sz="4400" dirty="0" smtClean="0"/>
          </a:p>
          <a:p>
            <a:r>
              <a:rPr lang="ru-RU" sz="4400" dirty="0" smtClean="0"/>
              <a:t>- За </a:t>
            </a:r>
            <a:r>
              <a:rPr lang="ru-RU" sz="4400" dirty="0" err="1" smtClean="0"/>
              <a:t>обсягом</a:t>
            </a:r>
            <a:r>
              <a:rPr lang="ru-RU" sz="4400" dirty="0" smtClean="0"/>
              <a:t> </a:t>
            </a:r>
            <a:r>
              <a:rPr lang="ru-RU" sz="4400" dirty="0" err="1" smtClean="0"/>
              <a:t>сільськогосподарського</a:t>
            </a:r>
            <a:r>
              <a:rPr lang="ru-RU" sz="4400" dirty="0" smtClean="0"/>
              <a:t> </a:t>
            </a:r>
            <a:r>
              <a:rPr lang="ru-RU" sz="4400" dirty="0" err="1" smtClean="0"/>
              <a:t>виробництва</a:t>
            </a:r>
            <a:r>
              <a:rPr lang="ru-RU" sz="4400" dirty="0" smtClean="0"/>
              <a:t> держава </a:t>
            </a:r>
            <a:r>
              <a:rPr lang="ru-RU" sz="4400" dirty="0" err="1" smtClean="0"/>
              <a:t>займає</a:t>
            </a:r>
            <a:r>
              <a:rPr lang="ru-RU" sz="4400" dirty="0" smtClean="0"/>
              <a:t> 4-е </a:t>
            </a:r>
            <a:r>
              <a:rPr lang="ru-RU" sz="4400" dirty="0" err="1" smtClean="0"/>
              <a:t>місце</a:t>
            </a:r>
            <a:r>
              <a:rPr lang="ru-RU" sz="4400" dirty="0" smtClean="0"/>
              <a:t> в </a:t>
            </a:r>
            <a:r>
              <a:rPr lang="ru-RU" sz="4400" dirty="0" err="1" smtClean="0"/>
              <a:t>світі</a:t>
            </a:r>
            <a:r>
              <a:rPr lang="ru-RU" sz="4400" dirty="0" smtClean="0"/>
              <a:t> </a:t>
            </a:r>
            <a:r>
              <a:rPr lang="ru-RU" sz="4400" dirty="0" err="1" smtClean="0"/>
              <a:t>і</a:t>
            </a:r>
            <a:r>
              <a:rPr lang="ru-RU" sz="4400" dirty="0" smtClean="0"/>
              <a:t> </a:t>
            </a:r>
            <a:r>
              <a:rPr lang="ru-RU" sz="4400" dirty="0" err="1" smtClean="0"/>
              <a:t>є</a:t>
            </a:r>
            <a:r>
              <a:rPr lang="ru-RU" sz="4400" dirty="0" smtClean="0"/>
              <a:t> одним </a:t>
            </a:r>
            <a:r>
              <a:rPr lang="ru-RU" sz="4400" dirty="0" err="1" smtClean="0"/>
              <a:t>з</a:t>
            </a:r>
            <a:r>
              <a:rPr lang="ru-RU" sz="4400" dirty="0" smtClean="0"/>
              <a:t> </a:t>
            </a:r>
            <a:r>
              <a:rPr lang="ru-RU" sz="4400" dirty="0" err="1" smtClean="0"/>
              <a:t>найбільших</a:t>
            </a:r>
            <a:r>
              <a:rPr lang="ru-RU" sz="4400" dirty="0" smtClean="0"/>
              <a:t> </a:t>
            </a:r>
            <a:r>
              <a:rPr lang="ru-RU" sz="4400" dirty="0" err="1" smtClean="0"/>
              <a:t>виробників</a:t>
            </a:r>
            <a:r>
              <a:rPr lang="ru-RU" sz="4400" dirty="0" smtClean="0"/>
              <a:t> чаю, </a:t>
            </a:r>
            <a:r>
              <a:rPr lang="ru-RU" sz="4400" dirty="0" err="1" smtClean="0"/>
              <a:t>арахісу</a:t>
            </a:r>
            <a:r>
              <a:rPr lang="ru-RU" sz="4400" dirty="0" smtClean="0"/>
              <a:t>, </a:t>
            </a:r>
            <a:r>
              <a:rPr lang="ru-RU" sz="4400" dirty="0" err="1" smtClean="0"/>
              <a:t>цукрової</a:t>
            </a:r>
            <a:r>
              <a:rPr lang="ru-RU" sz="4400" dirty="0" smtClean="0"/>
              <a:t> </a:t>
            </a:r>
            <a:r>
              <a:rPr lang="ru-RU" sz="4400" dirty="0" err="1" smtClean="0"/>
              <a:t>тростини</a:t>
            </a:r>
            <a:r>
              <a:rPr lang="ru-RU" sz="4400" dirty="0" smtClean="0"/>
              <a:t>, </a:t>
            </a:r>
            <a:r>
              <a:rPr lang="ru-RU" sz="4400" dirty="0" err="1" smtClean="0"/>
              <a:t>зернобобових</a:t>
            </a:r>
            <a:r>
              <a:rPr lang="ru-RU" sz="4400" dirty="0" smtClean="0"/>
              <a:t>, джуту, </a:t>
            </a:r>
            <a:r>
              <a:rPr lang="ru-RU" sz="4400" dirty="0" err="1" smtClean="0"/>
              <a:t>деяких</a:t>
            </a:r>
            <a:r>
              <a:rPr lang="ru-RU" sz="4400" dirty="0" smtClean="0"/>
              <a:t> </a:t>
            </a:r>
            <a:r>
              <a:rPr lang="ru-RU" sz="4400" dirty="0" err="1" smtClean="0"/>
              <a:t>спецій</a:t>
            </a:r>
            <a:endParaRPr lang="ru-RU" sz="4400" dirty="0" smtClean="0"/>
          </a:p>
          <a:p>
            <a:r>
              <a:rPr lang="ru-RU" sz="4400" dirty="0" smtClean="0"/>
              <a:t>- 2-е </a:t>
            </a:r>
            <a:r>
              <a:rPr lang="ru-RU" sz="4400" dirty="0" err="1" smtClean="0"/>
              <a:t>місце</a:t>
            </a:r>
            <a:r>
              <a:rPr lang="ru-RU" sz="4400" dirty="0" smtClean="0"/>
              <a:t> в </a:t>
            </a:r>
            <a:r>
              <a:rPr lang="ru-RU" sz="4400" dirty="0" err="1" smtClean="0"/>
              <a:t>світі</a:t>
            </a:r>
            <a:r>
              <a:rPr lang="ru-RU" sz="4400" dirty="0" smtClean="0"/>
              <a:t> (</a:t>
            </a:r>
            <a:r>
              <a:rPr lang="ru-RU" sz="4400" dirty="0" err="1" smtClean="0"/>
              <a:t>після</a:t>
            </a:r>
            <a:r>
              <a:rPr lang="ru-RU" sz="4400" dirty="0" smtClean="0"/>
              <a:t> КНР) </a:t>
            </a:r>
            <a:r>
              <a:rPr lang="ru-RU" sz="4400" dirty="0" err="1" smtClean="0"/>
              <a:t>з</a:t>
            </a:r>
            <a:r>
              <a:rPr lang="ru-RU" sz="4400" dirty="0" smtClean="0"/>
              <a:t> </a:t>
            </a:r>
            <a:r>
              <a:rPr lang="ru-RU" sz="4400" dirty="0" err="1" smtClean="0"/>
              <a:t>виробництва</a:t>
            </a:r>
            <a:r>
              <a:rPr lang="ru-RU" sz="4400" dirty="0" smtClean="0"/>
              <a:t> рису, 3-е - по </a:t>
            </a:r>
            <a:r>
              <a:rPr lang="ru-RU" sz="4400" dirty="0" err="1" smtClean="0"/>
              <a:t>виробництву</a:t>
            </a:r>
            <a:r>
              <a:rPr lang="ru-RU" sz="4400" dirty="0" smtClean="0"/>
              <a:t> тютюну, 4-е - по </a:t>
            </a:r>
            <a:r>
              <a:rPr lang="ru-RU" sz="4400" dirty="0" err="1" smtClean="0"/>
              <a:t>виробництву</a:t>
            </a:r>
            <a:r>
              <a:rPr lang="ru-RU" sz="4400" dirty="0" smtClean="0"/>
              <a:t> </a:t>
            </a:r>
            <a:r>
              <a:rPr lang="ru-RU" sz="4400" dirty="0" err="1" smtClean="0"/>
              <a:t>пшениці</a:t>
            </a:r>
            <a:r>
              <a:rPr lang="ru-RU" sz="4400" dirty="0" smtClean="0"/>
              <a:t> </a:t>
            </a:r>
            <a:r>
              <a:rPr lang="ru-RU" sz="4400" dirty="0" err="1" smtClean="0"/>
              <a:t>і</a:t>
            </a:r>
            <a:r>
              <a:rPr lang="ru-RU" sz="4400" dirty="0" smtClean="0"/>
              <a:t> </a:t>
            </a:r>
            <a:r>
              <a:rPr lang="ru-RU" sz="4400" dirty="0" err="1" smtClean="0"/>
              <a:t>бавовни</a:t>
            </a:r>
            <a:endParaRPr lang="ru-RU" sz="4400" dirty="0" smtClean="0"/>
          </a:p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b="1" dirty="0" err="1" smtClean="0"/>
              <a:t>Види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сільського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господарства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Індії</a:t>
            </a:r>
            <a:endParaRPr lang="ru-RU" sz="4400" b="1" dirty="0" smtClean="0"/>
          </a:p>
          <a:p>
            <a:r>
              <a:rPr lang="uk-UA" sz="4400" dirty="0" smtClean="0"/>
              <a:t>З основні </a:t>
            </a:r>
            <a:r>
              <a:rPr lang="uk-UA" sz="4400" dirty="0" err="1" smtClean="0"/>
              <a:t>сільгоспю</a:t>
            </a:r>
            <a:r>
              <a:rPr lang="uk-UA" sz="4400" dirty="0" smtClean="0"/>
              <a:t> райони:*північний,*центральний,*східний.</a:t>
            </a:r>
          </a:p>
          <a:p>
            <a:r>
              <a:rPr lang="ru-RU" sz="4300" b="1" dirty="0" err="1" smtClean="0"/>
              <a:t>Рослинництво</a:t>
            </a:r>
            <a:endParaRPr lang="ru-RU" sz="4300" dirty="0" smtClean="0"/>
          </a:p>
          <a:p>
            <a:pPr>
              <a:buNone/>
            </a:pPr>
            <a:r>
              <a:rPr lang="ru-RU" sz="4300" dirty="0" smtClean="0"/>
              <a:t>- </a:t>
            </a:r>
            <a:r>
              <a:rPr lang="ru-RU" sz="4300" dirty="0" err="1" smtClean="0"/>
              <a:t>Зернові</a:t>
            </a:r>
            <a:r>
              <a:rPr lang="ru-RU" sz="4300" dirty="0" smtClean="0"/>
              <a:t> (рис, </a:t>
            </a:r>
            <a:r>
              <a:rPr lang="ru-RU" sz="4300" dirty="0" err="1" smtClean="0"/>
              <a:t>пшениця</a:t>
            </a:r>
            <a:r>
              <a:rPr lang="ru-RU" sz="4300" dirty="0" smtClean="0"/>
              <a:t>, просо)</a:t>
            </a:r>
          </a:p>
          <a:p>
            <a:pPr>
              <a:buNone/>
            </a:pPr>
            <a:r>
              <a:rPr lang="ru-RU" sz="4300" dirty="0" smtClean="0"/>
              <a:t>- </a:t>
            </a:r>
            <a:r>
              <a:rPr lang="ru-RU" sz="4300" dirty="0" err="1" smtClean="0"/>
              <a:t>Бобові</a:t>
            </a:r>
            <a:r>
              <a:rPr lang="ru-RU" sz="4300" dirty="0" smtClean="0"/>
              <a:t> (</a:t>
            </a:r>
            <a:r>
              <a:rPr lang="ru-RU" sz="4300" dirty="0" err="1" smtClean="0"/>
              <a:t>квасоля</a:t>
            </a:r>
            <a:r>
              <a:rPr lang="ru-RU" sz="4300" dirty="0" smtClean="0"/>
              <a:t>, </a:t>
            </a:r>
            <a:r>
              <a:rPr lang="ru-RU" sz="4300" dirty="0" err="1" smtClean="0"/>
              <a:t>арахіс</a:t>
            </a:r>
            <a:r>
              <a:rPr lang="ru-RU" sz="4300" dirty="0" smtClean="0"/>
              <a:t>)</a:t>
            </a:r>
          </a:p>
          <a:p>
            <a:pPr>
              <a:buNone/>
            </a:pPr>
            <a:r>
              <a:rPr lang="ru-RU" sz="4300" dirty="0" smtClean="0"/>
              <a:t>- </a:t>
            </a:r>
            <a:r>
              <a:rPr lang="ru-RU" sz="4300" dirty="0" err="1" smtClean="0"/>
              <a:t>Технічні</a:t>
            </a:r>
            <a:endParaRPr lang="ru-RU" sz="4300" dirty="0" smtClean="0"/>
          </a:p>
          <a:p>
            <a:pPr>
              <a:buNone/>
            </a:pPr>
            <a:r>
              <a:rPr lang="ru-RU" sz="4300" dirty="0" smtClean="0"/>
              <a:t>- </a:t>
            </a:r>
            <a:r>
              <a:rPr lang="ru-RU" sz="4300" dirty="0" err="1" smtClean="0"/>
              <a:t>Тютюнництво</a:t>
            </a:r>
            <a:endParaRPr lang="ru-RU" sz="4300" dirty="0" smtClean="0"/>
          </a:p>
          <a:p>
            <a:pPr>
              <a:buNone/>
            </a:pPr>
            <a:r>
              <a:rPr lang="ru-RU" sz="4300" dirty="0" smtClean="0"/>
              <a:t>- </a:t>
            </a:r>
            <a:r>
              <a:rPr lang="ru-RU" sz="4300" dirty="0" err="1" smtClean="0"/>
              <a:t>Пряності</a:t>
            </a:r>
            <a:r>
              <a:rPr lang="ru-RU" sz="4300" dirty="0" smtClean="0"/>
              <a:t> (</a:t>
            </a:r>
            <a:r>
              <a:rPr lang="ru-RU" sz="4300" dirty="0" err="1" smtClean="0"/>
              <a:t>чорний</a:t>
            </a:r>
            <a:r>
              <a:rPr lang="ru-RU" sz="4300" dirty="0" smtClean="0"/>
              <a:t> </a:t>
            </a:r>
            <a:r>
              <a:rPr lang="ru-RU" sz="4300" dirty="0" err="1" smtClean="0"/>
              <a:t>перець</a:t>
            </a:r>
            <a:r>
              <a:rPr lang="ru-RU" sz="4300" dirty="0" smtClean="0"/>
              <a:t>, гвоздика, кардамон)</a:t>
            </a:r>
          </a:p>
          <a:p>
            <a:pPr>
              <a:buNone/>
            </a:pPr>
            <a:r>
              <a:rPr lang="ru-RU" sz="4300" dirty="0" smtClean="0"/>
              <a:t>- </a:t>
            </a:r>
            <a:r>
              <a:rPr lang="ru-RU" sz="4300" dirty="0" err="1" smtClean="0"/>
              <a:t>Банани</a:t>
            </a:r>
            <a:r>
              <a:rPr lang="ru-RU" sz="4300" dirty="0" smtClean="0"/>
              <a:t> </a:t>
            </a:r>
            <a:r>
              <a:rPr lang="ru-RU" sz="4300" dirty="0" err="1" smtClean="0"/>
              <a:t>і</a:t>
            </a:r>
            <a:r>
              <a:rPr lang="ru-RU" sz="4300" dirty="0" smtClean="0"/>
              <a:t> </a:t>
            </a:r>
            <a:r>
              <a:rPr lang="ru-RU" sz="4300" dirty="0" err="1" smtClean="0"/>
              <a:t>ананаси</a:t>
            </a:r>
            <a:r>
              <a:rPr lang="ru-RU" sz="4300" dirty="0" smtClean="0"/>
              <a:t> (1-е </a:t>
            </a:r>
            <a:r>
              <a:rPr lang="ru-RU" sz="4300" dirty="0" err="1" smtClean="0"/>
              <a:t>місце</a:t>
            </a:r>
            <a:r>
              <a:rPr lang="ru-RU" sz="4300" dirty="0" smtClean="0"/>
              <a:t> в </a:t>
            </a:r>
            <a:r>
              <a:rPr lang="ru-RU" sz="4300" dirty="0" err="1" smtClean="0"/>
              <a:t>світі</a:t>
            </a:r>
            <a:r>
              <a:rPr lang="ru-RU" sz="4300" dirty="0" smtClean="0"/>
              <a:t>)</a:t>
            </a:r>
            <a:endParaRPr lang="ru-RU" sz="4300" dirty="0" smtClean="0"/>
          </a:p>
          <a:p>
            <a:endParaRPr lang="ru-RU" dirty="0"/>
          </a:p>
        </p:txBody>
      </p:sp>
      <p:pic>
        <p:nvPicPr>
          <p:cNvPr id="33794" name="Picture 2" descr="http://ukrmap.su/program2009/g11/r_7/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77072"/>
            <a:ext cx="3600400" cy="2405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6408712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Тваринництво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- 15% </a:t>
            </a:r>
            <a:r>
              <a:rPr lang="ru-RU" dirty="0" err="1" smtClean="0"/>
              <a:t>світового</a:t>
            </a:r>
            <a:r>
              <a:rPr lang="ru-RU" dirty="0" smtClean="0"/>
              <a:t> </a:t>
            </a:r>
            <a:r>
              <a:rPr lang="ru-RU" dirty="0" err="1" smtClean="0"/>
              <a:t>поголів'я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рогатої</a:t>
            </a:r>
            <a:r>
              <a:rPr lang="ru-RU" dirty="0" smtClean="0"/>
              <a:t> </a:t>
            </a:r>
            <a:r>
              <a:rPr lang="ru-RU" dirty="0" err="1" smtClean="0"/>
              <a:t>худоби</a:t>
            </a:r>
            <a:r>
              <a:rPr lang="ru-RU" dirty="0" smtClean="0"/>
              <a:t> (</a:t>
            </a:r>
            <a:r>
              <a:rPr lang="ru-RU" dirty="0" err="1" smtClean="0"/>
              <a:t>тяглова</a:t>
            </a:r>
            <a:r>
              <a:rPr lang="ru-RU" dirty="0" smtClean="0"/>
              <a:t> сила)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Дрібна</a:t>
            </a:r>
            <a:r>
              <a:rPr lang="ru-RU" dirty="0" smtClean="0"/>
              <a:t> рогата худоба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Птахівництво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Свинарство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 smtClean="0"/>
              <a:t>Морське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річкове</a:t>
            </a:r>
            <a:r>
              <a:rPr lang="ru-RU" dirty="0" smtClean="0"/>
              <a:t> </a:t>
            </a:r>
            <a:r>
              <a:rPr lang="ru-RU" dirty="0" err="1" smtClean="0"/>
              <a:t>рибальство</a:t>
            </a:r>
            <a:endParaRPr lang="ru-RU" dirty="0" smtClean="0"/>
          </a:p>
          <a:p>
            <a:pPr algn="ctr">
              <a:buNone/>
            </a:pPr>
            <a:r>
              <a:rPr lang="ru-RU" b="1" dirty="0" err="1" smtClean="0"/>
              <a:t>Національна</a:t>
            </a:r>
            <a:r>
              <a:rPr lang="ru-RU" b="1" dirty="0" smtClean="0"/>
              <a:t> </a:t>
            </a:r>
            <a:r>
              <a:rPr lang="ru-RU" b="1" dirty="0" err="1" smtClean="0"/>
              <a:t>тварина</a:t>
            </a:r>
            <a:r>
              <a:rPr lang="ru-RU" b="1" dirty="0" smtClean="0"/>
              <a:t> - тигр</a:t>
            </a:r>
          </a:p>
          <a:p>
            <a:pPr algn="ctr">
              <a:buNone/>
            </a:pPr>
            <a:r>
              <a:rPr lang="ru-RU" b="1" dirty="0" err="1" smtClean="0"/>
              <a:t>Національний</a:t>
            </a:r>
            <a:r>
              <a:rPr lang="ru-RU" b="1" dirty="0" smtClean="0"/>
              <a:t> птах - </a:t>
            </a:r>
            <a:r>
              <a:rPr lang="ru-RU" b="1" dirty="0" err="1" smtClean="0"/>
              <a:t>павич</a:t>
            </a:r>
            <a:r>
              <a:rPr lang="ru-RU" b="1" dirty="0" smtClean="0"/>
              <a:t>. </a:t>
            </a:r>
            <a:r>
              <a:rPr lang="ru-RU" b="1" dirty="0" err="1" smtClean="0"/>
              <a:t>Національна</a:t>
            </a:r>
            <a:r>
              <a:rPr lang="ru-RU" b="1" dirty="0" smtClean="0"/>
              <a:t> </a:t>
            </a:r>
            <a:r>
              <a:rPr lang="ru-RU" b="1" dirty="0" err="1" smtClean="0"/>
              <a:t>квітка</a:t>
            </a:r>
            <a:r>
              <a:rPr lang="ru-RU" b="1" dirty="0" smtClean="0"/>
              <a:t> - </a:t>
            </a:r>
            <a:r>
              <a:rPr lang="ru-RU" b="1" dirty="0" smtClean="0"/>
              <a:t>лотос.</a:t>
            </a:r>
          </a:p>
          <a:p>
            <a:pPr algn="ctr">
              <a:buNone/>
            </a:pPr>
            <a:r>
              <a:rPr lang="ru-RU" b="1" dirty="0" err="1" smtClean="0"/>
              <a:t>Національний</a:t>
            </a:r>
            <a:r>
              <a:rPr lang="ru-RU" b="1" dirty="0" smtClean="0"/>
              <a:t> </a:t>
            </a:r>
            <a:r>
              <a:rPr lang="ru-RU" b="1" dirty="0" smtClean="0"/>
              <a:t>фрукт - манго.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2770" name="AutoShape 2" descr="data:image/jpeg;base64,/9j/4AAQSkZJRgABAQAAAQABAAD/2wCEAAkGBhQSERUUExQVFRQWGBgWFRYVFRYUFxYUFxUVFxgVFRgZGyYeFxkkGRcWIC8gIycpLCwsFiAxNTAqNSYrLCkBCQoKDgwOGg8PGiwkHyQsLCwsLCwsLCwpLCkpLCwsLCwsLCwsLCosLCksLCwpLCksLCwsLCwsKSwsLCwsLCwsLP/AABEIAKgA4AMBIgACEQEDEQH/xAAcAAACAgMBAQAAAAAAAAAAAAAEBQMGAAIHAQj/xAA+EAACAQIEAwUGBAQFBQEBAAABAhEAAwQSITEFQVEGEyJhcQcygZGh8BRCUrEjYsHRFTNykuEkQ4Ki8cIW/8QAGQEAAwEBAQAAAAAAAAAAAAAAAgMEAQAF/8QAKhEAAgICAgEBCAIDAAAAAAAAAAECEQMhEjFBYQQTFCIyUXHwobGBkeH/2gAMAwEAAhEDEQA/AOV3bkCgXvUY9mRQd2wQajx0bRoqTU5WKhDRXj3aY02YSF9altPQ6Ci7SA0EqRqR5FShBFC4m6Fof8VNcoN7N0MHuAbVF380KXmo3uRRLGdYxV4qO5izQaYqtb12a1Y97NsIOIqSzdmlk1ulyKN41QNjG6BFDZqiOIJrc1ii0c2GW71T279LkapFuRS5YzrGAu615ib2lDDEChsViZoI47Ztnq4wzFEreJgDUkwANST0HnUnZzs4cVcOa6ti0ur3X1AH8o0zHTaugdnuzuH75buHR+6tBu7uXPevO7GLgH5UUCB6knqTyuERmPFKX4KTxHh16yB3ixyPkejdKit3BXSO2nAXbDuQuhUknzAkGTv1rkq3zQKHJAzqL0S42DtS2i3JNCsKpxqlQs8qSKjr2aM4d2sUJitrizQCggiizeqOUaeg10brhBQeJtRRJxNR55ro8k7ZlALsRTjs1wG9i3yW9BrLdAPLnSu/Fdj9k+FUYS28AHxQToT4jt/emZJVEPHBSlTKDxr2b4q0uZSLoESEkNrt4edVFlIJHTQ19M8UMx4WgaTy+fL72qldoOy1rE5s0W35OsNB6MJ1H1pUfaHHU+vuOlgT+k48BUbtT/iHZDEWmKFZcCQF1Dr+pDzHluKTWcG7EKqMSTlgAzmP5fX+1VxkntMmcWtNEAFF8O4RexDZbNt7jdEUnz1Owq5dnOxti1cU40lrhICYa2C7EmP8wATGq7V1a3wLEBAlnCAWzur3hh0iIkqiszHyNS5PandY1fr4KIez6ubr+zj1v2W4hVzX7uHw40/zbqg+eg6Vi+zcmcuJtXCOVpbl0+sKpNdXu4BsMf4mJwGFHMWrIe5tyd2A59OXnQt3Gi2pc43H3bYiWVLaJqQDDlBO3I6Uj4nJ9x69nx+pzxPZ1bVgl26wY8vBbJnQQrnNy504s+zPDz7mNfnpcwltSJ2ALs0felSXu3l+46thLX8JJyvdzOzR70kA5p0AIO41rTGdt1vXSuL4fh3ZB4e9LW7jLJHgDISNQdK3nmff9r/hvDD4Cj2CwSLNzD46zBiWIug66GbWaB5kDelGL9m1q6JwmJD6xlaDHKCQZnb7NW3htzhrXFsoL+CukBgi3LlmSwkEAHI56bzTDiXYu+6zhsYl64v5MTaTvI01Fy3lIMTyM0lTyXqW/X9YThjS+aP+jkuM9m2LSSFVlH5gfpG80hscLuNcCBDmJIE6Akb13nA8HxKBheMAgQsZmBE5ssHURFQYjgeHWHlmL7Zcp3/KOgMbzTF7XkjakgfhoPcWc27Pdirl/EItz/KSXuDbRSAEA6sdPnXRzcRAoIGVRrpMDmOi7jXlFErdQWWS0FmQG131M6TJgE6c55UDgeGG8XzC3ctqAFtjM6jJrLnRcoJ101PMRSvePLK34GOCxxpeQnG8U7+xcCFDuPCoUEwdASGzfe9cNxuG7u4y66bg8voP2rrXai/kslRctzGo7sA5eYUhgFnrO3I1yTutefxMn0nnXo4/ps87L2aEVF3M0Q4onC2a1z4qxQsawRWq2iasH4MNWv8AhkGh+IXk4Vvc1ooiaVO0mjrbeGjlGkHFmlxor20agZ5NS2Oda1SMIb+9dg9juIV8NkLQbbMPQNDb/e1clxKU87C9qjgrzSJRwA3KI2Ya8pNDNcoaDxyqWzs3GmMkw+XaWbcczB3FIbzBRmVoX82cggA88wAgfTfSirHHldS6Mbi8iAW35EgyPiDtS2/cu4ggW0yMCfdbNp1IKjKd5nao2my26DlxilCGiOgbMZ3DKRt60w4filt2jeveAa8hmIGwPX70oLgnBoGZ1WdmYGM8bEEAAfCR86G7T3u/BtLbD6QqSOURJn3f2qOvmopTuNk3Ce1t7EXSMHZRLZiMQ5zMRrICxv5Ein3GF4k6hMMIXLFzEXbkBdPeAA1jWtPZt2T7u1q4ckkMV90KDpbUdBqJ51ce1XCcNds/9WxXD25ZhnKIRGzwdR5VXjx822vpX8k08nBJeX/Bx3DcX4Rw6C9z8di5l7qrn96ZKsxjSesnSjMF2kwHE7jFsJfcqJGcG4k9IDZQdtOc+VT4niOHxTouF4VbXCZlCXr1kq15yrsvcJpmGVWMk7GTHMrGdt8Fhx3JYo4JU2rK5ihE6aCJoc0alUU2/wAhYpWrk0kU3iPay/ccXbCG0iFwlgjxN3ZtZ5A2lmIjyqw8R9o2CCWRibDN3ilnRlDNZIgAMrQTOuo6VmDDXL9u9bF18qMwF4BbmVycwXYZwEBA5zyo7h3aDCcSR7OQXWX/ALd4BGuKNc6SPCQ2nwpTUdPjpd12r/fI1OVNctvqxTxDifBeIJbtm8cOySLbsjL3Y6Zj4Y8p5VYU7GMlkJcunFWSD3V4Hx2400dTOoO/lVY4Le4dbDXDwi5cw4co94Fr1yxcUSwu2yPCADMho0611vstw/BLYL4IKLF7xwh8MlQDC/lMctKreBSjq1+fBKszUrdf4OQ8Uv4nC3A1vGsW5rdOYMGMEQfQ6jrT/DuMVbBDIt05oUajKdRA5STH9ab9tux1u6hLiEAJ93MViTK9DBNcs7MpbGb8LeJKn/LuAeJRrOgnflz8qn4Ot9r0H8t+jLcmJ7tLltgl0DcggbEhkiDJBncyaC/AXFtgd6zrEhLbG0oGw0VjBGvPTpXr4m1i7ZstksXRpmCEQx3MaE+mlJP8IxWCPjdntE6MPd3gEvM5o+W21NxKO/uLyOWj3ivBG3dgx6a3APoIPxpGeHgGACB5x/SnFzHFmJMZpIByggif/U+e3kKFuMSZP0/4rJ5H0jz5PYvu4CpLeCiijrXs0n3kqBI7VuKnK0O1yvBeoWm9nFOp0LQy/CoWwoipVUxXqTmpDIqheU1NTLagV5l8VHWlmulKhfQHkk16uEM0zs4Ib0T+HpDz10cDcM4i2HOYACJlokxz0MTy512PC4e5eyhWbuyAW2YNIBhoINcrwYNu4rqYKkEEiRoZ16j+9dfw/GFu4Rr8LEEtrEdcsa/OKRlytrRb7LUrTBOLYh/DYtSWYwpYnU8wDHIVUeK8Qa/dPD8GQAB/1OJE/FRBgKPWTr0q78MtJh8M2IdIa7lCrJcgP4QMx1LEHWk3aezhuHWrGGsoLZxV1Ld4ro5tFgGM84mPjScX1b2/BZketdF04bx3AcKs28J3iqy2jcyASSAJLGBAJMxtOtQ8N7UticAMTetoBeuHuLbANltCQpadCxEn40h4/wCyZn4g+LOJHc3Ble0yEMLZULkDBttJmj8TwjLgktWntvbw9y2QwOYhEYZleBq2SR5ir3Ko0RRinKx3d4yMNgRfxBN1wITMBna4/hVR5sSBVO7R8XtWSB3S3sU40AUciFLO0eFQW/epPaLi+9CWRAVbtpidfCEbN4fM7fGk1xBcvh9GW6ptNHhPizEsx3jQLHnUGWUZNell2OLin60S4rHXwblxVK3E7vuk3zQ7WhJG6OCCTyBpza4mrYb8TatWxdSbjoMs5kPjtlh+aMw6TvXuBvrAMaxHXTSPhH3pVVu5LK28zfxFDB2EEMrklgY3g6gkTI31NIi1LVDZKlZ1jAYazYwefCaW7s3gRpq8MSRymar2L47YwGGuYtLe7WzeS2ID6hS2UeEOFJJPOAKSdgu1SphBhbhH8MFM0gyoJykbaFY56TRHZxlxOGPf2xkuM0AsTFsGAT1JyzGm9eopW7XR53GlXkYJ7RsNi8S2EUgF1Bs3ZlbuYe5GkN5c5rh3aPhLcPxjd2YCsTbYa6A6A6z5a117gfsptnG/jGbwAzbtC3kUMBAaTEjYjSq/fZP8WxOFKqbRGYKRPjjxEnckyefpR8uPzLqtgVy0+/AFiLjYrCpjFE3I8YgzI5LG+29OOzvErd+zHeI0j3QrMRpqGGkfOtbV5FuDDoBlyGIJOx8SnWY8qTcGZbGPewQqqwzI6oVyeUH3htzqarTr9RRdMF4tgRbfKAoAGkafSTFBlKc49Xud4rHOUbw7/SeUa8qTZ6TkVMhyRqRExivQwrHWvbGHJNco2Cos0FjNUv4GIpimFgVhwbNRUMUCq28GduVF/hNKJetwdK15GxRmEwC5ZgVG2AAOgqZHI2NYLtK5Su7ObVUa93FeA16z1GRXdgmMZ+9z03q2dr8AMNg8Lh3Zs111NwfliRIdiY8oArX2dcDe9i1aFyWiGYtB9IHXz5VL7bYW5auBvEp0XfbWY5dfMjlTscbkirCqjKQ57fX1tnh1tVhWxCc4HhgDwxJOvSKD7ccKTE4tBdaclp+6tTzkZnI/26Ud20w03uDNMhnMzpqUQiIEjn9KT9rsalvjNlWYx3JHOFzGZ57haDjJUo90y5Si7vq0MrFriFzhrvgsf3ly0IbDhQLltQPdLFixuZdQYA/euX4XFYh1LpiyBEMC+WJj3lkAnfWDV0w+Nm53+Hut3iZkNy0FzCSNNiGXnBBHlVg4UcNjVuNjcLhu+KsFvJbILHKfEykyDO2tURz6p6fqInhfK1tegrwQs8Q4Tbvh/wDrMOe7uHMZfL+oHRgVgg+o60Dw6ZyiBAA2/SNDPIRNIeAh7dxcgNvNaRLqzmzMs+Nh5ztyqyWsKytI5D942HL60jOvnddD8N8N9jJnIVgTpv8ApEHl6D+nnVH4vima6SDpBgdP+etWDEYi6SVM6fA+kf8A2q7i8MQxmBzGwn96zFDi7OyybRsmH/D4NsRcYl2OS2kwNdR69T6Un77F3VUi6+UbZXKhfWPQb1DxzEFyFY6IsLHViN+lXDGdlMHgVtd5buYi85ByllS2JUCGYA6T5V6K+WKflkDTlJog4R2p4kMPcu2rmSypgs7MUcknS2rEgc9B6cqVgu1w4tHDXUfNd08Rn3tDziauTo182zctEIihrNq2uWzZnRuhuOI1JA8o1pJiMYq45bAACvObQkliJEjfkdZ1mke+5yqKH+74q5AnGeMFOIWmgEZYESDDnXb4a0RxzG91i8O0ZjJBYnMSpI0Kgemv0pX2lwgGNw4BMEouvIB4EfOivaBKugBMgyEIMZgd9ef96YoJ8fwKcqv8lxxeCYXBcXxA++oGoHIyDJ+RpXxDs8ts5veU7EDT0JqxdneI/iMMjFIZQARO+n5TG3kaNW13qMjA5hsCQD8ORqLLBvQ1xUkc+bCw1EgAbCvcUhVyGEEec/tUVp/Olxk0qZMn4JEva0X+KAFCM4G1YRIonKjeTXQoZawCp71uKjRJpdk5o1a5KldIr1DXWcR5KwWySFG5MAetTRVt9nPBDdxIcmAmsaSennB+Hxoo22Eo8nR0jsp2ZGFwyqSuY+JyF3b0JJ+Zrm/tsxq5AixJIGu5kiT5eprsGJvgKddhv0+lcC9omJfEYq1btkauIbTfMNfFtGnrV0YpSSLLfBnQO2vDxYucEBcRbvd3+kFmtrDA8tRAEfmovtr7MbWNv2r7XGt92rKyjQuN1ggyvOofbQoGBw5V/wCJavW7tufEzZRBaN2iZNb4f2pWcQmGCKXe9e7l1nIyAq38RRuRoP8Ad5Uco+UBFulZVsBwLD4YPbw7+6/8QZs/jAiGMeEx6UQ7G2upBaAeYHMDQ760e/BTh8ViLdrIti2RddAc7MXDEvcLal2KlVEwAJM6CgsQ5YgOqoYBZBqEP6GbTMY3PlXmZItS2z0sbTjpC3hnDhnk6nc+p6cutE2rpJOmx01Gsbc4HyNeYW5q0GOZ3n9+vX+lb3NDoCNeeug5DXoYmuttndI0v3ANWBI9CfhE8utVji96WkRAIkcvnVjxjxOo01nYCZ0331+lI8UoDSRqZnWesa9adBCcjK/ikyv3kDw6t5rOsf8AjP0q5W8NJUMZ0000Ij7+dVp8PnkdQV156U84Rig1hWLlRCgaZgp5MNiNTt5U2dtIVDTZNxuxigoGGuDc5g8wRA0Un3dtvsrOHdkri4oYjEXAQoLaCNdYBnlqaibF4i+v8G+neo5zWzIZgNMzTuDp9KZ4Dj7fiLlu4FtouVYkeJiNWkjb0puKEor9sXknGTFvaJAmOwNwjKrtr/pLqCdujGk3tIZhjXRgyhYygwdDzU/pMbeVWftbYV8fgUMASzHedCpA/wDXet/a1wcObV5YmCrc9ZEbHaqYaonluxt7LsUDaAEN1/s3KrfehbgIU66EAjTzgmR8KpHYHgHdqCysrbhkaZHrP0q5YvDuYActHIgZh9JApElaY+Lpor3bzhwEXF+Mr/UD96ohvRtXUOMRcslWGwkEbTHKNq54mAk1HKKsCcd2BpdJoyTFE/gQpqQ2xFJnQLSQlVyxo+zh9NaCR4okXjFDInIsQutRIakbWtFtTXI0ly1e/Z4Qlw6s7EQBtbtrOpgc55mC3IaVSrS1a+w6scQFXfzOigT4onU76naetNx9jIaZ0XF3UUEEZ3Ouuo+I5VyztVwm8uLtYp5CI4MZSQACDGXTTTn8uVdRxuPS0JAL/pAE5j/eaQcWwl/EWGZ/CCdEB002zxq3+mYqu6dlnaoqPtp4uy4jBXkiVVmk7alDkPXQdKquO7OXUujGWFyW7qNesFFDZGAkq25TUkjSnWC7QWDabCYvKwVollBczzBBJUb/AO7lVn7A2fwttltObuGfxZNC9tog5TOx00pvJxQvipOiR8P/ABmW27E3BZu4pmIaVW1lRWJE5ncz6WjND92WzNueZ6A9Os014vNvBouFCPeOYIHHd6AgFmA1MSB8d6X4LD3O6RLg8TTMEnxEbkgQBXn5luy7E6VCXBqxaFDSOfqdAD9KOZDMHWNtf6fOlva3FXeEYouVL2LwzWY0KuFRSjToAYBn10r2124t3LPfQMo0IaM4bUEEKOfhiNaY8Ml0BHInYcxk7aCDBJ/YfD++9VvjeIKkyCABM6CNecDSnHEO1VoWu9UELA1j9RHug6ZYJE61QeLdrDd0QbgrEQdYgiN+ekU3Fik2KyzSQ5wmrkiDtAAiCBP9t+lG4SwFzI3uvmmRuDrG2m/SobOCawtnMTmNvUgfm8516a0NxHijoVcWzGuZRuP5hGhB6Vri26QKlStml/iNzB3S5td4crI0s+Vl0IuISDCkE6eVVnifDHtZLsAK/iECAp3CxXQeIoi2FLOxVg2Rc22ZZKyRMSNjtS25ZTEhAAGVBAWZBaNz/KKrjOkiWUbYjscbOI4hh7kBYyqAY8xPTWa6bj5vXVAMBD4gRlIYxp02jQ/Sufpwi3g5vXGDXQSUUCBPkOdP/Z6puK5Ykd4c0HUAbAKeQG0VsvujI90XvB8PFsaeHbXZT5gEkT8a1vXLmaCUcawJysAdcsHbkdNPSQaW8SxrWDkcTIgFdRz8N1OQPJ158uR14P4oiQpGizqupgqfJgdNN+VKl0Mj2Nr9nMkzOnukTPlrVNuwjHSD02jy86uF/FZU8RB3kDYsNys+6x6eVVfjqgsrjYrqdRPwO1R5tKwp9C29emo8xqEtUrDSpBAluTNEYaTvW9qzNSkRRuSoXRuFBrZLcbUG9wiicK8nWlteTQrQUz7O8RyXD4WYke6v5jMKkzAEmSfIUrdKM4RkV/G2UbSBJAOhIHMxMCmRls1OmdVW1nVXbRQJMc48+n3zqDFYl74gAoh2GzMP/wAiP3rzhnExdUGMqsFyqNYXWPXT7NQHiZa7lXQaAka6mfCOmnP+Y1amXJ2rOUe0HsmyvnWSPuZ9OfTypX2F7aHBXCt1TcDeEAn3SNOew9BrXcON8OV1OgOUR6noPT72rkeP9nrC7PUsTGi5RqR1iPMU6M0lxl0LlBt8onW+F4vBYjDW7jqig98iNy8Ri6oI2Jy/SlmI7MXUcHD3YtzIQiUVYQZR+kBVMa7saU9h793Do2HxSLct4iLlu2fCV8IUW7YYxJUA5dAOpk0XjeD2M5SzfxOGgr3mlyFCjTLMqSRoTtoelIyRT6G4212WrE8HGJwxt3kDqRsdj0aBzrkPavsEeGFijMbN1WXMWylWHu23IHMmA0co510jA2yv/ex15VAgkG3mZW1zbCdhsNjWccxVtrFxLviUoUytcDTIgltORmdelNi6QD2z59bDve7u1bJcmfDJgREE69Sav3ZzsN+HJa4Mz8mjy2j8uvzp12DwdheHWWtqhfVrryAxbMwI25aAdAK34xdIgDE3rSgprkR1YknQHLqZgGOYp3PwJ4+RPxDhl65ezEqiArEgnQGTOvMVuvZhSqh8SQsEEgLIB93XqOR+YNLMZw1rhJ/Haq5beIDbKuugEDToZ0rXA4PDsAWvtiroWQiFsjka5Xk5Vb1OvSl8H2HyXQZ2lwdo20FklwC0vBYMTEmR02/8qQf4/ZtWylv3o0jnGm/WguN9omxDiIUL7tvUZeXhbcNp5UHiFa7Af3ySocgAhgJyXeRkbN/zT4wXkTKTfQErXcQ/iJZtTrrrAmOm3KuudleFdxbTMAAdA3PNyB6gxE+Y9KRdleyItlXaQToQeTDUEfP6Va+KXCthwI2yj/UQcs+UgD40MnyZqXFEGOxYvP3b++kZXAE5SQQejD03jlRWDVkn+U7DSJ97L8QNPKq5wXEknNOpWSu0Op118x+1WbB40EwY0KzOh8U/7fEBptrS5DFol47ilNgurAqwhlMAqeRE6HU1X+Pgm0mm+um23KP2qHtRiYKWbdww/i88sxoZ3GoPPfrWcTYKLaaaCZ6AdZ9anzLQS3F0LLVg86JS1ptXt4RrW67V5rkT2Khajao7imjsO1R30ruQIOq6V5bfpUjCpsPhSeWldZh5buHnWly4QRtuN9qMbBxQ72vjXJ0aWrs7jCW1b8oADHUA7u0bFo28gOtWvD2wpEb6tPrrJHUAfUdK5hgbhW4WnSNuvISeQFXvguNe8rFPzKFDEcySsxyAAmOe2m9XQknsoxO9DnD4vvB4dlESddTyHUk8vIdalTBrddhpl2Y77keHXfYfKk4vLY8AJgTqTOdiZMnoNyfMDSvOG8cDKQp8WpHXb3o+96cNK57VeIW5gLmKzlUHUnyP5SFBlhrrAqC123x9jJYN9XcBZNxAzKSGYh25iFJiORJI8IbzH2Qbqu3iymVG+YjXU9Jj40DhLQF0tlzvc7zMxMATkzeImFkKOR0jpRxlS6BlHkyycL7WXLqq123duTmAZmAAGRSS8DLlOcn4VV+01rFYtgDbZLbLOVMzZgBMl4EKImIrsWHtLasggAGNtACT6+6PuKS4+0jhpkZmto8OcsGCQvlXJtOznFPRxrgXC8Thrn8ENzJDrkR4iNSRO5A5zPWrRje0qhBM2nPiykh1cZQZRgYiTzg61e7mGW53ZItlT4XVxM2xB7tZ0JjTbnSXG4e21q0oVVQBkVSNGGUbzz8/5qNysDil0UZu1+e6qnD2e8dBcRjKnOynMg08ObXnvHWKQcS4495ROVdMyi34A681JGoZSNOWpp12h4Sq3gcsTlCNlEeFW2OhUjeI86qt28SCSJM5/TPBMHrMfM06PHtITK+mywdncGLzZ3hjClWiJUkqQR1DAfM1YLvBlzqw6ZWHWDGvwApR2axKgAyBJiOm5Pprlqw4y5KgzH5gfOdvPalttsYtIaW72ZIHLT1g6D4ilOJ44CRbiRdV1IO0rAKn5qR8aV4zjrI0qOUMvU+6ZHwGtLrONLXmbT9Sg67jxD6b1pg87NIAsGVIUaTPh9ecHr1rO0HEu7/1nQsCRlMgqdtUcba6bc9FN3jQVs4MEESuk8gwHkQfnFKzmxN/wxlgoTGhB6eRGUxXJeWc3ekP+zWD/EXO9uahSzAaNObcg7RpMdTTPjTEsuUEgbjnHUfCpjFm2FSBpqdaHwjE+8fSpM0ynFEXC/pkJ1X9uVEJcJFEcR4VnIuJo40IGzDpHXzrLBEA/SoMkE3aEZocGKs0Vt3s1Fc1qWwKU15JzQCTTQEKooNBrXt29MKNTtA1J+FatmrfRvcx0ios9MMJ2OxFzUgWl5tcMfIc6ap2HY5e6BudWb+Gg9Nywokh8fZ8j3VfkqV19ev9avPBcb3bi0sl+6neFSdPdEydd/KtsJ2bw1lgbtxWb+VfBP8AqJr3EY4YXGrcIS3bdR4s2VSJ3gg5jz5RHnVWFDo4fd7bsN4vwtonKzEghZ0EACW+g+9arXCm7h2O+eCx5lRJCjyJ+QB6zXRsb/EExMgRM/XkdKq/FeH6k5YJOsmZ9eceVPug6vYlxGHLEFhJMQOQB1PqNh8KOw2FXKYEAsoUnfQli/rOs/ymghxLLmBHWWIKiQdTG510A6DlRmP8QVUPvA5jzAGmUfP6GiADP/6KbYtkApmhQecaCfp8/KtsVxNTaUzuGAA2BEifjEVVizSkCQpD+viBH7Ghbl5sniMDMI/0+9M0VA2WuzxsB0QkHKSxO8QJMdQC30pfiuPAs4bWGEaT/LlPUQs/OqVw/iJbNmPvrAO258Xz8Pyr3GXyHJ6tt5yT+1FxoFyHXE8cLq+6DygmdTznn60lXhShzzGup6QN+u1a2uIgBTtOp6T5VGeIl5MRpsdDrtRbBtHv4ALrt9iPvyrL+OLJk1iTEcoiI85msl3bpp/SamTD5TrsIPwM6/DStMNjDlSYDECfUkbfEfWlHEcWEIK6DUAzqDDaRuNfvWpuL8RS2oAEkHKfSDI8oMClvCOE3MSTJOWQZImT189N6YlW2A3bpGcF4O+IaDKroddBp5+kfIV0jA4G3h7YVdvWt+G8MFtQAG06x/Xf515xCdlj1mfhSckxsI+BXjcRmJ2IG++/lWYfERtrWPaAED9hUSWNjNQSdstiqHljEzzg8/8A4KEv2IcRsx1HQ9fSNajtuOf9Ps1tcv7TqOXIg1leAckecaIbHB9cucseltC//ttTG12XKgNeYWgeTNL+gA0msrKVSugo4MajdBFvs/azR4iY5KzuepjZfU064fw9LZgZLR8h314iPzEeFPTWsrKJIZ9PWiPinHe7lbaZnHNybjddtgPSoxhsbcCvcbIp1znYei+kVlZVEYpIU5NsbP2SkB7uI72NssAT6a1L2t4O1zCKyaG34gdcwH8sa17WUKfz16Gv6F+RH2W7Q3NUYs/mXUC2NRB1ksd+fmTVjxVkFCRp66AmvayqZImiyrcW4cLgBkSsMAJjwk+Jzz1O3WhOI2zbSVJ1QCddDzMepasrKFBtELXlVQG3I0B6ARr6zSLi2JzggfpE+RYEn5AfWvKymIVIAwvDo8P3r9/Si72CkiN435gBQP6V5WVrOSI+G8BJiRoCqgbflJ2+P1rS/wAOZdQNdvr+9e1lYns1xRKqQpkch5b8v3pP2g4gVVcsZswBj9IX+9ZWU+CESIOA9nbl9zdcaEknTeTP1q/4DDQsBcqnb7jyrKygbvYaVaJ3uFdJM8wdR6TQN5ZOoGvwrKypsjHwVC/GY21bHiYknkNzQ+CtXbhz5cqxoNZjz0rKylyioxT+4cG5Mmd4II0PMEf3qe1hy3Pz6/OsrKW2MS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data:image/jpeg;base64,/9j/4AAQSkZJRgABAQAAAQABAAD/2wCEAAkGBhQSERUUExQVFRQWGBgWFRYVFRYUFxYUFxUVFxgVFRgZGyYeFxkkGRcWIC8gIycpLCwsFiAxNTAqNSYrLCkBCQoKDgwOGg8PGiwkHyQsLCwsLCwsLCwpLCkpLCwsLCwsLCwsLCosLCksLCwpLCksLCwsLCwsKSwsLCwsLCwsLP/AABEIAKgA4AMBIgACEQEDEQH/xAAcAAACAgMBAQAAAAAAAAAAAAAEBQMGAAIHAQj/xAA+EAACAQIEAwUGBAQFBQEBAAABAhEAAwQSITEFQVEGEyJhcQcygZGh8BRCUrEjYsHRFTNykuEkQ4Ki8cIW/8QAGQEAAwEBAQAAAAAAAAAAAAAAAgMEAQAF/8QAKhEAAgICAgEBCAIDAAAAAAAAAAECEQMhEjFBYQQTFCIyUXHwobGBkeH/2gAMAwEAAhEDEQA/AOV3bkCgXvUY9mRQd2wQajx0bRoqTU5WKhDRXj3aY02YSF9altPQ6Ci7SA0EqRqR5FShBFC4m6Fof8VNcoN7N0MHuAbVF380KXmo3uRRLGdYxV4qO5izQaYqtb12a1Y97NsIOIqSzdmlk1ulyKN41QNjG6BFDZqiOIJrc1ii0c2GW71T279LkapFuRS5YzrGAu615ib2lDDEChsViZoI47Ztnq4wzFEreJgDUkwANST0HnUnZzs4cVcOa6ti0ur3X1AH8o0zHTaugdnuzuH75buHR+6tBu7uXPevO7GLgH5UUCB6knqTyuERmPFKX4KTxHh16yB3ixyPkejdKit3BXSO2nAXbDuQuhUknzAkGTv1rkq3zQKHJAzqL0S42DtS2i3JNCsKpxqlQs8qSKjr2aM4d2sUJitrizQCggiizeqOUaeg10brhBQeJtRRJxNR55ro8k7ZlALsRTjs1wG9i3yW9BrLdAPLnSu/Fdj9k+FUYS28AHxQToT4jt/emZJVEPHBSlTKDxr2b4q0uZSLoESEkNrt4edVFlIJHTQ19M8UMx4WgaTy+fL72qldoOy1rE5s0W35OsNB6MJ1H1pUfaHHU+vuOlgT+k48BUbtT/iHZDEWmKFZcCQF1Dr+pDzHluKTWcG7EKqMSTlgAzmP5fX+1VxkntMmcWtNEAFF8O4RexDZbNt7jdEUnz1Owq5dnOxti1cU40lrhICYa2C7EmP8wATGq7V1a3wLEBAlnCAWzur3hh0iIkqiszHyNS5PandY1fr4KIez6ubr+zj1v2W4hVzX7uHw40/zbqg+eg6Vi+zcmcuJtXCOVpbl0+sKpNdXu4BsMf4mJwGFHMWrIe5tyd2A59OXnQt3Gi2pc43H3bYiWVLaJqQDDlBO3I6Uj4nJ9x69nx+pzxPZ1bVgl26wY8vBbJnQQrnNy504s+zPDz7mNfnpcwltSJ2ALs0felSXu3l+46thLX8JJyvdzOzR70kA5p0AIO41rTGdt1vXSuL4fh3ZB4e9LW7jLJHgDISNQdK3nmff9r/hvDD4Cj2CwSLNzD46zBiWIug66GbWaB5kDelGL9m1q6JwmJD6xlaDHKCQZnb7NW3htzhrXFsoL+CukBgi3LlmSwkEAHI56bzTDiXYu+6zhsYl64v5MTaTvI01Fy3lIMTyM0lTyXqW/X9YThjS+aP+jkuM9m2LSSFVlH5gfpG80hscLuNcCBDmJIE6Akb13nA8HxKBheMAgQsZmBE5ssHURFQYjgeHWHlmL7Zcp3/KOgMbzTF7XkjakgfhoPcWc27Pdirl/EItz/KSXuDbRSAEA6sdPnXRzcRAoIGVRrpMDmOi7jXlFErdQWWS0FmQG131M6TJgE6c55UDgeGG8XzC3ctqAFtjM6jJrLnRcoJ101PMRSvePLK34GOCxxpeQnG8U7+xcCFDuPCoUEwdASGzfe9cNxuG7u4y66bg8voP2rrXai/kslRctzGo7sA5eYUhgFnrO3I1yTutefxMn0nnXo4/ps87L2aEVF3M0Q4onC2a1z4qxQsawRWq2iasH4MNWv8AhkGh+IXk4Vvc1ooiaVO0mjrbeGjlGkHFmlxor20agZ5NS2Oda1SMIb+9dg9juIV8NkLQbbMPQNDb/e1clxKU87C9qjgrzSJRwA3KI2Ya8pNDNcoaDxyqWzs3GmMkw+XaWbcczB3FIbzBRmVoX82cggA88wAgfTfSirHHldS6Mbi8iAW35EgyPiDtS2/cu4ggW0yMCfdbNp1IKjKd5nao2my26DlxilCGiOgbMZ3DKRt60w4filt2jeveAa8hmIGwPX70oLgnBoGZ1WdmYGM8bEEAAfCR86G7T3u/BtLbD6QqSOURJn3f2qOvmopTuNk3Ce1t7EXSMHZRLZiMQ5zMRrICxv5Ein3GF4k6hMMIXLFzEXbkBdPeAA1jWtPZt2T7u1q4ckkMV90KDpbUdBqJ51ce1XCcNds/9WxXD25ZhnKIRGzwdR5VXjx822vpX8k08nBJeX/Bx3DcX4Rw6C9z8di5l7qrn96ZKsxjSesnSjMF2kwHE7jFsJfcqJGcG4k9IDZQdtOc+VT4niOHxTouF4VbXCZlCXr1kq15yrsvcJpmGVWMk7GTHMrGdt8Fhx3JYo4JU2rK5ihE6aCJoc0alUU2/wAhYpWrk0kU3iPay/ccXbCG0iFwlgjxN3ZtZ5A2lmIjyqw8R9o2CCWRibDN3ilnRlDNZIgAMrQTOuo6VmDDXL9u9bF18qMwF4BbmVycwXYZwEBA5zyo7h3aDCcSR7OQXWX/ALd4BGuKNc6SPCQ2nwpTUdPjpd12r/fI1OVNctvqxTxDifBeIJbtm8cOySLbsjL3Y6Zj4Y8p5VYU7GMlkJcunFWSD3V4Hx2400dTOoO/lVY4Le4dbDXDwi5cw4co94Fr1yxcUSwu2yPCADMho0611vstw/BLYL4IKLF7xwh8MlQDC/lMctKreBSjq1+fBKszUrdf4OQ8Uv4nC3A1vGsW5rdOYMGMEQfQ6jrT/DuMVbBDIt05oUajKdRA5STH9ab9tux1u6hLiEAJ93MViTK9DBNcs7MpbGb8LeJKn/LuAeJRrOgnflz8qn4Ot9r0H8t+jLcmJ7tLltgl0DcggbEhkiDJBncyaC/AXFtgd6zrEhLbG0oGw0VjBGvPTpXr4m1i7ZstksXRpmCEQx3MaE+mlJP8IxWCPjdntE6MPd3gEvM5o+W21NxKO/uLyOWj3ivBG3dgx6a3APoIPxpGeHgGACB5x/SnFzHFmJMZpIByggif/U+e3kKFuMSZP0/4rJ5H0jz5PYvu4CpLeCiijrXs0n3kqBI7VuKnK0O1yvBeoWm9nFOp0LQy/CoWwoipVUxXqTmpDIqheU1NTLagV5l8VHWlmulKhfQHkk16uEM0zs4Ib0T+HpDz10cDcM4i2HOYACJlokxz0MTy512PC4e5eyhWbuyAW2YNIBhoINcrwYNu4rqYKkEEiRoZ16j+9dfw/GFu4Rr8LEEtrEdcsa/OKRlytrRb7LUrTBOLYh/DYtSWYwpYnU8wDHIVUeK8Qa/dPD8GQAB/1OJE/FRBgKPWTr0q78MtJh8M2IdIa7lCrJcgP4QMx1LEHWk3aezhuHWrGGsoLZxV1Ld4ro5tFgGM84mPjScX1b2/BZketdF04bx3AcKs28J3iqy2jcyASSAJLGBAJMxtOtQ8N7UticAMTetoBeuHuLbANltCQpadCxEn40h4/wCyZn4g+LOJHc3Ble0yEMLZULkDBttJmj8TwjLgktWntvbw9y2QwOYhEYZleBq2SR5ir3Ko0RRinKx3d4yMNgRfxBN1wITMBna4/hVR5sSBVO7R8XtWSB3S3sU40AUciFLO0eFQW/epPaLi+9CWRAVbtpidfCEbN4fM7fGk1xBcvh9GW6ptNHhPizEsx3jQLHnUGWUZNell2OLin60S4rHXwblxVK3E7vuk3zQ7WhJG6OCCTyBpza4mrYb8TatWxdSbjoMs5kPjtlh+aMw6TvXuBvrAMaxHXTSPhH3pVVu5LK28zfxFDB2EEMrklgY3g6gkTI31NIi1LVDZKlZ1jAYazYwefCaW7s3gRpq8MSRymar2L47YwGGuYtLe7WzeS2ID6hS2UeEOFJJPOAKSdgu1SphBhbhH8MFM0gyoJykbaFY56TRHZxlxOGPf2xkuM0AsTFsGAT1JyzGm9eopW7XR53GlXkYJ7RsNi8S2EUgF1Bs3ZlbuYe5GkN5c5rh3aPhLcPxjd2YCsTbYa6A6A6z5a117gfsptnG/jGbwAzbtC3kUMBAaTEjYjSq/fZP8WxOFKqbRGYKRPjjxEnckyefpR8uPzLqtgVy0+/AFiLjYrCpjFE3I8YgzI5LG+29OOzvErd+zHeI0j3QrMRpqGGkfOtbV5FuDDoBlyGIJOx8SnWY8qTcGZbGPewQqqwzI6oVyeUH3htzqarTr9RRdMF4tgRbfKAoAGkafSTFBlKc49Xud4rHOUbw7/SeUa8qTZ6TkVMhyRqRExivQwrHWvbGHJNco2Cos0FjNUv4GIpimFgVhwbNRUMUCq28GduVF/hNKJetwdK15GxRmEwC5ZgVG2AAOgqZHI2NYLtK5Su7ObVUa93FeA16z1GRXdgmMZ+9z03q2dr8AMNg8Lh3Zs111NwfliRIdiY8oArX2dcDe9i1aFyWiGYtB9IHXz5VL7bYW5auBvEp0XfbWY5dfMjlTscbkirCqjKQ57fX1tnh1tVhWxCc4HhgDwxJOvSKD7ccKTE4tBdaclp+6tTzkZnI/26Ud20w03uDNMhnMzpqUQiIEjn9KT9rsalvjNlWYx3JHOFzGZ57haDjJUo90y5Si7vq0MrFriFzhrvgsf3ly0IbDhQLltQPdLFixuZdQYA/euX4XFYh1LpiyBEMC+WJj3lkAnfWDV0w+Nm53+Hut3iZkNy0FzCSNNiGXnBBHlVg4UcNjVuNjcLhu+KsFvJbILHKfEykyDO2tURz6p6fqInhfK1tegrwQs8Q4Tbvh/wDrMOe7uHMZfL+oHRgVgg+o60Dw6ZyiBAA2/SNDPIRNIeAh7dxcgNvNaRLqzmzMs+Nh5ztyqyWsKytI5D942HL60jOvnddD8N8N9jJnIVgTpv8ApEHl6D+nnVH4vima6SDpBgdP+etWDEYi6SVM6fA+kf8A2q7i8MQxmBzGwn96zFDi7OyybRsmH/D4NsRcYl2OS2kwNdR69T6Un77F3VUi6+UbZXKhfWPQb1DxzEFyFY6IsLHViN+lXDGdlMHgVtd5buYi85ByllS2JUCGYA6T5V6K+WKflkDTlJog4R2p4kMPcu2rmSypgs7MUcknS2rEgc9B6cqVgu1w4tHDXUfNd08Rn3tDziauTo182zctEIihrNq2uWzZnRuhuOI1JA8o1pJiMYq45bAACvObQkliJEjfkdZ1mke+5yqKH+74q5AnGeMFOIWmgEZYESDDnXb4a0RxzG91i8O0ZjJBYnMSpI0Kgemv0pX2lwgGNw4BMEouvIB4EfOivaBKugBMgyEIMZgd9ef96YoJ8fwKcqv8lxxeCYXBcXxA++oGoHIyDJ+RpXxDs8ts5veU7EDT0JqxdneI/iMMjFIZQARO+n5TG3kaNW13qMjA5hsCQD8ORqLLBvQ1xUkc+bCw1EgAbCvcUhVyGEEec/tUVp/Olxk0qZMn4JEva0X+KAFCM4G1YRIonKjeTXQoZawCp71uKjRJpdk5o1a5KldIr1DXWcR5KwWySFG5MAetTRVt9nPBDdxIcmAmsaSennB+Hxoo22Eo8nR0jsp2ZGFwyqSuY+JyF3b0JJ+Zrm/tsxq5AixJIGu5kiT5eprsGJvgKddhv0+lcC9omJfEYq1btkauIbTfMNfFtGnrV0YpSSLLfBnQO2vDxYucEBcRbvd3+kFmtrDA8tRAEfmovtr7MbWNv2r7XGt92rKyjQuN1ggyvOofbQoGBw5V/wCJavW7tufEzZRBaN2iZNb4f2pWcQmGCKXe9e7l1nIyAq38RRuRoP8Ad5Uco+UBFulZVsBwLD4YPbw7+6/8QZs/jAiGMeEx6UQ7G2upBaAeYHMDQ760e/BTh8ViLdrIti2RddAc7MXDEvcLal2KlVEwAJM6CgsQ5YgOqoYBZBqEP6GbTMY3PlXmZItS2z0sbTjpC3hnDhnk6nc+p6cutE2rpJOmx01Gsbc4HyNeYW5q0GOZ3n9+vX+lb3NDoCNeeug5DXoYmuttndI0v3ANWBI9CfhE8utVji96WkRAIkcvnVjxjxOo01nYCZ0331+lI8UoDSRqZnWesa9adBCcjK/ikyv3kDw6t5rOsf8AjP0q5W8NJUMZ0000Ij7+dVp8PnkdQV156U84Rig1hWLlRCgaZgp5MNiNTt5U2dtIVDTZNxuxigoGGuDc5g8wRA0Un3dtvsrOHdkri4oYjEXAQoLaCNdYBnlqaibF4i+v8G+neo5zWzIZgNMzTuDp9KZ4Dj7fiLlu4FtouVYkeJiNWkjb0puKEor9sXknGTFvaJAmOwNwjKrtr/pLqCdujGk3tIZhjXRgyhYygwdDzU/pMbeVWftbYV8fgUMASzHedCpA/wDXet/a1wcObV5YmCrc9ZEbHaqYaonluxt7LsUDaAEN1/s3KrfehbgIU66EAjTzgmR8KpHYHgHdqCysrbhkaZHrP0q5YvDuYActHIgZh9JApElaY+Lpor3bzhwEXF+Mr/UD96ohvRtXUOMRcslWGwkEbTHKNq54mAk1HKKsCcd2BpdJoyTFE/gQpqQ2xFJnQLSQlVyxo+zh9NaCR4okXjFDInIsQutRIakbWtFtTXI0ly1e/Z4Qlw6s7EQBtbtrOpgc55mC3IaVSrS1a+w6scQFXfzOigT4onU76naetNx9jIaZ0XF3UUEEZ3Ouuo+I5VyztVwm8uLtYp5CI4MZSQACDGXTTTn8uVdRxuPS0JAL/pAE5j/eaQcWwl/EWGZ/CCdEB002zxq3+mYqu6dlnaoqPtp4uy4jBXkiVVmk7alDkPXQdKquO7OXUujGWFyW7qNesFFDZGAkq25TUkjSnWC7QWDabCYvKwVollBczzBBJUb/AO7lVn7A2fwttltObuGfxZNC9tog5TOx00pvJxQvipOiR8P/ABmW27E3BZu4pmIaVW1lRWJE5ncz6WjND92WzNueZ6A9Os014vNvBouFCPeOYIHHd6AgFmA1MSB8d6X4LD3O6RLg8TTMEnxEbkgQBXn5luy7E6VCXBqxaFDSOfqdAD9KOZDMHWNtf6fOlva3FXeEYouVL2LwzWY0KuFRSjToAYBn10r2124t3LPfQMo0IaM4bUEEKOfhiNaY8Ml0BHInYcxk7aCDBJ/YfD++9VvjeIKkyCABM6CNecDSnHEO1VoWu9UELA1j9RHug6ZYJE61QeLdrDd0QbgrEQdYgiN+ekU3Fik2KyzSQ5wmrkiDtAAiCBP9t+lG4SwFzI3uvmmRuDrG2m/SobOCawtnMTmNvUgfm8516a0NxHijoVcWzGuZRuP5hGhB6Vri26QKlStml/iNzB3S5td4crI0s+Vl0IuISDCkE6eVVnifDHtZLsAK/iECAp3CxXQeIoi2FLOxVg2Rc22ZZKyRMSNjtS25ZTEhAAGVBAWZBaNz/KKrjOkiWUbYjscbOI4hh7kBYyqAY8xPTWa6bj5vXVAMBD4gRlIYxp02jQ/Sufpwi3g5vXGDXQSUUCBPkOdP/Z6puK5Ykd4c0HUAbAKeQG0VsvujI90XvB8PFsaeHbXZT5gEkT8a1vXLmaCUcawJysAdcsHbkdNPSQaW8SxrWDkcTIgFdRz8N1OQPJ158uR14P4oiQpGizqupgqfJgdNN+VKl0Mj2Nr9nMkzOnukTPlrVNuwjHSD02jy86uF/FZU8RB3kDYsNys+6x6eVVfjqgsrjYrqdRPwO1R5tKwp9C29emo8xqEtUrDSpBAluTNEYaTvW9qzNSkRRuSoXRuFBrZLcbUG9wiicK8nWlteTQrQUz7O8RyXD4WYke6v5jMKkzAEmSfIUrdKM4RkV/G2UbSBJAOhIHMxMCmRls1OmdVW1nVXbRQJMc48+n3zqDFYl74gAoh2GzMP/wAiP3rzhnExdUGMqsFyqNYXWPXT7NQHiZa7lXQaAka6mfCOmnP+Y1amXJ2rOUe0HsmyvnWSPuZ9OfTypX2F7aHBXCt1TcDeEAn3SNOew9BrXcON8OV1OgOUR6noPT72rkeP9nrC7PUsTGi5RqR1iPMU6M0lxl0LlBt8onW+F4vBYjDW7jqig98iNy8Ri6oI2Jy/SlmI7MXUcHD3YtzIQiUVYQZR+kBVMa7saU9h793Do2HxSLct4iLlu2fCV8IUW7YYxJUA5dAOpk0XjeD2M5SzfxOGgr3mlyFCjTLMqSRoTtoelIyRT6G4212WrE8HGJwxt3kDqRsdj0aBzrkPavsEeGFijMbN1WXMWylWHu23IHMmA0co510jA2yv/ex15VAgkG3mZW1zbCdhsNjWccxVtrFxLviUoUytcDTIgltORmdelNi6QD2z59bDve7u1bJcmfDJgREE69Sav3ZzsN+HJa4Mz8mjy2j8uvzp12DwdheHWWtqhfVrryAxbMwI25aAdAK34xdIgDE3rSgprkR1YknQHLqZgGOYp3PwJ4+RPxDhl65ezEqiArEgnQGTOvMVuvZhSqh8SQsEEgLIB93XqOR+YNLMZw1rhJ/Haq5beIDbKuugEDToZ0rXA4PDsAWvtiroWQiFsjka5Xk5Vb1OvSl8H2HyXQZ2lwdo20FklwC0vBYMTEmR02/8qQf4/ZtWylv3o0jnGm/WguN9omxDiIUL7tvUZeXhbcNp5UHiFa7Af3ySocgAhgJyXeRkbN/zT4wXkTKTfQErXcQ/iJZtTrrrAmOm3KuudleFdxbTMAAdA3PNyB6gxE+Y9KRdleyItlXaQToQeTDUEfP6Va+KXCthwI2yj/UQcs+UgD40MnyZqXFEGOxYvP3b++kZXAE5SQQejD03jlRWDVkn+U7DSJ97L8QNPKq5wXEknNOpWSu0Op118x+1WbB40EwY0KzOh8U/7fEBptrS5DFol47ilNgurAqwhlMAqeRE6HU1X+Pgm0mm+um23KP2qHtRiYKWbdww/i88sxoZ3GoPPfrWcTYKLaaaCZ6AdZ9anzLQS3F0LLVg86JS1ptXt4RrW67V5rkT2Khajao7imjsO1R30ruQIOq6V5bfpUjCpsPhSeWldZh5buHnWly4QRtuN9qMbBxQ72vjXJ0aWrs7jCW1b8oADHUA7u0bFo28gOtWvD2wpEb6tPrrJHUAfUdK5hgbhW4WnSNuvISeQFXvguNe8rFPzKFDEcySsxyAAmOe2m9XQknsoxO9DnD4vvB4dlESddTyHUk8vIdalTBrddhpl2Y77keHXfYfKk4vLY8AJgTqTOdiZMnoNyfMDSvOG8cDKQp8WpHXb3o+96cNK57VeIW5gLmKzlUHUnyP5SFBlhrrAqC123x9jJYN9XcBZNxAzKSGYh25iFJiORJI8IbzH2Qbqu3iymVG+YjXU9Jj40DhLQF0tlzvc7zMxMATkzeImFkKOR0jpRxlS6BlHkyycL7WXLqq123duTmAZmAAGRSS8DLlOcn4VV+01rFYtgDbZLbLOVMzZgBMl4EKImIrsWHtLasggAGNtACT6+6PuKS4+0jhpkZmto8OcsGCQvlXJtOznFPRxrgXC8Thrn8ENzJDrkR4iNSRO5A5zPWrRje0qhBM2nPiykh1cZQZRgYiTzg61e7mGW53ZItlT4XVxM2xB7tZ0JjTbnSXG4e21q0oVVQBkVSNGGUbzz8/5qNysDil0UZu1+e6qnD2e8dBcRjKnOynMg08ObXnvHWKQcS4495ROVdMyi34A681JGoZSNOWpp12h4Sq3gcsTlCNlEeFW2OhUjeI86qt28SCSJM5/TPBMHrMfM06PHtITK+mywdncGLzZ3hjClWiJUkqQR1DAfM1YLvBlzqw6ZWHWDGvwApR2axKgAyBJiOm5Pprlqw4y5KgzH5gfOdvPalttsYtIaW72ZIHLT1g6D4ilOJ44CRbiRdV1IO0rAKn5qR8aV4zjrI0qOUMvU+6ZHwGtLrONLXmbT9Sg67jxD6b1pg87NIAsGVIUaTPh9ecHr1rO0HEu7/1nQsCRlMgqdtUcba6bc9FN3jQVs4MEESuk8gwHkQfnFKzmxN/wxlgoTGhB6eRGUxXJeWc3ekP+zWD/EXO9uahSzAaNObcg7RpMdTTPjTEsuUEgbjnHUfCpjFm2FSBpqdaHwjE+8fSpM0ynFEXC/pkJ1X9uVEJcJFEcR4VnIuJo40IGzDpHXzrLBEA/SoMkE3aEZocGKs0Vt3s1Fc1qWwKU15JzQCTTQEKooNBrXt29MKNTtA1J+FatmrfRvcx0ios9MMJ2OxFzUgWl5tcMfIc6ap2HY5e6BudWb+Gg9Nywokh8fZ8j3VfkqV19ev9avPBcb3bi0sl+6neFSdPdEydd/KtsJ2bw1lgbtxWb+VfBP8AqJr3EY4YXGrcIS3bdR4s2VSJ3gg5jz5RHnVWFDo4fd7bsN4vwtonKzEghZ0EACW+g+9arXCm7h2O+eCx5lRJCjyJ+QB6zXRsb/EExMgRM/XkdKq/FeH6k5YJOsmZ9eceVPug6vYlxGHLEFhJMQOQB1PqNh8KOw2FXKYEAsoUnfQli/rOs/ymghxLLmBHWWIKiQdTG510A6DlRmP8QVUPvA5jzAGmUfP6GiADP/6KbYtkApmhQecaCfp8/KtsVxNTaUzuGAA2BEifjEVVizSkCQpD+viBH7Ghbl5sniMDMI/0+9M0VA2WuzxsB0QkHKSxO8QJMdQC30pfiuPAs4bWGEaT/LlPUQs/OqVw/iJbNmPvrAO258Xz8Pyr3GXyHJ6tt5yT+1FxoFyHXE8cLq+6DygmdTznn60lXhShzzGup6QN+u1a2uIgBTtOp6T5VGeIl5MRpsdDrtRbBtHv4ALrt9iPvyrL+OLJk1iTEcoiI85msl3bpp/SamTD5TrsIPwM6/DStMNjDlSYDECfUkbfEfWlHEcWEIK6DUAzqDDaRuNfvWpuL8RS2oAEkHKfSDI8oMClvCOE3MSTJOWQZImT189N6YlW2A3bpGcF4O+IaDKroddBp5+kfIV0jA4G3h7YVdvWt+G8MFtQAG06x/Xf515xCdlj1mfhSckxsI+BXjcRmJ2IG++/lWYfERtrWPaAED9hUSWNjNQSdstiqHljEzzg8/8A4KEv2IcRsx1HQ9fSNajtuOf9Ps1tcv7TqOXIg1leAckecaIbHB9cucseltC//ttTG12XKgNeYWgeTNL+gA0msrKVSugo4MajdBFvs/azR4iY5KzuepjZfU064fw9LZgZLR8h314iPzEeFPTWsrKJIZ9PWiPinHe7lbaZnHNybjddtgPSoxhsbcCvcbIp1znYei+kVlZVEYpIU5NsbP2SkB7uI72NssAT6a1L2t4O1zCKyaG34gdcwH8sa17WUKfz16Gv6F+RH2W7Q3NUYs/mXUC2NRB1ksd+fmTVjxVkFCRp66AmvayqZImiyrcW4cLgBkSsMAJjwk+Jzz1O3WhOI2zbSVJ1QCddDzMepasrKFBtELXlVQG3I0B6ARr6zSLi2JzggfpE+RYEn5AfWvKymIVIAwvDo8P3r9/Si72CkiN435gBQP6V5WVrOSI+G8BJiRoCqgbflJ2+P1rS/wAOZdQNdvr+9e1lYns1xRKqQpkch5b8v3pP2g4gVVcsZswBj9IX+9ZWU+CESIOA9nbl9zdcaEknTeTP1q/4DDQsBcqnb7jyrKygbvYaVaJ3uFdJM8wdR6TQN5ZOoGvwrKypsjHwVC/GY21bHiYknkNzQ+CtXbhz5cqxoNZjz0rKylyioxT+4cG5Mmd4II0PMEf3qe1hy3Pz6/OsrKW2MS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data:image/jpeg;base64,/9j/4AAQSkZJRgABAQAAAQABAAD/2wCEAAkGBhQSERUUExQVFRQWGBgWFRYVFRYUFxYUFxUVFxgVFRgZGyYeFxkkGRcWIC8gIycpLCwsFiAxNTAqNSYrLCkBCQoKDgwOGg8PGiwkHyQsLCwsLCwsLCwpLCkpLCwsLCwsLCwsLCosLCksLCwpLCksLCwsLCwsKSwsLCwsLCwsLP/AABEIAKgA4AMBIgACEQEDEQH/xAAcAAACAgMBAQAAAAAAAAAAAAAEBQMGAAIHAQj/xAA+EAACAQIEAwUGBAQFBQEBAAABAhEAAwQSITEFQVEGEyJhcQcygZGh8BRCUrEjYsHRFTNykuEkQ4Ki8cIW/8QAGQEAAwEBAQAAAAAAAAAAAAAAAgMEAQAF/8QAKhEAAgICAgEBCAIDAAAAAAAAAAECEQMhEjFBYQQTFCIyUXHwobGBkeH/2gAMAwEAAhEDEQA/AOV3bkCgXvUY9mRQd2wQajx0bRoqTU5WKhDRXj3aY02YSF9altPQ6Ci7SA0EqRqR5FShBFC4m6Fof8VNcoN7N0MHuAbVF380KXmo3uRRLGdYxV4qO5izQaYqtb12a1Y97NsIOIqSzdmlk1ulyKN41QNjG6BFDZqiOIJrc1ii0c2GW71T279LkapFuRS5YzrGAu615ib2lDDEChsViZoI47Ztnq4wzFEreJgDUkwANST0HnUnZzs4cVcOa6ti0ur3X1AH8o0zHTaugdnuzuH75buHR+6tBu7uXPevO7GLgH5UUCB6knqTyuERmPFKX4KTxHh16yB3ixyPkejdKit3BXSO2nAXbDuQuhUknzAkGTv1rkq3zQKHJAzqL0S42DtS2i3JNCsKpxqlQs8qSKjr2aM4d2sUJitrizQCggiizeqOUaeg10brhBQeJtRRJxNR55ro8k7ZlALsRTjs1wG9i3yW9BrLdAPLnSu/Fdj9k+FUYS28AHxQToT4jt/emZJVEPHBSlTKDxr2b4q0uZSLoESEkNrt4edVFlIJHTQ19M8UMx4WgaTy+fL72qldoOy1rE5s0W35OsNB6MJ1H1pUfaHHU+vuOlgT+k48BUbtT/iHZDEWmKFZcCQF1Dr+pDzHluKTWcG7EKqMSTlgAzmP5fX+1VxkntMmcWtNEAFF8O4RexDZbNt7jdEUnz1Owq5dnOxti1cU40lrhICYa2C7EmP8wATGq7V1a3wLEBAlnCAWzur3hh0iIkqiszHyNS5PandY1fr4KIez6ubr+zj1v2W4hVzX7uHw40/zbqg+eg6Vi+zcmcuJtXCOVpbl0+sKpNdXu4BsMf4mJwGFHMWrIe5tyd2A59OXnQt3Gi2pc43H3bYiWVLaJqQDDlBO3I6Uj4nJ9x69nx+pzxPZ1bVgl26wY8vBbJnQQrnNy504s+zPDz7mNfnpcwltSJ2ALs0felSXu3l+46thLX8JJyvdzOzR70kA5p0AIO41rTGdt1vXSuL4fh3ZB4e9LW7jLJHgDISNQdK3nmff9r/hvDD4Cj2CwSLNzD46zBiWIug66GbWaB5kDelGL9m1q6JwmJD6xlaDHKCQZnb7NW3htzhrXFsoL+CukBgi3LlmSwkEAHI56bzTDiXYu+6zhsYl64v5MTaTvI01Fy3lIMTyM0lTyXqW/X9YThjS+aP+jkuM9m2LSSFVlH5gfpG80hscLuNcCBDmJIE6Akb13nA8HxKBheMAgQsZmBE5ssHURFQYjgeHWHlmL7Zcp3/KOgMbzTF7XkjakgfhoPcWc27Pdirl/EItz/KSXuDbRSAEA6sdPnXRzcRAoIGVRrpMDmOi7jXlFErdQWWS0FmQG131M6TJgE6c55UDgeGG8XzC3ctqAFtjM6jJrLnRcoJ101PMRSvePLK34GOCxxpeQnG8U7+xcCFDuPCoUEwdASGzfe9cNxuG7u4y66bg8voP2rrXai/kslRctzGo7sA5eYUhgFnrO3I1yTutefxMn0nnXo4/ps87L2aEVF3M0Q4onC2a1z4qxQsawRWq2iasH4MNWv8AhkGh+IXk4Vvc1ooiaVO0mjrbeGjlGkHFmlxor20agZ5NS2Oda1SMIb+9dg9juIV8NkLQbbMPQNDb/e1clxKU87C9qjgrzSJRwA3KI2Ya8pNDNcoaDxyqWzs3GmMkw+XaWbcczB3FIbzBRmVoX82cggA88wAgfTfSirHHldS6Mbi8iAW35EgyPiDtS2/cu4ggW0yMCfdbNp1IKjKd5nao2my26DlxilCGiOgbMZ3DKRt60w4filt2jeveAa8hmIGwPX70oLgnBoGZ1WdmYGM8bEEAAfCR86G7T3u/BtLbD6QqSOURJn3f2qOvmopTuNk3Ce1t7EXSMHZRLZiMQ5zMRrICxv5Ein3GF4k6hMMIXLFzEXbkBdPeAA1jWtPZt2T7u1q4ckkMV90KDpbUdBqJ51ce1XCcNds/9WxXD25ZhnKIRGzwdR5VXjx822vpX8k08nBJeX/Bx3DcX4Rw6C9z8di5l7qrn96ZKsxjSesnSjMF2kwHE7jFsJfcqJGcG4k9IDZQdtOc+VT4niOHxTouF4VbXCZlCXr1kq15yrsvcJpmGVWMk7GTHMrGdt8Fhx3JYo4JU2rK5ihE6aCJoc0alUU2/wAhYpWrk0kU3iPay/ccXbCG0iFwlgjxN3ZtZ5A2lmIjyqw8R9o2CCWRibDN3ilnRlDNZIgAMrQTOuo6VmDDXL9u9bF18qMwF4BbmVycwXYZwEBA5zyo7h3aDCcSR7OQXWX/ALd4BGuKNc6SPCQ2nwpTUdPjpd12r/fI1OVNctvqxTxDifBeIJbtm8cOySLbsjL3Y6Zj4Y8p5VYU7GMlkJcunFWSD3V4Hx2400dTOoO/lVY4Le4dbDXDwi5cw4co94Fr1yxcUSwu2yPCADMho0611vstw/BLYL4IKLF7xwh8MlQDC/lMctKreBSjq1+fBKszUrdf4OQ8Uv4nC3A1vGsW5rdOYMGMEQfQ6jrT/DuMVbBDIt05oUajKdRA5STH9ab9tux1u6hLiEAJ93MViTK9DBNcs7MpbGb8LeJKn/LuAeJRrOgnflz8qn4Ot9r0H8t+jLcmJ7tLltgl0DcggbEhkiDJBncyaC/AXFtgd6zrEhLbG0oGw0VjBGvPTpXr4m1i7ZstksXRpmCEQx3MaE+mlJP8IxWCPjdntE6MPd3gEvM5o+W21NxKO/uLyOWj3ivBG3dgx6a3APoIPxpGeHgGACB5x/SnFzHFmJMZpIByggif/U+e3kKFuMSZP0/4rJ5H0jz5PYvu4CpLeCiijrXs0n3kqBI7VuKnK0O1yvBeoWm9nFOp0LQy/CoWwoipVUxXqTmpDIqheU1NTLagV5l8VHWlmulKhfQHkk16uEM0zs4Ib0T+HpDz10cDcM4i2HOYACJlokxz0MTy512PC4e5eyhWbuyAW2YNIBhoINcrwYNu4rqYKkEEiRoZ16j+9dfw/GFu4Rr8LEEtrEdcsa/OKRlytrRb7LUrTBOLYh/DYtSWYwpYnU8wDHIVUeK8Qa/dPD8GQAB/1OJE/FRBgKPWTr0q78MtJh8M2IdIa7lCrJcgP4QMx1LEHWk3aezhuHWrGGsoLZxV1Ld4ro5tFgGM84mPjScX1b2/BZketdF04bx3AcKs28J3iqy2jcyASSAJLGBAJMxtOtQ8N7UticAMTetoBeuHuLbANltCQpadCxEn40h4/wCyZn4g+LOJHc3Ble0yEMLZULkDBttJmj8TwjLgktWntvbw9y2QwOYhEYZleBq2SR5ir3Ko0RRinKx3d4yMNgRfxBN1wITMBna4/hVR5sSBVO7R8XtWSB3S3sU40AUciFLO0eFQW/epPaLi+9CWRAVbtpidfCEbN4fM7fGk1xBcvh9GW6ptNHhPizEsx3jQLHnUGWUZNell2OLin60S4rHXwblxVK3E7vuk3zQ7WhJG6OCCTyBpza4mrYb8TatWxdSbjoMs5kPjtlh+aMw6TvXuBvrAMaxHXTSPhH3pVVu5LK28zfxFDB2EEMrklgY3g6gkTI31NIi1LVDZKlZ1jAYazYwefCaW7s3gRpq8MSRymar2L47YwGGuYtLe7WzeS2ID6hS2UeEOFJJPOAKSdgu1SphBhbhH8MFM0gyoJykbaFY56TRHZxlxOGPf2xkuM0AsTFsGAT1JyzGm9eopW7XR53GlXkYJ7RsNi8S2EUgF1Bs3ZlbuYe5GkN5c5rh3aPhLcPxjd2YCsTbYa6A6A6z5a117gfsptnG/jGbwAzbtC3kUMBAaTEjYjSq/fZP8WxOFKqbRGYKRPjjxEnckyefpR8uPzLqtgVy0+/AFiLjYrCpjFE3I8YgzI5LG+29OOzvErd+zHeI0j3QrMRpqGGkfOtbV5FuDDoBlyGIJOx8SnWY8qTcGZbGPewQqqwzI6oVyeUH3htzqarTr9RRdMF4tgRbfKAoAGkafSTFBlKc49Xud4rHOUbw7/SeUa8qTZ6TkVMhyRqRExivQwrHWvbGHJNco2Cos0FjNUv4GIpimFgVhwbNRUMUCq28GduVF/hNKJetwdK15GxRmEwC5ZgVG2AAOgqZHI2NYLtK5Su7ObVUa93FeA16z1GRXdgmMZ+9z03q2dr8AMNg8Lh3Zs111NwfliRIdiY8oArX2dcDe9i1aFyWiGYtB9IHXz5VL7bYW5auBvEp0XfbWY5dfMjlTscbkirCqjKQ57fX1tnh1tVhWxCc4HhgDwxJOvSKD7ccKTE4tBdaclp+6tTzkZnI/26Ud20w03uDNMhnMzpqUQiIEjn9KT9rsalvjNlWYx3JHOFzGZ57haDjJUo90y5Si7vq0MrFriFzhrvgsf3ly0IbDhQLltQPdLFixuZdQYA/euX4XFYh1LpiyBEMC+WJj3lkAnfWDV0w+Nm53+Hut3iZkNy0FzCSNNiGXnBBHlVg4UcNjVuNjcLhu+KsFvJbILHKfEykyDO2tURz6p6fqInhfK1tegrwQs8Q4Tbvh/wDrMOe7uHMZfL+oHRgVgg+o60Dw6ZyiBAA2/SNDPIRNIeAh7dxcgNvNaRLqzmzMs+Nh5ztyqyWsKytI5D942HL60jOvnddD8N8N9jJnIVgTpv8ApEHl6D+nnVH4vima6SDpBgdP+etWDEYi6SVM6fA+kf8A2q7i8MQxmBzGwn96zFDi7OyybRsmH/D4NsRcYl2OS2kwNdR69T6Un77F3VUi6+UbZXKhfWPQb1DxzEFyFY6IsLHViN+lXDGdlMHgVtd5buYi85ByllS2JUCGYA6T5V6K+WKflkDTlJog4R2p4kMPcu2rmSypgs7MUcknS2rEgc9B6cqVgu1w4tHDXUfNd08Rn3tDziauTo182zctEIihrNq2uWzZnRuhuOI1JA8o1pJiMYq45bAACvObQkliJEjfkdZ1mke+5yqKH+74q5AnGeMFOIWmgEZYESDDnXb4a0RxzG91i8O0ZjJBYnMSpI0Kgemv0pX2lwgGNw4BMEouvIB4EfOivaBKugBMgyEIMZgd9ef96YoJ8fwKcqv8lxxeCYXBcXxA++oGoHIyDJ+RpXxDs8ts5veU7EDT0JqxdneI/iMMjFIZQARO+n5TG3kaNW13qMjA5hsCQD8ORqLLBvQ1xUkc+bCw1EgAbCvcUhVyGEEec/tUVp/Olxk0qZMn4JEva0X+KAFCM4G1YRIonKjeTXQoZawCp71uKjRJpdk5o1a5KldIr1DXWcR5KwWySFG5MAetTRVt9nPBDdxIcmAmsaSennB+Hxoo22Eo8nR0jsp2ZGFwyqSuY+JyF3b0JJ+Zrm/tsxq5AixJIGu5kiT5eprsGJvgKddhv0+lcC9omJfEYq1btkauIbTfMNfFtGnrV0YpSSLLfBnQO2vDxYucEBcRbvd3+kFmtrDA8tRAEfmovtr7MbWNv2r7XGt92rKyjQuN1ggyvOofbQoGBw5V/wCJavW7tufEzZRBaN2iZNb4f2pWcQmGCKXe9e7l1nIyAq38RRuRoP8Ad5Uco+UBFulZVsBwLD4YPbw7+6/8QZs/jAiGMeEx6UQ7G2upBaAeYHMDQ760e/BTh8ViLdrIti2RddAc7MXDEvcLal2KlVEwAJM6CgsQ5YgOqoYBZBqEP6GbTMY3PlXmZItS2z0sbTjpC3hnDhnk6nc+p6cutE2rpJOmx01Gsbc4HyNeYW5q0GOZ3n9+vX+lb3NDoCNeeug5DXoYmuttndI0v3ANWBI9CfhE8utVji96WkRAIkcvnVjxjxOo01nYCZ0331+lI8UoDSRqZnWesa9adBCcjK/ikyv3kDw6t5rOsf8AjP0q5W8NJUMZ0000Ij7+dVp8PnkdQV156U84Rig1hWLlRCgaZgp5MNiNTt5U2dtIVDTZNxuxigoGGuDc5g8wRA0Un3dtvsrOHdkri4oYjEXAQoLaCNdYBnlqaibF4i+v8G+neo5zWzIZgNMzTuDp9KZ4Dj7fiLlu4FtouVYkeJiNWkjb0puKEor9sXknGTFvaJAmOwNwjKrtr/pLqCdujGk3tIZhjXRgyhYygwdDzU/pMbeVWftbYV8fgUMASzHedCpA/wDXet/a1wcObV5YmCrc9ZEbHaqYaonluxt7LsUDaAEN1/s3KrfehbgIU66EAjTzgmR8KpHYHgHdqCysrbhkaZHrP0q5YvDuYActHIgZh9JApElaY+Lpor3bzhwEXF+Mr/UD96ohvRtXUOMRcslWGwkEbTHKNq54mAk1HKKsCcd2BpdJoyTFE/gQpqQ2xFJnQLSQlVyxo+zh9NaCR4okXjFDInIsQutRIakbWtFtTXI0ly1e/Z4Qlw6s7EQBtbtrOpgc55mC3IaVSrS1a+w6scQFXfzOigT4onU76naetNx9jIaZ0XF3UUEEZ3Ouuo+I5VyztVwm8uLtYp5CI4MZSQACDGXTTTn8uVdRxuPS0JAL/pAE5j/eaQcWwl/EWGZ/CCdEB002zxq3+mYqu6dlnaoqPtp4uy4jBXkiVVmk7alDkPXQdKquO7OXUujGWFyW7qNesFFDZGAkq25TUkjSnWC7QWDabCYvKwVollBczzBBJUb/AO7lVn7A2fwttltObuGfxZNC9tog5TOx00pvJxQvipOiR8P/ABmW27E3BZu4pmIaVW1lRWJE5ncz6WjND92WzNueZ6A9Os014vNvBouFCPeOYIHHd6AgFmA1MSB8d6X4LD3O6RLg8TTMEnxEbkgQBXn5luy7E6VCXBqxaFDSOfqdAD9KOZDMHWNtf6fOlva3FXeEYouVL2LwzWY0KuFRSjToAYBn10r2124t3LPfQMo0IaM4bUEEKOfhiNaY8Ml0BHInYcxk7aCDBJ/YfD++9VvjeIKkyCABM6CNecDSnHEO1VoWu9UELA1j9RHug6ZYJE61QeLdrDd0QbgrEQdYgiN+ekU3Fik2KyzSQ5wmrkiDtAAiCBP9t+lG4SwFzI3uvmmRuDrG2m/SobOCawtnMTmNvUgfm8516a0NxHijoVcWzGuZRuP5hGhB6Vri26QKlStml/iNzB3S5td4crI0s+Vl0IuISDCkE6eVVnifDHtZLsAK/iECAp3CxXQeIoi2FLOxVg2Rc22ZZKyRMSNjtS25ZTEhAAGVBAWZBaNz/KKrjOkiWUbYjscbOI4hh7kBYyqAY8xPTWa6bj5vXVAMBD4gRlIYxp02jQ/Sufpwi3g5vXGDXQSUUCBPkOdP/Z6puK5Ykd4c0HUAbAKeQG0VsvujI90XvB8PFsaeHbXZT5gEkT8a1vXLmaCUcawJysAdcsHbkdNPSQaW8SxrWDkcTIgFdRz8N1OQPJ158uR14P4oiQpGizqupgqfJgdNN+VKl0Mj2Nr9nMkzOnukTPlrVNuwjHSD02jy86uF/FZU8RB3kDYsNys+6x6eVVfjqgsrjYrqdRPwO1R5tKwp9C29emo8xqEtUrDSpBAluTNEYaTvW9qzNSkRRuSoXRuFBrZLcbUG9wiicK8nWlteTQrQUz7O8RyXD4WYke6v5jMKkzAEmSfIUrdKM4RkV/G2UbSBJAOhIHMxMCmRls1OmdVW1nVXbRQJMc48+n3zqDFYl74gAoh2GzMP/wAiP3rzhnExdUGMqsFyqNYXWPXT7NQHiZa7lXQaAka6mfCOmnP+Y1amXJ2rOUe0HsmyvnWSPuZ9OfTypX2F7aHBXCt1TcDeEAn3SNOew9BrXcON8OV1OgOUR6noPT72rkeP9nrC7PUsTGi5RqR1iPMU6M0lxl0LlBt8onW+F4vBYjDW7jqig98iNy8Ri6oI2Jy/SlmI7MXUcHD3YtzIQiUVYQZR+kBVMa7saU9h793Do2HxSLct4iLlu2fCV8IUW7YYxJUA5dAOpk0XjeD2M5SzfxOGgr3mlyFCjTLMqSRoTtoelIyRT6G4212WrE8HGJwxt3kDqRsdj0aBzrkPavsEeGFijMbN1WXMWylWHu23IHMmA0co510jA2yv/ex15VAgkG3mZW1zbCdhsNjWccxVtrFxLviUoUytcDTIgltORmdelNi6QD2z59bDve7u1bJcmfDJgREE69Sav3ZzsN+HJa4Mz8mjy2j8uvzp12DwdheHWWtqhfVrryAxbMwI25aAdAK34xdIgDE3rSgprkR1YknQHLqZgGOYp3PwJ4+RPxDhl65ezEqiArEgnQGTOvMVuvZhSqh8SQsEEgLIB93XqOR+YNLMZw1rhJ/Haq5beIDbKuugEDToZ0rXA4PDsAWvtiroWQiFsjka5Xk5Vb1OvSl8H2HyXQZ2lwdo20FklwC0vBYMTEmR02/8qQf4/ZtWylv3o0jnGm/WguN9omxDiIUL7tvUZeXhbcNp5UHiFa7Af3ySocgAhgJyXeRkbN/zT4wXkTKTfQErXcQ/iJZtTrrrAmOm3KuudleFdxbTMAAdA3PNyB6gxE+Y9KRdleyItlXaQToQeTDUEfP6Va+KXCthwI2yj/UQcs+UgD40MnyZqXFEGOxYvP3b++kZXAE5SQQejD03jlRWDVkn+U7DSJ97L8QNPKq5wXEknNOpWSu0Op118x+1WbB40EwY0KzOh8U/7fEBptrS5DFol47ilNgurAqwhlMAqeRE6HU1X+Pgm0mm+um23KP2qHtRiYKWbdww/i88sxoZ3GoPPfrWcTYKLaaaCZ6AdZ9anzLQS3F0LLVg86JS1ptXt4RrW67V5rkT2Khajao7imjsO1R30ruQIOq6V5bfpUjCpsPhSeWldZh5buHnWly4QRtuN9qMbBxQ72vjXJ0aWrs7jCW1b8oADHUA7u0bFo28gOtWvD2wpEb6tPrrJHUAfUdK5hgbhW4WnSNuvISeQFXvguNe8rFPzKFDEcySsxyAAmOe2m9XQknsoxO9DnD4vvB4dlESddTyHUk8vIdalTBrddhpl2Y77keHXfYfKk4vLY8AJgTqTOdiZMnoNyfMDSvOG8cDKQp8WpHXb3o+96cNK57VeIW5gLmKzlUHUnyP5SFBlhrrAqC123x9jJYN9XcBZNxAzKSGYh25iFJiORJI8IbzH2Qbqu3iymVG+YjXU9Jj40DhLQF0tlzvc7zMxMATkzeImFkKOR0jpRxlS6BlHkyycL7WXLqq123duTmAZmAAGRSS8DLlOcn4VV+01rFYtgDbZLbLOVMzZgBMl4EKImIrsWHtLasggAGNtACT6+6PuKS4+0jhpkZmto8OcsGCQvlXJtOznFPRxrgXC8Thrn8ENzJDrkR4iNSRO5A5zPWrRje0qhBM2nPiykh1cZQZRgYiTzg61e7mGW53ZItlT4XVxM2xB7tZ0JjTbnSXG4e21q0oVVQBkVSNGGUbzz8/5qNysDil0UZu1+e6qnD2e8dBcRjKnOynMg08ObXnvHWKQcS4495ROVdMyi34A681JGoZSNOWpp12h4Sq3gcsTlCNlEeFW2OhUjeI86qt28SCSJM5/TPBMHrMfM06PHtITK+mywdncGLzZ3hjClWiJUkqQR1DAfM1YLvBlzqw6ZWHWDGvwApR2axKgAyBJiOm5Pprlqw4y5KgzH5gfOdvPalttsYtIaW72ZIHLT1g6D4ilOJ44CRbiRdV1IO0rAKn5qR8aV4zjrI0qOUMvU+6ZHwGtLrONLXmbT9Sg67jxD6b1pg87NIAsGVIUaTPh9ecHr1rO0HEu7/1nQsCRlMgqdtUcba6bc9FN3jQVs4MEESuk8gwHkQfnFKzmxN/wxlgoTGhB6eRGUxXJeWc3ekP+zWD/EXO9uahSzAaNObcg7RpMdTTPjTEsuUEgbjnHUfCpjFm2FSBpqdaHwjE+8fSpM0ynFEXC/pkJ1X9uVEJcJFEcR4VnIuJo40IGzDpHXzrLBEA/SoMkE3aEZocGKs0Vt3s1Fc1qWwKU15JzQCTTQEKooNBrXt29MKNTtA1J+FatmrfRvcx0ios9MMJ2OxFzUgWl5tcMfIc6ap2HY5e6BudWb+Gg9Nywokh8fZ8j3VfkqV19ev9avPBcb3bi0sl+6neFSdPdEydd/KtsJ2bw1lgbtxWb+VfBP8AqJr3EY4YXGrcIS3bdR4s2VSJ3gg5jz5RHnVWFDo4fd7bsN4vwtonKzEghZ0EACW+g+9arXCm7h2O+eCx5lRJCjyJ+QB6zXRsb/EExMgRM/XkdKq/FeH6k5YJOsmZ9eceVPug6vYlxGHLEFhJMQOQB1PqNh8KOw2FXKYEAsoUnfQli/rOs/ymghxLLmBHWWIKiQdTG510A6DlRmP8QVUPvA5jzAGmUfP6GiADP/6KbYtkApmhQecaCfp8/KtsVxNTaUzuGAA2BEifjEVVizSkCQpD+viBH7Ghbl5sniMDMI/0+9M0VA2WuzxsB0QkHKSxO8QJMdQC30pfiuPAs4bWGEaT/LlPUQs/OqVw/iJbNmPvrAO258Xz8Pyr3GXyHJ6tt5yT+1FxoFyHXE8cLq+6DygmdTznn60lXhShzzGup6QN+u1a2uIgBTtOp6T5VGeIl5MRpsdDrtRbBtHv4ALrt9iPvyrL+OLJk1iTEcoiI85msl3bpp/SamTD5TrsIPwM6/DStMNjDlSYDECfUkbfEfWlHEcWEIK6DUAzqDDaRuNfvWpuL8RS2oAEkHKfSDI8oMClvCOE3MSTJOWQZImT189N6YlW2A3bpGcF4O+IaDKroddBp5+kfIV0jA4G3h7YVdvWt+G8MFtQAG06x/Xf515xCdlj1mfhSckxsI+BXjcRmJ2IG++/lWYfERtrWPaAED9hUSWNjNQSdstiqHljEzzg8/8A4KEv2IcRsx1HQ9fSNajtuOf9Ps1tcv7TqOXIg1leAckecaIbHB9cucseltC//ttTG12XKgNeYWgeTNL+gA0msrKVSugo4MajdBFvs/azR4iY5KzuepjZfU064fw9LZgZLR8h314iPzEeFPTWsrKJIZ9PWiPinHe7lbaZnHNybjddtgPSoxhsbcCvcbIp1znYei+kVlZVEYpIU5NsbP2SkB7uI72NssAT6a1L2t4O1zCKyaG34gdcwH8sa17WUKfz16Gv6F+RH2W7Q3NUYs/mXUC2NRB1ksd+fmTVjxVkFCRp66AmvayqZImiyrcW4cLgBkSsMAJjwk+Jzz1O3WhOI2zbSVJ1QCddDzMepasrKFBtELXlVQG3I0B6ARr6zSLi2JzggfpE+RYEn5AfWvKymIVIAwvDo8P3r9/Si72CkiN435gBQP6V5WVrOSI+G8BJiRoCqgbflJ2+P1rS/wAOZdQNdvr+9e1lYns1xRKqQpkch5b8v3pP2g4gVVcsZswBj9IX+9ZWU+CESIOA9nbl9zdcaEknTeTP1q/4DDQsBcqnb7jyrKygbvYaVaJ3uFdJM8wdR6TQN5ZOoGvwrKypsjHwVC/GY21bHiYknkNzQ+CtXbhz5cqxoNZjz0rKylyioxT+4cG5Mmd4II0PMEf3qe1hy3Pz6/OsrKW2MS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AutoShape 8" descr="data:image/jpeg;base64,/9j/4AAQSkZJRgABAQAAAQABAAD/2wCEAAkGBhQSERUUExQVFRQWGBgWFRYVFRYUFxYUFxUVFxgVFRgZGyYeFxkkGRcWIC8gIycpLCwsFiAxNTAqNSYrLCkBCQoKDgwOGg8PGiwkHyQsLCwsLCwsLCwpLCkpLCwsLCwsLCwsLCosLCksLCwpLCksLCwsLCwsKSwsLCwsLCwsLP/AABEIAKgA4AMBIgACEQEDEQH/xAAcAAACAgMBAQAAAAAAAAAAAAAEBQMGAAIHAQj/xAA+EAACAQIEAwUGBAQFBQEBAAABAhEAAwQSITEFQVEGEyJhcQcygZGh8BRCUrEjYsHRFTNykuEkQ4Ki8cIW/8QAGQEAAwEBAQAAAAAAAAAAAAAAAgMEAQAF/8QAKhEAAgICAgEBCAIDAAAAAAAAAAECEQMhEjFBYQQTFCIyUXHwobGBkeH/2gAMAwEAAhEDEQA/AOV3bkCgXvUY9mRQd2wQajx0bRoqTU5WKhDRXj3aY02YSF9altPQ6Ci7SA0EqRqR5FShBFC4m6Fof8VNcoN7N0MHuAbVF380KXmo3uRRLGdYxV4qO5izQaYqtb12a1Y97NsIOIqSzdmlk1ulyKN41QNjG6BFDZqiOIJrc1ii0c2GW71T279LkapFuRS5YzrGAu615ib2lDDEChsViZoI47Ztnq4wzFEreJgDUkwANST0HnUnZzs4cVcOa6ti0ur3X1AH8o0zHTaugdnuzuH75buHR+6tBu7uXPevO7GLgH5UUCB6knqTyuERmPFKX4KTxHh16yB3ixyPkejdKit3BXSO2nAXbDuQuhUknzAkGTv1rkq3zQKHJAzqL0S42DtS2i3JNCsKpxqlQs8qSKjr2aM4d2sUJitrizQCggiizeqOUaeg10brhBQeJtRRJxNR55ro8k7ZlALsRTjs1wG9i3yW9BrLdAPLnSu/Fdj9k+FUYS28AHxQToT4jt/emZJVEPHBSlTKDxr2b4q0uZSLoESEkNrt4edVFlIJHTQ19M8UMx4WgaTy+fL72qldoOy1rE5s0W35OsNB6MJ1H1pUfaHHU+vuOlgT+k48BUbtT/iHZDEWmKFZcCQF1Dr+pDzHluKTWcG7EKqMSTlgAzmP5fX+1VxkntMmcWtNEAFF8O4RexDZbNt7jdEUnz1Owq5dnOxti1cU40lrhICYa2C7EmP8wATGq7V1a3wLEBAlnCAWzur3hh0iIkqiszHyNS5PandY1fr4KIez6ubr+zj1v2W4hVzX7uHw40/zbqg+eg6Vi+zcmcuJtXCOVpbl0+sKpNdXu4BsMf4mJwGFHMWrIe5tyd2A59OXnQt3Gi2pc43H3bYiWVLaJqQDDlBO3I6Uj4nJ9x69nx+pzxPZ1bVgl26wY8vBbJnQQrnNy504s+zPDz7mNfnpcwltSJ2ALs0felSXu3l+46thLX8JJyvdzOzR70kA5p0AIO41rTGdt1vXSuL4fh3ZB4e9LW7jLJHgDISNQdK3nmff9r/hvDD4Cj2CwSLNzD46zBiWIug66GbWaB5kDelGL9m1q6JwmJD6xlaDHKCQZnb7NW3htzhrXFsoL+CukBgi3LlmSwkEAHI56bzTDiXYu+6zhsYl64v5MTaTvI01Fy3lIMTyM0lTyXqW/X9YThjS+aP+jkuM9m2LSSFVlH5gfpG80hscLuNcCBDmJIE6Akb13nA8HxKBheMAgQsZmBE5ssHURFQYjgeHWHlmL7Zcp3/KOgMbzTF7XkjakgfhoPcWc27Pdirl/EItz/KSXuDbRSAEA6sdPnXRzcRAoIGVRrpMDmOi7jXlFErdQWWS0FmQG131M6TJgE6c55UDgeGG8XzC3ctqAFtjM6jJrLnRcoJ101PMRSvePLK34GOCxxpeQnG8U7+xcCFDuPCoUEwdASGzfe9cNxuG7u4y66bg8voP2rrXai/kslRctzGo7sA5eYUhgFnrO3I1yTutefxMn0nnXo4/ps87L2aEVF3M0Q4onC2a1z4qxQsawRWq2iasH4MNWv8AhkGh+IXk4Vvc1ooiaVO0mjrbeGjlGkHFmlxor20agZ5NS2Oda1SMIb+9dg9juIV8NkLQbbMPQNDb/e1clxKU87C9qjgrzSJRwA3KI2Ya8pNDNcoaDxyqWzs3GmMkw+XaWbcczB3FIbzBRmVoX82cggA88wAgfTfSirHHldS6Mbi8iAW35EgyPiDtS2/cu4ggW0yMCfdbNp1IKjKd5nao2my26DlxilCGiOgbMZ3DKRt60w4filt2jeveAa8hmIGwPX70oLgnBoGZ1WdmYGM8bEEAAfCR86G7T3u/BtLbD6QqSOURJn3f2qOvmopTuNk3Ce1t7EXSMHZRLZiMQ5zMRrICxv5Ein3GF4k6hMMIXLFzEXbkBdPeAA1jWtPZt2T7u1q4ckkMV90KDpbUdBqJ51ce1XCcNds/9WxXD25ZhnKIRGzwdR5VXjx822vpX8k08nBJeX/Bx3DcX4Rw6C9z8di5l7qrn96ZKsxjSesnSjMF2kwHE7jFsJfcqJGcG4k9IDZQdtOc+VT4niOHxTouF4VbXCZlCXr1kq15yrsvcJpmGVWMk7GTHMrGdt8Fhx3JYo4JU2rK5ihE6aCJoc0alUU2/wAhYpWrk0kU3iPay/ccXbCG0iFwlgjxN3ZtZ5A2lmIjyqw8R9o2CCWRibDN3ilnRlDNZIgAMrQTOuo6VmDDXL9u9bF18qMwF4BbmVycwXYZwEBA5zyo7h3aDCcSR7OQXWX/ALd4BGuKNc6SPCQ2nwpTUdPjpd12r/fI1OVNctvqxTxDifBeIJbtm8cOySLbsjL3Y6Zj4Y8p5VYU7GMlkJcunFWSD3V4Hx2400dTOoO/lVY4Le4dbDXDwi5cw4co94Fr1yxcUSwu2yPCADMho0611vstw/BLYL4IKLF7xwh8MlQDC/lMctKreBSjq1+fBKszUrdf4OQ8Uv4nC3A1vGsW5rdOYMGMEQfQ6jrT/DuMVbBDIt05oUajKdRA5STH9ab9tux1u6hLiEAJ93MViTK9DBNcs7MpbGb8LeJKn/LuAeJRrOgnflz8qn4Ot9r0H8t+jLcmJ7tLltgl0DcggbEhkiDJBncyaC/AXFtgd6zrEhLbG0oGw0VjBGvPTpXr4m1i7ZstksXRpmCEQx3MaE+mlJP8IxWCPjdntE6MPd3gEvM5o+W21NxKO/uLyOWj3ivBG3dgx6a3APoIPxpGeHgGACB5x/SnFzHFmJMZpIByggif/U+e3kKFuMSZP0/4rJ5H0jz5PYvu4CpLeCiijrXs0n3kqBI7VuKnK0O1yvBeoWm9nFOp0LQy/CoWwoipVUxXqTmpDIqheU1NTLagV5l8VHWlmulKhfQHkk16uEM0zs4Ib0T+HpDz10cDcM4i2HOYACJlokxz0MTy512PC4e5eyhWbuyAW2YNIBhoINcrwYNu4rqYKkEEiRoZ16j+9dfw/GFu4Rr8LEEtrEdcsa/OKRlytrRb7LUrTBOLYh/DYtSWYwpYnU8wDHIVUeK8Qa/dPD8GQAB/1OJE/FRBgKPWTr0q78MtJh8M2IdIa7lCrJcgP4QMx1LEHWk3aezhuHWrGGsoLZxV1Ld4ro5tFgGM84mPjScX1b2/BZketdF04bx3AcKs28J3iqy2jcyASSAJLGBAJMxtOtQ8N7UticAMTetoBeuHuLbANltCQpadCxEn40h4/wCyZn4g+LOJHc3Ble0yEMLZULkDBttJmj8TwjLgktWntvbw9y2QwOYhEYZleBq2SR5ir3Ko0RRinKx3d4yMNgRfxBN1wITMBna4/hVR5sSBVO7R8XtWSB3S3sU40AUciFLO0eFQW/epPaLi+9CWRAVbtpidfCEbN4fM7fGk1xBcvh9GW6ptNHhPizEsx3jQLHnUGWUZNell2OLin60S4rHXwblxVK3E7vuk3zQ7WhJG6OCCTyBpza4mrYb8TatWxdSbjoMs5kPjtlh+aMw6TvXuBvrAMaxHXTSPhH3pVVu5LK28zfxFDB2EEMrklgY3g6gkTI31NIi1LVDZKlZ1jAYazYwefCaW7s3gRpq8MSRymar2L47YwGGuYtLe7WzeS2ID6hS2UeEOFJJPOAKSdgu1SphBhbhH8MFM0gyoJykbaFY56TRHZxlxOGPf2xkuM0AsTFsGAT1JyzGm9eopW7XR53GlXkYJ7RsNi8S2EUgF1Bs3ZlbuYe5GkN5c5rh3aPhLcPxjd2YCsTbYa6A6A6z5a117gfsptnG/jGbwAzbtC3kUMBAaTEjYjSq/fZP8WxOFKqbRGYKRPjjxEnckyefpR8uPzLqtgVy0+/AFiLjYrCpjFE3I8YgzI5LG+29OOzvErd+zHeI0j3QrMRpqGGkfOtbV5FuDDoBlyGIJOx8SnWY8qTcGZbGPewQqqwzI6oVyeUH3htzqarTr9RRdMF4tgRbfKAoAGkafSTFBlKc49Xud4rHOUbw7/SeUa8qTZ6TkVMhyRqRExivQwrHWvbGHJNco2Cos0FjNUv4GIpimFgVhwbNRUMUCq28GduVF/hNKJetwdK15GxRmEwC5ZgVG2AAOgqZHI2NYLtK5Su7ObVUa93FeA16z1GRXdgmMZ+9z03q2dr8AMNg8Lh3Zs111NwfliRIdiY8oArX2dcDe9i1aFyWiGYtB9IHXz5VL7bYW5auBvEp0XfbWY5dfMjlTscbkirCqjKQ57fX1tnh1tVhWxCc4HhgDwxJOvSKD7ccKTE4tBdaclp+6tTzkZnI/26Ud20w03uDNMhnMzpqUQiIEjn9KT9rsalvjNlWYx3JHOFzGZ57haDjJUo90y5Si7vq0MrFriFzhrvgsf3ly0IbDhQLltQPdLFixuZdQYA/euX4XFYh1LpiyBEMC+WJj3lkAnfWDV0w+Nm53+Hut3iZkNy0FzCSNNiGXnBBHlVg4UcNjVuNjcLhu+KsFvJbILHKfEykyDO2tURz6p6fqInhfK1tegrwQs8Q4Tbvh/wDrMOe7uHMZfL+oHRgVgg+o60Dw6ZyiBAA2/SNDPIRNIeAh7dxcgNvNaRLqzmzMs+Nh5ztyqyWsKytI5D942HL60jOvnddD8N8N9jJnIVgTpv8ApEHl6D+nnVH4vima6SDpBgdP+etWDEYi6SVM6fA+kf8A2q7i8MQxmBzGwn96zFDi7OyybRsmH/D4NsRcYl2OS2kwNdR69T6Un77F3VUi6+UbZXKhfWPQb1DxzEFyFY6IsLHViN+lXDGdlMHgVtd5buYi85ByllS2JUCGYA6T5V6K+WKflkDTlJog4R2p4kMPcu2rmSypgs7MUcknS2rEgc9B6cqVgu1w4tHDXUfNd08Rn3tDziauTo182zctEIihrNq2uWzZnRuhuOI1JA8o1pJiMYq45bAACvObQkliJEjfkdZ1mke+5yqKH+74q5AnGeMFOIWmgEZYESDDnXb4a0RxzG91i8O0ZjJBYnMSpI0Kgemv0pX2lwgGNw4BMEouvIB4EfOivaBKugBMgyEIMZgd9ef96YoJ8fwKcqv8lxxeCYXBcXxA++oGoHIyDJ+RpXxDs8ts5veU7EDT0JqxdneI/iMMjFIZQARO+n5TG3kaNW13qMjA5hsCQD8ORqLLBvQ1xUkc+bCw1EgAbCvcUhVyGEEec/tUVp/Olxk0qZMn4JEva0X+KAFCM4G1YRIonKjeTXQoZawCp71uKjRJpdk5o1a5KldIr1DXWcR5KwWySFG5MAetTRVt9nPBDdxIcmAmsaSennB+Hxoo22Eo8nR0jsp2ZGFwyqSuY+JyF3b0JJ+Zrm/tsxq5AixJIGu5kiT5eprsGJvgKddhv0+lcC9omJfEYq1btkauIbTfMNfFtGnrV0YpSSLLfBnQO2vDxYucEBcRbvd3+kFmtrDA8tRAEfmovtr7MbWNv2r7XGt92rKyjQuN1ggyvOofbQoGBw5V/wCJavW7tufEzZRBaN2iZNb4f2pWcQmGCKXe9e7l1nIyAq38RRuRoP8Ad5Uco+UBFulZVsBwLD4YPbw7+6/8QZs/jAiGMeEx6UQ7G2upBaAeYHMDQ760e/BTh8ViLdrIti2RddAc7MXDEvcLal2KlVEwAJM6CgsQ5YgOqoYBZBqEP6GbTMY3PlXmZItS2z0sbTjpC3hnDhnk6nc+p6cutE2rpJOmx01Gsbc4HyNeYW5q0GOZ3n9+vX+lb3NDoCNeeug5DXoYmuttndI0v3ANWBI9CfhE8utVji96WkRAIkcvnVjxjxOo01nYCZ0331+lI8UoDSRqZnWesa9adBCcjK/ikyv3kDw6t5rOsf8AjP0q5W8NJUMZ0000Ij7+dVp8PnkdQV156U84Rig1hWLlRCgaZgp5MNiNTt5U2dtIVDTZNxuxigoGGuDc5g8wRA0Un3dtvsrOHdkri4oYjEXAQoLaCNdYBnlqaibF4i+v8G+neo5zWzIZgNMzTuDp9KZ4Dj7fiLlu4FtouVYkeJiNWkjb0puKEor9sXknGTFvaJAmOwNwjKrtr/pLqCdujGk3tIZhjXRgyhYygwdDzU/pMbeVWftbYV8fgUMASzHedCpA/wDXet/a1wcObV5YmCrc9ZEbHaqYaonluxt7LsUDaAEN1/s3KrfehbgIU66EAjTzgmR8KpHYHgHdqCysrbhkaZHrP0q5YvDuYActHIgZh9JApElaY+Lpor3bzhwEXF+Mr/UD96ohvRtXUOMRcslWGwkEbTHKNq54mAk1HKKsCcd2BpdJoyTFE/gQpqQ2xFJnQLSQlVyxo+zh9NaCR4okXjFDInIsQutRIakbWtFtTXI0ly1e/Z4Qlw6s7EQBtbtrOpgc55mC3IaVSrS1a+w6scQFXfzOigT4onU76naetNx9jIaZ0XF3UUEEZ3Ouuo+I5VyztVwm8uLtYp5CI4MZSQACDGXTTTn8uVdRxuPS0JAL/pAE5j/eaQcWwl/EWGZ/CCdEB002zxq3+mYqu6dlnaoqPtp4uy4jBXkiVVmk7alDkPXQdKquO7OXUujGWFyW7qNesFFDZGAkq25TUkjSnWC7QWDabCYvKwVollBczzBBJUb/AO7lVn7A2fwttltObuGfxZNC9tog5TOx00pvJxQvipOiR8P/ABmW27E3BZu4pmIaVW1lRWJE5ncz6WjND92WzNueZ6A9Os014vNvBouFCPeOYIHHd6AgFmA1MSB8d6X4LD3O6RLg8TTMEnxEbkgQBXn5luy7E6VCXBqxaFDSOfqdAD9KOZDMHWNtf6fOlva3FXeEYouVL2LwzWY0KuFRSjToAYBn10r2124t3LPfQMo0IaM4bUEEKOfhiNaY8Ml0BHInYcxk7aCDBJ/YfD++9VvjeIKkyCABM6CNecDSnHEO1VoWu9UELA1j9RHug6ZYJE61QeLdrDd0QbgrEQdYgiN+ekU3Fik2KyzSQ5wmrkiDtAAiCBP9t+lG4SwFzI3uvmmRuDrG2m/SobOCawtnMTmNvUgfm8516a0NxHijoVcWzGuZRuP5hGhB6Vri26QKlStml/iNzB3S5td4crI0s+Vl0IuISDCkE6eVVnifDHtZLsAK/iECAp3CxXQeIoi2FLOxVg2Rc22ZZKyRMSNjtS25ZTEhAAGVBAWZBaNz/KKrjOkiWUbYjscbOI4hh7kBYyqAY8xPTWa6bj5vXVAMBD4gRlIYxp02jQ/Sufpwi3g5vXGDXQSUUCBPkOdP/Z6puK5Ykd4c0HUAbAKeQG0VsvujI90XvB8PFsaeHbXZT5gEkT8a1vXLmaCUcawJysAdcsHbkdNPSQaW8SxrWDkcTIgFdRz8N1OQPJ158uR14P4oiQpGizqupgqfJgdNN+VKl0Mj2Nr9nMkzOnukTPlrVNuwjHSD02jy86uF/FZU8RB3kDYsNys+6x6eVVfjqgsrjYrqdRPwO1R5tKwp9C29emo8xqEtUrDSpBAluTNEYaTvW9qzNSkRRuSoXRuFBrZLcbUG9wiicK8nWlteTQrQUz7O8RyXD4WYke6v5jMKkzAEmSfIUrdKM4RkV/G2UbSBJAOhIHMxMCmRls1OmdVW1nVXbRQJMc48+n3zqDFYl74gAoh2GzMP/wAiP3rzhnExdUGMqsFyqNYXWPXT7NQHiZa7lXQaAka6mfCOmnP+Y1amXJ2rOUe0HsmyvnWSPuZ9OfTypX2F7aHBXCt1TcDeEAn3SNOew9BrXcON8OV1OgOUR6noPT72rkeP9nrC7PUsTGi5RqR1iPMU6M0lxl0LlBt8onW+F4vBYjDW7jqig98iNy8Ri6oI2Jy/SlmI7MXUcHD3YtzIQiUVYQZR+kBVMa7saU9h793Do2HxSLct4iLlu2fCV8IUW7YYxJUA5dAOpk0XjeD2M5SzfxOGgr3mlyFCjTLMqSRoTtoelIyRT6G4212WrE8HGJwxt3kDqRsdj0aBzrkPavsEeGFijMbN1WXMWylWHu23IHMmA0co510jA2yv/ex15VAgkG3mZW1zbCdhsNjWccxVtrFxLviUoUytcDTIgltORmdelNi6QD2z59bDve7u1bJcmfDJgREE69Sav3ZzsN+HJa4Mz8mjy2j8uvzp12DwdheHWWtqhfVrryAxbMwI25aAdAK34xdIgDE3rSgprkR1YknQHLqZgGOYp3PwJ4+RPxDhl65ezEqiArEgnQGTOvMVuvZhSqh8SQsEEgLIB93XqOR+YNLMZw1rhJ/Haq5beIDbKuugEDToZ0rXA4PDsAWvtiroWQiFsjka5Xk5Vb1OvSl8H2HyXQZ2lwdo20FklwC0vBYMTEmR02/8qQf4/ZtWylv3o0jnGm/WguN9omxDiIUL7tvUZeXhbcNp5UHiFa7Af3ySocgAhgJyXeRkbN/zT4wXkTKTfQErXcQ/iJZtTrrrAmOm3KuudleFdxbTMAAdA3PNyB6gxE+Y9KRdleyItlXaQToQeTDUEfP6Va+KXCthwI2yj/UQcs+UgD40MnyZqXFEGOxYvP3b++kZXAE5SQQejD03jlRWDVkn+U7DSJ97L8QNPKq5wXEknNOpWSu0Op118x+1WbB40EwY0KzOh8U/7fEBptrS5DFol47ilNgurAqwhlMAqeRE6HU1X+Pgm0mm+um23KP2qHtRiYKWbdww/i88sxoZ3GoPPfrWcTYKLaaaCZ6AdZ9anzLQS3F0LLVg86JS1ptXt4RrW67V5rkT2Khajao7imjsO1R30ruQIOq6V5bfpUjCpsPhSeWldZh5buHnWly4QRtuN9qMbBxQ72vjXJ0aWrs7jCW1b8oADHUA7u0bFo28gOtWvD2wpEb6tPrrJHUAfUdK5hgbhW4WnSNuvISeQFXvguNe8rFPzKFDEcySsxyAAmOe2m9XQknsoxO9DnD4vvB4dlESddTyHUk8vIdalTBrddhpl2Y77keHXfYfKk4vLY8AJgTqTOdiZMnoNyfMDSvOG8cDKQp8WpHXb3o+96cNK57VeIW5gLmKzlUHUnyP5SFBlhrrAqC123x9jJYN9XcBZNxAzKSGYh25iFJiORJI8IbzH2Qbqu3iymVG+YjXU9Jj40DhLQF0tlzvc7zMxMATkzeImFkKOR0jpRxlS6BlHkyycL7WXLqq123duTmAZmAAGRSS8DLlOcn4VV+01rFYtgDbZLbLOVMzZgBMl4EKImIrsWHtLasggAGNtACT6+6PuKS4+0jhpkZmto8OcsGCQvlXJtOznFPRxrgXC8Thrn8ENzJDrkR4iNSRO5A5zPWrRje0qhBM2nPiykh1cZQZRgYiTzg61e7mGW53ZItlT4XVxM2xB7tZ0JjTbnSXG4e21q0oVVQBkVSNGGUbzz8/5qNysDil0UZu1+e6qnD2e8dBcRjKnOynMg08ObXnvHWKQcS4495ROVdMyi34A681JGoZSNOWpp12h4Sq3gcsTlCNlEeFW2OhUjeI86qt28SCSJM5/TPBMHrMfM06PHtITK+mywdncGLzZ3hjClWiJUkqQR1DAfM1YLvBlzqw6ZWHWDGvwApR2axKgAyBJiOm5Pprlqw4y5KgzH5gfOdvPalttsYtIaW72ZIHLT1g6D4ilOJ44CRbiRdV1IO0rAKn5qR8aV4zjrI0qOUMvU+6ZHwGtLrONLXmbT9Sg67jxD6b1pg87NIAsGVIUaTPh9ecHr1rO0HEu7/1nQsCRlMgqdtUcba6bc9FN3jQVs4MEESuk8gwHkQfnFKzmxN/wxlgoTGhB6eRGUxXJeWc3ekP+zWD/EXO9uahSzAaNObcg7RpMdTTPjTEsuUEgbjnHUfCpjFm2FSBpqdaHwjE+8fSpM0ynFEXC/pkJ1X9uVEJcJFEcR4VnIuJo40IGzDpHXzrLBEA/SoMkE3aEZocGKs0Vt3s1Fc1qWwKU15JzQCTTQEKooNBrXt29MKNTtA1J+FatmrfRvcx0ios9MMJ2OxFzUgWl5tcMfIc6ap2HY5e6BudWb+Gg9Nywokh8fZ8j3VfkqV19ev9avPBcb3bi0sl+6neFSdPdEydd/KtsJ2bw1lgbtxWb+VfBP8AqJr3EY4YXGrcIS3bdR4s2VSJ3gg5jz5RHnVWFDo4fd7bsN4vwtonKzEghZ0EACW+g+9arXCm7h2O+eCx5lRJCjyJ+QB6zXRsb/EExMgRM/XkdKq/FeH6k5YJOsmZ9eceVPug6vYlxGHLEFhJMQOQB1PqNh8KOw2FXKYEAsoUnfQli/rOs/ymghxLLmBHWWIKiQdTG510A6DlRmP8QVUPvA5jzAGmUfP6GiADP/6KbYtkApmhQecaCfp8/KtsVxNTaUzuGAA2BEifjEVVizSkCQpD+viBH7Ghbl5sniMDMI/0+9M0VA2WuzxsB0QkHKSxO8QJMdQC30pfiuPAs4bWGEaT/LlPUQs/OqVw/iJbNmPvrAO258Xz8Pyr3GXyHJ6tt5yT+1FxoFyHXE8cLq+6DygmdTznn60lXhShzzGup6QN+u1a2uIgBTtOp6T5VGeIl5MRpsdDrtRbBtHv4ALrt9iPvyrL+OLJk1iTEcoiI85msl3bpp/SamTD5TrsIPwM6/DStMNjDlSYDECfUkbfEfWlHEcWEIK6DUAzqDDaRuNfvWpuL8RS2oAEkHKfSDI8oMClvCOE3MSTJOWQZImT189N6YlW2A3bpGcF4O+IaDKroddBp5+kfIV0jA4G3h7YVdvWt+G8MFtQAG06x/Xf515xCdlj1mfhSckxsI+BXjcRmJ2IG++/lWYfERtrWPaAED9hUSWNjNQSdstiqHljEzzg8/8A4KEv2IcRsx1HQ9fSNajtuOf9Ps1tcv7TqOXIg1leAckecaIbHB9cucseltC//ttTG12XKgNeYWgeTNL+gA0msrKVSugo4MajdBFvs/azR4iY5KzuepjZfU064fw9LZgZLR8h314iPzEeFPTWsrKJIZ9PWiPinHe7lbaZnHNybjddtgPSoxhsbcCvcbIp1znYei+kVlZVEYpIU5NsbP2SkB7uI72NssAT6a1L2t4O1zCKyaG34gdcwH8sa17WUKfz16Gv6F+RH2W7Q3NUYs/mXUC2NRB1ksd+fmTVjxVkFCRp66AmvayqZImiyrcW4cLgBkSsMAJjwk+Jzz1O3WhOI2zbSVJ1QCddDzMepasrKFBtELXlVQG3I0B6ARr6zSLi2JzggfpE+RYEn5AfWvKymIVIAwvDo8P3r9/Si72CkiN435gBQP6V5WVrOSI+G8BJiRoCqgbflJ2+P1rS/wAOZdQNdvr+9e1lYns1xRKqQpkch5b8v3pP2g4gVVcsZswBj9IX+9ZWU+CESIOA9nbl9zdcaEknTeTP1q/4DDQsBcqnb7jyrKygbvYaVaJ3uFdJM8wdR6TQN5ZOoGvwrKypsjHwVC/GY21bHiYknkNzQ+CtXbhz5cqxoNZjz0rKylyioxT+4cG5Mmd4II0PMEf3qe1hy3Pz6/OsrKW2MS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8" name="Picture 10" descr="http://kpravda.com/wp-content/uploads/2012/02/tig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268760"/>
            <a:ext cx="2664296" cy="1998222"/>
          </a:xfrm>
          <a:prstGeom prst="rect">
            <a:avLst/>
          </a:prstGeom>
          <a:noFill/>
        </p:spPr>
      </p:pic>
      <p:sp>
        <p:nvSpPr>
          <p:cNvPr id="32780" name="AutoShape 12" descr="data:image/jpeg;base64,/9j/4AAQSkZJRgABAQAAAQABAAD/2wCEAAkGBhQSERMTExIWFBUWGBwaGBgYGRobIBsdHh0bGiAcHhwdHSYeHh0jHRwZIC8gJDMpLSwsHR8xNjArNSYwLCkBCQoKDgwOGg8PGi8kHyUqLCwsLCwsLCwsKSkpLCwsKSksLCwpLCwsLCwsLCwsLCwsLCwsLCwsLCwsLCwsLCwpLP/AABEIAJYAyAMBIgACEQEDEQH/xAAbAAADAAMBAQAAAAAAAAAAAAADBAUAAQIGB//EADoQAAIBAwMDAwIEAwYHAQEAAAECEQMSIQAEMSJBUQUTYTJxQlKBkSNioQYUcrHB4QczQ4LR8PGyFf/EABoBAAMBAQEBAAAAAAAAAAAAAAECAwAEBgX/xAAuEQACAgEDAwMCBQUBAAAAAAAAAQIRIQMSMQRBUSJhsZHxBRMUgfBCcaHB4TL/2gAMAwEAAhEDEQA/APNhFqE3BaVaSRItWoZBGIPtuY7C1rsROkNpSsuVaYVg35XJU5Iy5ULEeNE2+4thKhvWw9OAV+JjIBgxHMQQdWKaisqmpUY0oIWqgMpBAAcZdqYLfDAcHuUfqKrAjRS8sXcI8AhI6asEkh2RIUwAQcz3gwddjbhpaQMGRBlTMZwJHae/x3JW2LIwDOhUzDSpVhMKyEiTEExg5gxpzY1r4BKI69KsQkFYWAwGIOQCQx7HGpjUcbPdXLaWWmVuIYkwpaAbsyaTcMvYmfOmgbC5ItIkPTuAKdxHYRyCfj76X3i9RAFtROVJkYiCI5DDtxHkcFob1nUe0sG32jFzEiCfacgSQFEr1HHTyBpJpSVBQ1X3ijLHOCbChpuQLgbsOUDZKcTjjGpHpFE+51G2+QxniYkmemJIOeRI+NOmrcsFm9u6EdlY2mJsMmPEgd40LbMQSDCDvIm3uCR9JjB78mNTSazf2BHTjHhc/PkPR9MN4poBn6eSYm0CT+JWuVoxIJGDqvR/schWoWfNR3JVFFsknjOZzgY/fQNv6gT7bj/pMFkySYDY+1vY8ETJnWbx2cbSqlV0RIwgc3sLAUITBbpMK2IeRpGnOe1Ouc+4dXUWnHdTfsgNfpdupXNSnTe/JwixUP3a5TB7g6U3m3VkLCQp+lpXgAMM9hDECe4Mca1X3C+9Wdreh1BE/hYQ48QKn7yPB0X2xlAVZacqBmMSRGZPSW7rPMaKtqyqfYQ9XW9lfAVkueMSokGIAw0GcyJOZxomxNwQKgUEusXGR04ETzDYUYCkjmdd1F/gU/ptQvSZ4Xm5akkYUBEeADiWPaSGto2ZsCurAUxJNoIOc83QSWxkRjRnKlYSb676bVLBfaewVAxaJA6ML1dyR3gQBjOO9rvLVXqBm4wD2wcnybszng4wNeib1pKbbjbmm1qUbvcJHWCwRu3MmZzkNxaNeboupwItDlVkA3GRkDluCOYmT20q3tVNe/1E02pZiyl6rTqMtFadT2ylUMxEibQCQR3xIg8lDqb6VuhWre6xYGHa1JLSshBMQINpJOftrN9VJLZIBQzFyyGYxMH4YQ0486PZ7dP6gQ5gSFItUE5n9BwOD4AOTqlRNQqbYE1P4hIEBQWB6eoq0/UGNxkwDzgzoe+Uwm6DGaKMirGC7SMmfJmIJONFr4QrgqW5WItQkkgcQXPIuEqeM652G4FkghiWiDAnzyYkCIBMT40+Yrcjai3UD2m1p3WvVC3C6JBzzcQoNwns0ZIjTfqW79lVoIGAp3FsGDN3kEyJ/cn76LtN6iTVsUBXJDCmAPdEDqS3BEgtEdsHnUd9rLOWMIsszQCSxkqFIP1HwZIye2pwW7kqsKjlmIPvFS5YmwWFgZuBZgOwyAfP20jSdqdRgwYg8dWefOTI8ngj4zaG/rutE0lNpce7wAEBC254QLzHf76neo7IPXFRVYo35QYP2P8ArnT00k3w7/wQ323XYS3lQhiCOk4EwM4BkAABhOY+PiM1ao+nKj3VKZYgH26V110DBZgALRgcCY48ZqkZKhtolTquFKMLgMgPnJBUxgWGIMj5HYa3Q3ftqr0wFZWDEGDkGYk5NwElT+5jFyp6YlFAr1KSAmOpbgSRNtzOon7CMGDidQt7sGDsBDQLo4kAmTBzK2kHwZ5500Z7s0K5JOizst9ewQU6YVgWNEtAd7ghamSeh4BYAHjuRpTdbdKRVg5dIEm3K8wG5PciRgxjUynuCvQVvBkQcRPz+HgZnsfOq3pm/wCnquuJK3iIIJlkqAjKjB7Fe8xOmaCPbOqaqIlhZVH8N1kFeekHEqSRM+BEZnNxQejUAZYZxESQGBAJAg4noaRwRI41X21RaW2a2mHgFgqgNcIwqkzKgqw+/nvG3e/WpSpVLDTkq1gaQtxdA4x5BMC24EiAROox3yuVYWLA9SMWoyeWMNuR7ZqXEioTes5qBVHXABAqDIZcAEqRhhrjfbYQpDKCpMm4kVFm2bQsXrkspOee2ZaFwoRharw6sBOARDrHgAggY5BGNW2phPcJlVY5QMDYQAFZSZMMJIP+Je0aoyqyC27qFtLQzD8MmQe5NuSuPvYNcndlAwRyLmgwYnnBH/ngEaFvyorfwQKQfKgcF+SAxE8gEA5GBOua2zJCPLGewAwwJUhjGOcxOHQ/OpbNzpmbTFKXpNpZZEMDmcREjMQTIB/XR9mSLoAkgMVJP1UzEE/mKFgRBkjPjTnpW7koScqOkkgdXKciZuiYiekcaFQZfcq2hQly1UEnAMhkjmQrj9Aftp0qQVSWBHeb406dRRDdQIujMi0DA+m1WwMDIzI116V6tabeDH3I7EfGDEDsP3plKCgvuLAtwpqWAyfpnj8WRPYKZMnEHdotLdsKc/WR9uqSM48EDv8Atqae51Qu7vZR9T9YuR1KkM4F0MIg5MLE5z3IyxAE63taZRkNpyAQZiRBgd4/Dj9J0D1Gp0BroxzbmIXJwR8fr3yNPengXAl26UWCR/IhIw2RhhMYnjQ2UGEEuEI+rVSajDJysi0kYAUSOeS/1f6DT2+2jLUalbcydipE4AkRJBVj57GCO6HpVEV90Gd+imr1HSZ/DfHPFxiOCY5xqz6Z0oahIlGNQwBhzcFB6j1fUfEx2406SseJK39A1K3t07QFFoJk9CAgtaGzL3NMiYzPOtPsoqEKSzA2B6kG0YhgowATOB1H5jXI2/toxJK33BTMWID1tAbBb6QDgi7VTYUOlSpANS4II/5dPhn6llZI7TIDc8aa7QEhT1A+5VVEfpUEUyxtVmIUu7HOCYaTPCg6nb+okimgLKha0wRexGajQJJY4AIwAPvqr6rvFUGmoMsLCcCFEkqQPzGWacmR+WNRqGzuBqEhVB5OSeCVGc/4uB99GLTElgNtKhNP27mNNzmOQfiYiRjMA8GJGut1sKa1A+HtACqRgiOSMkCR2gnv510+6VKYL0rQ9Mn2w638231uWjuAR4jU+juKlSte7khjhjJv7iFHJ7GMDBnGVem1K0IqRvf+qVC9gFp8L3wBKtiVtH6f01rSXqO9JJFOVViJBM5BPfvz9v8APWask6BKaTPSeqbyk6qaijphkMMYMYBCkHyJzIiRwdRfU9yrlD92vMdRJLzAJESTAkmP6Dob1cs4IMYNOAcD8WCTM/BmM6aoEBCywQMz0kwYAvoMSGAZiJXucRE6pGLpRvC4JOK3b+4KkyEFWSQYCuJuGQRK4DDn57CJ0/R2sS1I+8gJyUaD4gnglTIBhpujzpfc7anUM0yKZYzIYinHH4uqnEgw0gwdAWtUokgm27p6ThxwQD9LD7zE8TpmiiZap+rWIyqLrBkE5AJ4IAkqYDCIIMZBE6Hu5qgAR1kNcHZyxUHksSRaCwK4iST2JVG/DgAyueQYnqJwYNvImbpjtom0pEkvTAJJBNJj7YqSeEVR0NacQYP4eLdRWmrtGdN2dsR9FRSAJkGVZCCouAgZXmCIg8Y08pY2o7rbFqOZVADD+205sZiCOLGwYDZ1uKtOqJY2/wA5LXJwAtWZmOLoiSTEiNIVrqJsqKCpIPPS6yDz3kwMeIxqgyZc2exRqyXi5FIYAz4JIPjggj9e86P6xvKLK5p2n2jFVQD0nmRPbEEfHYiCttt0VRWDKxYKaZPLhR1KQGJ9xBCsOSnVOMo+rVVCVbCLqg/CuXkAXe4Da4AmCoEkgnM65pRW5uX7V5BOclW1d8sT2tWTLCVIN3zIz/ncD9/B06adpFQZ6oJORDjIHgXSAP5R+adK7WjckzxyPBGSfOJX4HuaYp18LSZci6mZnE5Q8wMymfOT0xq2RkG9Qrp7IFW17TkspYEjE9JDBgVkEcgsDzrz26rXV3dQ3WZ/mOBnGMnMZ51brKHpiRP0liRDEyKLARAMko3YmT9tRvUqPtlboJyGJPT2OPzHnPHPPZFF+f4xVppScu7HPVlb6beFE+ZDQoJPJxgR9tO1adnvPi4SqADuDb+4Ukgj7jEaX3wtIBOSqEm23N4MiMgAmYxjtOmmRSl7sxRWeoyIfqi4gFQR8jxx5Os/CQ0pKKbZG9M9WRWqIU6twwQggGymvUxMjJJExjjnVuqzO1FFOagvtmLeQoMn8onOBI86V9USjUO2qoApqILgwHTTbMlQO0OAdBq7ogl5gki34zwFXHMDEYBxOdTl6o8ZHTwdeqbEmjWZdyKrU/qFoBSeoCZniT8fvoXpu9qUqI9x+urHeAlMAQuRCjjHbpGnq+3UFhTWVaDVgEmo5wlMwSCACZiBxjJ0hvGhhOTyWI7knOOR27RExka0XFqo8E4XVs6oX+3CgF56U+w7ngA+PtpFmaizMaLXk/S3CcyfDROAMTk8RqnsNk7Goi1CrshhsggmDngzGceCR40H1uga67emtQMaYtapPJVQGMZYiR+pGmjUXd/sJKTcqXg4O1DuG6K1Yy0MelVg3e8ynqiCQAY7Sfp0hvq1pZFYt+ZyIuGICj8KYELiR44016luPbmighLrpxLmAZMcCYA7edTjuuygFV+rwD3ksOZ5jnV0+4zOQ4OSQe32M/8Auf8AbWaJR3CpK9LntcTAmMgcnGMj9NZpqsmCG2UE2vmcCoCpzHHKyM+BB0QU2jqBP4rlgCT3B4xHzmdXdvtC49yqSE81WvwI7kAkDGSQBxzpPc7b22DJJQn8GOwOQSQZWCOxzwZGjafH1A5LgR2W8dWBEVGABhiJAE4F2Gnx1fbVuh6yjoAAUOD7TSyNBiShICfiyoEk8LpI06LEhhLEGSH9sj5zNOQYwIx86KuzAOQrKJgtEicsZH7EExkH50afYKYU+mKxgLYTN3UCvwF7x27n50puVZehiHCiIngHwckQZOMfy69fs2P93K0iA/VE+YwDbk2xMDkFvEah766otN6hQOCqlz0qSQb4P5VITIwCx+wlFt28c17glOmo1z9BTb7sl1ZiRUj6yPsZqJBLpgZkQOdVa2yNMmm6YBkorA89V9N4iIb6R2jnBCy0YAABGSwhrX7/AEv9LiP8JMnBjR9tUYB1ILJBBKrDU+J9ymMjtM4MngmQ46EiDt8kmpTqd5MjkXQMhhnkZHwdUFQVWOUKnhlkCWMAwYIRoaMQpwAAdB3DlSKrwpqzGAtN1uHgwp5BHmcxGscOUVAqspY4YnpBklWkTY0z9/udI6YyOtjQfrRV6wAG6oLCSBaeBgWG38wJyNC9K9Aq1dw1b3AvSssSZZpuBIgyZBJnAIPOj7epFhIYsvYSGK5kELwyqc+Qo50csfaqU0qvTZyHDrDHtJXMNIgwIJDHSTtrDr38AbSVtfQUo3U6lRGNsqw6THVgGY8Qpjic451N9a2rO8U1ulwVUmJMmAfBIMkZjOm6u/VtzUqghQSomeYWGYniOFJ46SM669Nq9TMYuCPaSDg4WY5IxnvAOhbS9wbvTf3+5MislUU6uAQuOREzgiQf5TxIA86cSqabUwR0m0NLYluq6exGMGRz2Ma49X3rO9EVGUuKYkr3ctEDvnkR4njXFV+prbZLMgJaBJimDJnAUTM4knWVyWR20+OBjcVGcvVhBICrc0/TMH6YPc4jgxEa0slxb1WdKAAm54yTHIUSSe2nqm7ABSmRCrAHIEgCWkcARicdUHOQvulQfSpprCqDIJuJaMeW6mByFAAOdIl2GSSB16iqloMAjpvkEpH1EER1TIHiDPc92BFuMBiBC5MeCYkt2IXP3gAFdmdhcUZ3c8KCxAzmIxMj9uMRpfZ71WqrSrNYB0lbcftGPPYz/TRStmcldFHYbYve7fRm528wGyYyfxDI7z8K+pVg1SwAdJtyJUn+YcqDH1L/AEOrFfdqYBmimCoVSS0YJgYJM8HHMmRJhrvG+lJW0FLhMMMEqx7r3ERIxmNBw9VhpIBX2dJWc1PccgALRDSBxl6nJUgGbecSdJDczSh6YdC6oFGAPnAyeoc/vpr2SRIzkQJmOcEcj9dUdjtnSkQpCXGQSASMeJ4jEnmNdG9KnLg59S2sHl/UdoqVrJyACvz+vnH7HWtUt2oV7stgSxyw+SJyJ8ccRrNHdgSmXdtvqZpClUtIjAJgsCB2M84kGQcGRqHvd7KlVVlpgjIgkwIAAn6VB8znJ4GplLcJb9LqeJBU45JiAf0nOmjtEf6asHwwK4x4JJE5JHifA022u+PAzinT7orbbd1CAAaVcx9NUQ0flW6DP+Bu+sr7pVIDCrQfHOQexMYIJ7RIIB++pFelUk2VAwJ7MrAcDnnweAYx2gU9huNxSuFhYkW5PIGPpbBABOIxOM6paBRQTcVApIZXDCCFIJzmLfrnvIgftqZS3AZiKt04gsSxHH4jJXz8dhPBtn61SVWFbbuKrBiKgxzwCDHSP5Y7nONE36LUKrQcMCTHuGC2QJ6vxEzi4xHOdTcUnY1j2zQkMu2qrXSOqmxEyewXvHkZ8jTb+oB2mCphhzD9QmDwHXEgMI4gY1H3PoyILfaq3yLmIBAGCYKswOIwZ55HGnn3NYqnu2bgQAomXUAYPkETAunjtnTWZDvsFwyhlqq2HUghlng9UuQAom6Dk5M45/tJ6nT2tKlQo079zUUWAT5IZ3JMWggiCIxnidZt3UsLDUZgAZAIcHItEzMeZ4zHMRtztKprV91VUuCBTpnMFVADE5xdMxOYPbUpRUmr7DXjHI16Fuahpt77zVDFsx9Ocq3leIHKkjsNHFG4XYtm2LYFsyGHOOoDGLWHEaS2G7aouWkXkiMe2emWkZt7254ONWNr6ZUqKwQX83HtOTH/AHDlQMdgOSurKnbwBEyr6YzVESlTDA5CsOLeoSxgYPJ+PnXPqFNzuGVxbeQVg3d+ppEZmMQP31X2PqqJUVWMA3KcjEyAY4ORE4zjUveeoRUpBPcLIXaQJP5VYc46Tnwf11He93sFSXcV9O2jU3NQqpZU9wsWJbtEGeZIxo+12zLFq1DLFgygCCeDcTERPjUz++1Aj4IBgAm7MZIJY2nA+cwIzivtqjNSFL3DSLIepTBXP1DssgiASMAjTP8AuZypcCS0qlKvbUAQFWJcsSCpkEm3Bz+EyTAHB0zutnZaTBZ5YIT9AJFqmCQGYSWI+wjOmvUN0alRaii+JVODwYBiOYlhjEz9uqFMU3lgHeLiTBAMiJP79UfaZ0IO1nkqqONgj2ip7hpolS5zE3IPwkfzYGJkiOdTvUNtO4fcMlscAgSCAOewjk/aNWNtcx/hre4aZINoWc2TjH5zEzEDnWtwgKkkzOYBB5juZj7ZBzGjFu6fCJqFNvyQl9TqVHkzmMzknuf5QeI+2i0agMrUJMGSg6iBMERIAxOO2PmXauxbpKoKQIAHUBMkdRk3MRF08DtGmd/6WRQrNUpLTFI/wmXllgEg5ybsD98xJbHIJTpqL7/6CbMXOUoUVW8ZLC+piO4HT2zgeTqf6lRp02ILljj6fIxBxHESR3nvjSWy3XuhVuNoyEi1fGY557/p8l9S9OYqouRgIu6gZ5AI7EEEcfbnVOeRrtAtwOksgA8EibT2OeQ3fwe2dZoI2zgBSrRx9hzBIwZwZ1mqxgqJuQm29PJ2lNWYfhR0VeAIUG2cSZ8/OqHpVEVDC0oAxxdJIz4/2AP31Kb1JzDGlTHUcLRA+BxyOw7/ANdes9A3SNSK/QxjOTgdv1OcTkDEaTUk4rAVlkfebaxxeEVTgVLVcciZKlsgZIyY4GiCiowKqsO0VCuQRkXUxiYIX51v1rd+0poh2qt0yzAzgsckgSxuInsq8zpTb7wtANCjP5jehP3tcT/8nvBWeHa+ScG2vUqZUWrVkCXIvBt/huMjkiTnv4E550ZmVLGdWV2xcab0+ntIkpMfH+ukNgKYBvoy4kylcyR2JSxljI+8dtUl3tKw+5uK8IOFqXgkwB9SjpyZ8YiZ0aHKux2VNaBrS5CzCqFmACew7xaAInyMambu0EOiytTgE5ViFaMg8qykDkGRPfXXp/8AaULKBixactAAPM9IJbtII7HOJ1PNb3X66l0SIUgIPNoEZJ/Fk/01CPpbxnz7f2BJO14+S3t9wpW1qQbqJ9wG2rjqgODaREYJ7Dgaza2ufqLNHD8iSRg8MIjJByBnB1uh6SzUwTcVMEA2yexCkwcjGMYAydL0dvVehXamYFMi0MD/AM1yKSAGMcknsIziddXTasFqpvKRDqoak9JwhyyV6lWC1K527hHpUWqoiBYNtQB1dYz0Fm5DdJbgjXp/QPUBV2VFluQ3F5VSRJYAg2zywiCBMgSDB188/tJuqiNXf2ihr/wKbkjFGmqKQBM3Mopy3GWHJx6P/hZuGFGoCCyrMR2Mo5BM/iUR5/TS9fPfB63jgPS6X5cVp3+/yez26IvUVAtDM7EK3Xee/wAEjiIg/J0r6j6RRvrFlWAbWZhczRH4iRDCZNvGDp31PdKKT0xeTUQVAFnqk/SMfUSqgA9y2NKbqsb6rITF4o0lk2H21MsABJK+QQJbnz5xSfk+nZA9fqgbOtTNqrTSmoQ4YVAwMxPfLXAZ6jJkDSnouxaooqFrWzNwMWzycgkzGIP6AMdB/wCINZfdQi0lEbKm6QWtAZpIYwJ8ZPnR/SQH2TVg9QGgQSrLKsCYFuMtbEgTBjyNfU01Wlb7/Y5b9dcleh6Ja5dI6QJMDHAx3y0iTySOdDqIJAsl2YQgg5ILEuwyW7weJ44GmT6reBF0NJJ5YgYgkwveMA5PfsLeK8oCFGCAA1xAIlioBtEkTIjsJ0UsUVbSVizVGUQWySG6WWJM8lsH5OYAIGNN7Wha7FcTDE08nMAC9lkA8gqPt21O9aoLT2u3r21UVjb7TmGX6sZyBiYzAbHOt7CsWUFRcxOFljxAlrjAAExERBzOmjhMEZKQy+1cNwqMZKEmSTOLmaT2jhcEzoW+CshtPU2DLMTHx3AjGMmD41okFyzXeAQuCY+oCTA8Sew86LSSkWIPvEcxhRnJHBM88dwM6i43O/A9Js8zvtktwHuMVgElFKyx4mSM9jwDEgDk87nYwFZUrsEEwfbWMZIMsB1XQOYHczq9W2Y9xnNBzwZYtAX6SSFWP1PEa1ttkF9uo1UULXLOrG24QRbJ/wB+D3OupSqkyM/SsESn6sVYsqlcc3sf1iACPvPM6zXTb91qV1ogBScYGRziRIM51mqqSSETsUarU6prVVPDGwg9JhQSz5zI+InzAKVWCVav+GSObm/LIYggeeI0kfSgpkurAEcK7BpxglADHPzI86LtttSIK01qVGB6QF5AJn8ffB48jtqtAsa3NjWs24bPhDgnOSWyCIz2EDzouz2ssYrVgx7KAD3hc1AY/fXFWiFZIoEePdKqSBmTjpMYJ58cZuf2XNN6hkIpiIzEwYkxIBMAx9tSk9qtINruAamEKE1K95y7EqCPkMDLY7/JH23Q3aAArUrFgYXqY9M4EKY4kk5/z1T9a3bIje6Ua7FMXAycAH6iAVNxJWFtwe0QaHq+4xdXFMAyLnAPxAEm7Mx21oyvv9BLvlUXT6hUsAiowBJF1OZYzEhiex7Y/adCcFWUwBmTK01yZbgNkAfaBjU01HqTO4L85QOeo5nIAIiZ40GnQDSrVaxUGQVucgZ7EgAx88T+uY57DfeoUjSplmYOgCqiEEsbSoFswee+ODiMp0N27LuSKboS9N24gIvuTcxMAxDT+KSB8xdtsQv/AE/4g+q4iZJjAEtEYk8aNuqcQqKZJmSIg3QPAwonPeNTScO/kDST3JA/W9j7kIcsBbEglczHc+Of6aZ/4Z1WpVNzt8YAqAExOLCS0/h6TH/wi2NMXOMAjsDI4B574IGlvSN61L1SiQMVJpsDgQwnn7gH/wA6+91nRRf4bceaTPk9N1Mv1sovg+mVA8kDpReoCJKuA7SrLyQuIM9TziI15/c7ZQtKKa0wVqsqEgCktwBJDTdhcLjqiTM69NuqhUrAIMswlYAKgGSMC05yM/SOxOvJf2l9T9qkXpkCp7aIjWXe3cetiwMK3ac4Yca8HpXJqKPSPCs8n/aaKtWooDATAAiSq/igLMiZM4lj31X9EJO1FB2CoD1kKCT1GGPE8QO3ntqd6OoFdSFvkGJxIicBiRMA4JxERjTnpNO3/mUmUsDEjGTcCJYsBJJH6xHGvsSS27PFHCubLdE0ioRjGI6hADeO8Acdj++utqvUSBBEQ0ST4i4d5/qf0A3pcJXrNKBEFRahbDAzKFTxAgSMkmNb9K3V6AlgwZcZEmODkGIPjxGdK1aopGW4e3tFKxANRsEzcZGO4BGFE8fOpVOTIWoi3zzA+njNmIMfv+umKzunXezXySCsHAgWkGP3jAIwckdegCKZ6Y4LC3mAQQy4j/340Yx2IoscBaPpz1CqVlqMahcXpgUwJIbBgSy/r06g1xWSrUp+6ehzm6LTwYzAmOPB16o1xTUCatMeA2M/IyJAAwQcfMa81vPT0uJBUF2khj0lTwS8NEnE8/11oSt1VE0pLPuVD6hUekQrhukYLSBDZUknAKie3IOtVfUFUhTTBIaJPbg958j+ulGqGmvVSpCmODSYxkZgBjJ+D3Gu5Spliy9IHAMQAJ5z09/jRlC+SmHgn74IAWK2scHmB3znHSRxnn9N6JvtmlUp1oQBAOV+ZNwxGF/+6zXRCKrJOWGRqApqCSUN2PpqVGQAkyCYS48ZnBjW6XqNEU7Wau4kdKlEXAj5mFmDHz3016LtmFMsBc4P0mTEzmPiB9rj4B0t6zXClFdReZLW82gDEkTF0wWExziNV3Z/nwRbysC6b1FLEbemSVI/iFn5/FhkWRGJxouzq1mdTSSQGgWKFhu3UBk/Of8ATQqfrBRy1OnSolVtEgu3B4Dki5pziPtrhN67Elq0E9IvJz2HQnJ/TnTNINje+2lSqb69VJPSLmAgdoXLdXcxn9tLJTSm/SwqciQsiTGc/rmNb2npoCISLB1dVQ2SSAIVV6yQWnsNEqVVsAU2rjJAQAyCYVZZxzBYng9tJVcBbs9ds9kF26n2r5MENm3OSZgAx1DvAAGZOoO73lOnVNNVdhCl0UkQRkrOWj7iR5MaDsPWa5BWlMTbe/SqT4A5PcLknnSNLbEhglzmc+O2SD3+rLHMcDU4prkWrd2Vq/qTrTg+zt1ZsgdTk5I4LMORzb20xsqnuMPbDO0ArUqiJMz0qDxHkmM8c6hV9qtNx1Co08wbQY8EAk8RMAQcHV3Y1ztmNSvcPcEBcXhYGYMFRiQDznsQdGeFaMnk6Y2Vaq4uuMxBGc4jERGonrtO1qdRfqRgw+6kEf1EaqVKqGoWpzb0hSc/h75Pf5OlPUadwnGvc6WmtXo4xfeK+DzM5PT6ly9z6HvPU6dSia1NQyvSZkGRMibTJ5nkGCYJ4nXyv1j1Z69a8Ozr/DFpPSJAjAxgR+X/AM6oerMtL+7klVVmKkGPq5B7wAT9MHJ1PekARwQALTYFOMdp+ec8ffXhV0D6aUm13dP2PS/qFqJI9F6GbTTcAOEaSCeyyDJH/bJ7AY1c9Q3SFlooCCAxeTPUzCVHMAGT8A+OJHowJL2ACFJIjESGEHjBj7iQeNPvQLi8IwzMgXePPMczHBbUJLNmvNDVAB6Zpkgk/SD8YtT79Jjv511SoIogGO2RgYzIOQZnHP250tIdRyrz9gWEi2Zw/cTg8840R92UU+7SL0SfqwI+rIzwZODyRE6yiksFU0hipuWttUswk4+pbpgXA4g+RxGlN9TdFasrMSr2VMWQ/S1yx9QIPOmdvulYBlhyotviJIEgOMCeJ7ZkGdG9XqtX249urKNDGFAgTIu7zPIMZ86LlmmjNSbVE7Zer1IVi4cGZDgEEwOT54I+T213XqK73Gm1NiVj2ziDEi1jyR3Byf01Co1DTrGQShIGGi+OR+hHH3nVwb2nUwg9oSBYSSBEiSDJXJJwSDnAEad44KJ2sje09FNS0WJVV2ZapgqVS3Fo7NMGB3PeMSW3Zo1HW9ul4kcdJgi355x9oOqhrBSAVJDCFMkCR2lTB5ODjS9La00BLKbWqLkZjOYGAZHYkTGl0226aEpp2d76szKsqhXFrWDPSCOtQJ4YZk63rVCi7XrSvZOlm6CsgEQxp9Q48ExPOs00sMosnidvvjTwCccgGQSe2Zx9v3121c1JxJiSAMAA+RwOBPx86L7NJVn6jINx6FI7iB1HOYkcHnXG4Z3tpCckKFUW5OfpAyYgSZ7a7nBHJY3R9OkR7kn8iEEyScExEyBiSRI50ZEagCyU0pAsReWR2AYDpZ+JHOApzOtbZ/ZLLUMECGCx/DxEHIWV4KieecaF6lWkKqyVHUSxGQLgABcScue/EAADU3zRt3FG/bvutY1COapa1VjmWb6oJGZMjsdEZFVg5/iurdUr0nwq08MynHNo4EZ1t694prcegiGJhQYJimg6VEkH8TkjmNN7TbsC0AioROM1WOTcB/00icmSROSJ0dprB7P06673iQVmaYgECfxsQFpKJOIJPZdGNYqhpqAZYsqpIAAwHIbmY+t+ofyjXG5eMKVsPWVUPYhaAYDSWqEACYyePOutxRNIiQbmAYoQDEcGoO85hOPudI0bcc0yKBWqbarHIBBicZXII7w55ElezaNRpLmtuLnUnoSTdVaRKyMhM9TjgkASeOKWzGalZiaaEjlrqjCBas/1bNoHcxoe8rtUqi4AwAgUYUKJIQTwto/YScnStCOZ1U3DM1zQJ4CABVEkAKBwogx55765qCRHxrrdViQHObriTEScZ+0QAOwAGgpUnXufwye7pYL2PPdZF/mtkf1La8nXO2X7cHJ+xH9NVd1SkHUxltPkd9cvW9PaaLdPqvB6nbFadFhaLnWR/IWawzjp6ftOP1rUd5QoU0ZgS9jhBPMkqQcjhucNiCInSO3osaCli38VM4xOHWB3FyyAfOMnSlKsGALA2EXN5HTD+fqQFhzLUx99eHUHxZ96UrlQf+6waBklHZgY5uUZ/wD0GE5gx31R3denT27uaRc1KXtg3DIEFSV+OkyBPadS9mvtP7bFQLijuLeR9D+T0ngcrPxo22dVNTbsBfxTIM9QnEnkMIg/bzrOMuz/AOjJJkX0vdNRqGnOGCtOJgkMInEjGDjtnVh2KAtTYSZICiFIx9J4GRBH5hjEaFQ24qYcBXBMMQYkf9M97WPEcH9dKbPchLkalKk5AGUcC3E+MmO4weAdUeSkXtVDoKNFKqoptwXEgN4uB6lMEyR9sDS9b01qRZ0c30QvuLbCgMDaVxDCQZHzONErgBKlTBW64YPAOCJMlT1Y7ZGn99v2/u1iOrXJaenIAxgk8FbcxPz30rlTyjO+wn6PvmZAZTEko2A2RwD3z9Ig8x401UaS1SlKKQA9NjcEJ5Uk8g/laGk9JkaQ/wD5jUOorNML1N4uGAeRBAOf054cWuKsFovkdZ/EZKxUJgQAAbufPGntLKHu1TJ+5QLUUrTtBEBS5Yo8SFkAEDBgTOIyQdZp31lUVKyCi6vUZWY8riOoGTIiQIHfWtX0tSEo27OaU9SP/k8kKcsruTGDjJyTHMeNUGpKqqLe5coODaOkmplj3NgCr/nres1cAL1baAMCwF/FqiEUR2HJ+50JeysAbY4JzOft28azWaABijXh0WBeLckYWRi0TJI5uP8Avo/u9LCngGbi0kssA+cHJxx9+dZrNYUfFcUkBg+64lSpgKDmfloxxpalTulmJIWWI7nqAie0yft86zWaQDOKjFipMAcQOwUXQPA/z5OdOoyhFdlDe6xRQQSAOMwy5YqZPwMazWaRJSmkybdKT9gPrigEMBAY8eCYkD4nU2i2s1mvTfg0n+nivd/J83rUvzGGZ50CsmtazX19TKZwRwyz6dWL06aAm5DCycLEusd+2dDevYxGeioYAjAbMcSR2z86zWa8H1SS15peT72g24WMVqJNNHHf3KMnn+BZY0RH/LcL/wBo0OrWvoB4iqp9ot8EAhvuFDLx+Q8jWtZqPc6xrck1aYrnkvY/8zAXB+OSCJ+V+dAo0P7woM2uZUmMORJDNn6gJE98cd81mgGbaiI+jep2E0XF9PEjwxUgMPPJBUkAjwQDp+uvtNYRIgxnIKjqE918H7Y1ms01KisXgX9F9bsc0q0klj1ABokTgMQI5lYzAyOdG9YoLSRSowWCkc5y2J/DM85z31rWa1ZH/pCJu5RS4lJAxll7CCcEDGMTrNZrNK1twgxVr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2" name="AutoShape 14" descr="data:image/jpeg;base64,/9j/4AAQSkZJRgABAQAAAQABAAD/2wCEAAkGBhQSERMTExIWFBUWGBwaGBgYGRobIBsdHh0bGiAcHhwdHSYeHh0jHRwZIC8gJDMpLSwsHR8xNjArNSYwLCkBCQoKDgwOGg8PGi8kHyUqLCwsLCwsLCwsKSkpLCwsKSksLCwpLCwsLCwsLCwsLCwsLCwsLCwsLCwsLCwsLCwpLP/AABEIAJYAyAMBIgACEQEDEQH/xAAbAAADAAMBAQAAAAAAAAAAAAADBAUAAQIGB//EADoQAAIBAwMDAwIEAwYHAQEAAAECEQMSIQAEMSJBUQUTYTJxQlKBkSNioQYUcrHB4QczQ4LR8PGyFf/EABoBAAMBAQEBAAAAAAAAAAAAAAECAwAEBgX/xAAuEQACAgEDAwMCBQUBAAAAAAAAAQIRIQMSMQRBUSJhsZHxBRMUgfBCcaHB4TL/2gAMAwEAAhEDEQA/APNhFqE3BaVaSRItWoZBGIPtuY7C1rsROkNpSsuVaYVg35XJU5Iy5ULEeNE2+4thKhvWw9OAV+JjIBgxHMQQdWKaisqmpUY0oIWqgMpBAAcZdqYLfDAcHuUfqKrAjRS8sXcI8AhI6asEkh2RIUwAQcz3gwddjbhpaQMGRBlTMZwJHae/x3JW2LIwDOhUzDSpVhMKyEiTEExg5gxpzY1r4BKI69KsQkFYWAwGIOQCQx7HGpjUcbPdXLaWWmVuIYkwpaAbsyaTcMvYmfOmgbC5ItIkPTuAKdxHYRyCfj76X3i9RAFtROVJkYiCI5DDtxHkcFob1nUe0sG32jFzEiCfacgSQFEr1HHTyBpJpSVBQ1X3ijLHOCbChpuQLgbsOUDZKcTjjGpHpFE+51G2+QxniYkmemJIOeRI+NOmrcsFm9u6EdlY2mJsMmPEgd40LbMQSDCDvIm3uCR9JjB78mNTSazf2BHTjHhc/PkPR9MN4poBn6eSYm0CT+JWuVoxIJGDqvR/schWoWfNR3JVFFsknjOZzgY/fQNv6gT7bj/pMFkySYDY+1vY8ETJnWbx2cbSqlV0RIwgc3sLAUITBbpMK2IeRpGnOe1Ouc+4dXUWnHdTfsgNfpdupXNSnTe/JwixUP3a5TB7g6U3m3VkLCQp+lpXgAMM9hDECe4Mca1X3C+9Wdreh1BE/hYQ48QKn7yPB0X2xlAVZacqBmMSRGZPSW7rPMaKtqyqfYQ9XW9lfAVkueMSokGIAw0GcyJOZxomxNwQKgUEusXGR04ETzDYUYCkjmdd1F/gU/ptQvSZ4Xm5akkYUBEeADiWPaSGto2ZsCurAUxJNoIOc83QSWxkRjRnKlYSb676bVLBfaewVAxaJA6ML1dyR3gQBjOO9rvLVXqBm4wD2wcnybszng4wNeib1pKbbjbmm1qUbvcJHWCwRu3MmZzkNxaNeboupwItDlVkA3GRkDluCOYmT20q3tVNe/1E02pZiyl6rTqMtFadT2ylUMxEibQCQR3xIg8lDqb6VuhWre6xYGHa1JLSshBMQINpJOftrN9VJLZIBQzFyyGYxMH4YQ0486PZ7dP6gQ5gSFItUE5n9BwOD4AOTqlRNQqbYE1P4hIEBQWB6eoq0/UGNxkwDzgzoe+Uwm6DGaKMirGC7SMmfJmIJONFr4QrgqW5WItQkkgcQXPIuEqeM652G4FkghiWiDAnzyYkCIBMT40+Yrcjai3UD2m1p3WvVC3C6JBzzcQoNwns0ZIjTfqW79lVoIGAp3FsGDN3kEyJ/cn76LtN6iTVsUBXJDCmAPdEDqS3BEgtEdsHnUd9rLOWMIsszQCSxkqFIP1HwZIye2pwW7kqsKjlmIPvFS5YmwWFgZuBZgOwyAfP20jSdqdRgwYg8dWefOTI8ngj4zaG/rutE0lNpce7wAEBC254QLzHf76neo7IPXFRVYo35QYP2P8ArnT00k3w7/wQ323XYS3lQhiCOk4EwM4BkAABhOY+PiM1ao+nKj3VKZYgH26V110DBZgALRgcCY48ZqkZKhtolTquFKMLgMgPnJBUxgWGIMj5HYa3Q3ftqr0wFZWDEGDkGYk5NwElT+5jFyp6YlFAr1KSAmOpbgSRNtzOon7CMGDidQt7sGDsBDQLo4kAmTBzK2kHwZ5500Z7s0K5JOizst9ewQU6YVgWNEtAd7ghamSeh4BYAHjuRpTdbdKRVg5dIEm3K8wG5PciRgxjUynuCvQVvBkQcRPz+HgZnsfOq3pm/wCnquuJK3iIIJlkqAjKjB7Fe8xOmaCPbOqaqIlhZVH8N1kFeekHEqSRM+BEZnNxQejUAZYZxESQGBAJAg4noaRwRI41X21RaW2a2mHgFgqgNcIwqkzKgqw+/nvG3e/WpSpVLDTkq1gaQtxdA4x5BMC24EiAROox3yuVYWLA9SMWoyeWMNuR7ZqXEioTes5qBVHXABAqDIZcAEqRhhrjfbYQpDKCpMm4kVFm2bQsXrkspOee2ZaFwoRharw6sBOARDrHgAggY5BGNW2phPcJlVY5QMDYQAFZSZMMJIP+Je0aoyqyC27qFtLQzD8MmQe5NuSuPvYNcndlAwRyLmgwYnnBH/ngEaFvyorfwQKQfKgcF+SAxE8gEA5GBOua2zJCPLGewAwwJUhjGOcxOHQ/OpbNzpmbTFKXpNpZZEMDmcREjMQTIB/XR9mSLoAkgMVJP1UzEE/mKFgRBkjPjTnpW7koScqOkkgdXKciZuiYiekcaFQZfcq2hQly1UEnAMhkjmQrj9Aftp0qQVSWBHeb406dRRDdQIujMi0DA+m1WwMDIzI116V6tabeDH3I7EfGDEDsP3plKCgvuLAtwpqWAyfpnj8WRPYKZMnEHdotLdsKc/WR9uqSM48EDv8Atqae51Qu7vZR9T9YuR1KkM4F0MIg5MLE5z3IyxAE63taZRkNpyAQZiRBgd4/Dj9J0D1Gp0BroxzbmIXJwR8fr3yNPengXAl26UWCR/IhIw2RhhMYnjQ2UGEEuEI+rVSajDJysi0kYAUSOeS/1f6DT2+2jLUalbcydipE4AkRJBVj57GCO6HpVEV90Gd+imr1HSZ/DfHPFxiOCY5xqz6Z0oahIlGNQwBhzcFB6j1fUfEx2406SseJK39A1K3t07QFFoJk9CAgtaGzL3NMiYzPOtPsoqEKSzA2B6kG0YhgowATOB1H5jXI2/toxJK33BTMWID1tAbBb6QDgi7VTYUOlSpANS4II/5dPhn6llZI7TIDc8aa7QEhT1A+5VVEfpUEUyxtVmIUu7HOCYaTPCg6nb+okimgLKha0wRexGajQJJY4AIwAPvqr6rvFUGmoMsLCcCFEkqQPzGWacmR+WNRqGzuBqEhVB5OSeCVGc/4uB99GLTElgNtKhNP27mNNzmOQfiYiRjMA8GJGut1sKa1A+HtACqRgiOSMkCR2gnv510+6VKYL0rQ9Mn2w638231uWjuAR4jU+juKlSte7khjhjJv7iFHJ7GMDBnGVem1K0IqRvf+qVC9gFp8L3wBKtiVtH6f01rSXqO9JJFOVViJBM5BPfvz9v8APWask6BKaTPSeqbyk6qaijphkMMYMYBCkHyJzIiRwdRfU9yrlD92vMdRJLzAJESTAkmP6Dob1cs4IMYNOAcD8WCTM/BmM6aoEBCywQMz0kwYAvoMSGAZiJXucRE6pGLpRvC4JOK3b+4KkyEFWSQYCuJuGQRK4DDn57CJ0/R2sS1I+8gJyUaD4gnglTIBhpujzpfc7anUM0yKZYzIYinHH4uqnEgw0gwdAWtUokgm27p6ThxwQD9LD7zE8TpmiiZap+rWIyqLrBkE5AJ4IAkqYDCIIMZBE6Hu5qgAR1kNcHZyxUHksSRaCwK4iST2JVG/DgAyueQYnqJwYNvImbpjtom0pEkvTAJJBNJj7YqSeEVR0NacQYP4eLdRWmrtGdN2dsR9FRSAJkGVZCCouAgZXmCIg8Y08pY2o7rbFqOZVADD+205sZiCOLGwYDZ1uKtOqJY2/wA5LXJwAtWZmOLoiSTEiNIVrqJsqKCpIPPS6yDz3kwMeIxqgyZc2exRqyXi5FIYAz4JIPjggj9e86P6xvKLK5p2n2jFVQD0nmRPbEEfHYiCttt0VRWDKxYKaZPLhR1KQGJ9xBCsOSnVOMo+rVVCVbCLqg/CuXkAXe4Da4AmCoEkgnM65pRW5uX7V5BOclW1d8sT2tWTLCVIN3zIz/ncD9/B06adpFQZ6oJORDjIHgXSAP5R+adK7WjckzxyPBGSfOJX4HuaYp18LSZci6mZnE5Q8wMymfOT0xq2RkG9Qrp7IFW17TkspYEjE9JDBgVkEcgsDzrz26rXV3dQ3WZ/mOBnGMnMZ51brKHpiRP0liRDEyKLARAMko3YmT9tRvUqPtlboJyGJPT2OPzHnPHPPZFF+f4xVppScu7HPVlb6beFE+ZDQoJPJxgR9tO1adnvPi4SqADuDb+4Ukgj7jEaX3wtIBOSqEm23N4MiMgAmYxjtOmmRSl7sxRWeoyIfqi4gFQR8jxx5Os/CQ0pKKbZG9M9WRWqIU6twwQggGymvUxMjJJExjjnVuqzO1FFOagvtmLeQoMn8onOBI86V9USjUO2qoApqILgwHTTbMlQO0OAdBq7ogl5gki34zwFXHMDEYBxOdTl6o8ZHTwdeqbEmjWZdyKrU/qFoBSeoCZniT8fvoXpu9qUqI9x+urHeAlMAQuRCjjHbpGnq+3UFhTWVaDVgEmo5wlMwSCACZiBxjJ0hvGhhOTyWI7knOOR27RExka0XFqo8E4XVs6oX+3CgF56U+w7ngA+PtpFmaizMaLXk/S3CcyfDROAMTk8RqnsNk7Goi1CrshhsggmDngzGceCR40H1uga67emtQMaYtapPJVQGMZYiR+pGmjUXd/sJKTcqXg4O1DuG6K1Yy0MelVg3e8ynqiCQAY7Sfp0hvq1pZFYt+ZyIuGICj8KYELiR44016luPbmighLrpxLmAZMcCYA7edTjuuygFV+rwD3ksOZ5jnV0+4zOQ4OSQe32M/8Auf8AbWaJR3CpK9LntcTAmMgcnGMj9NZpqsmCG2UE2vmcCoCpzHHKyM+BB0QU2jqBP4rlgCT3B4xHzmdXdvtC49yqSE81WvwI7kAkDGSQBxzpPc7b22DJJQn8GOwOQSQZWCOxzwZGjafH1A5LgR2W8dWBEVGABhiJAE4F2Gnx1fbVuh6yjoAAUOD7TSyNBiShICfiyoEk8LpI06LEhhLEGSH9sj5zNOQYwIx86KuzAOQrKJgtEicsZH7EExkH50afYKYU+mKxgLYTN3UCvwF7x27n50puVZehiHCiIngHwckQZOMfy69fs2P93K0iA/VE+YwDbk2xMDkFvEah766otN6hQOCqlz0qSQb4P5VITIwCx+wlFt28c17glOmo1z9BTb7sl1ZiRUj6yPsZqJBLpgZkQOdVa2yNMmm6YBkorA89V9N4iIb6R2jnBCy0YAABGSwhrX7/AEv9LiP8JMnBjR9tUYB1ILJBBKrDU+J9ymMjtM4MngmQ46EiDt8kmpTqd5MjkXQMhhnkZHwdUFQVWOUKnhlkCWMAwYIRoaMQpwAAdB3DlSKrwpqzGAtN1uHgwp5BHmcxGscOUVAqspY4YnpBklWkTY0z9/udI6YyOtjQfrRV6wAG6oLCSBaeBgWG38wJyNC9K9Aq1dw1b3AvSssSZZpuBIgyZBJnAIPOj7epFhIYsvYSGK5kELwyqc+Qo50csfaqU0qvTZyHDrDHtJXMNIgwIJDHSTtrDr38AbSVtfQUo3U6lRGNsqw6THVgGY8Qpjic451N9a2rO8U1ulwVUmJMmAfBIMkZjOm6u/VtzUqghQSomeYWGYniOFJ46SM669Nq9TMYuCPaSDg4WY5IxnvAOhbS9wbvTf3+5MislUU6uAQuOREzgiQf5TxIA86cSqabUwR0m0NLYluq6exGMGRz2Ma49X3rO9EVGUuKYkr3ctEDvnkR4njXFV+prbZLMgJaBJimDJnAUTM4knWVyWR20+OBjcVGcvVhBICrc0/TMH6YPc4jgxEa0slxb1WdKAAm54yTHIUSSe2nqm7ABSmRCrAHIEgCWkcARicdUHOQvulQfSpprCqDIJuJaMeW6mByFAAOdIl2GSSB16iqloMAjpvkEpH1EER1TIHiDPc92BFuMBiBC5MeCYkt2IXP3gAFdmdhcUZ3c8KCxAzmIxMj9uMRpfZ71WqrSrNYB0lbcftGPPYz/TRStmcldFHYbYve7fRm528wGyYyfxDI7z8K+pVg1SwAdJtyJUn+YcqDH1L/AEOrFfdqYBmimCoVSS0YJgYJM8HHMmRJhrvG+lJW0FLhMMMEqx7r3ERIxmNBw9VhpIBX2dJWc1PccgALRDSBxl6nJUgGbecSdJDczSh6YdC6oFGAPnAyeoc/vpr2SRIzkQJmOcEcj9dUdjtnSkQpCXGQSASMeJ4jEnmNdG9KnLg59S2sHl/UdoqVrJyACvz+vnH7HWtUt2oV7stgSxyw+SJyJ8ccRrNHdgSmXdtvqZpClUtIjAJgsCB2M84kGQcGRqHvd7KlVVlpgjIgkwIAAn6VB8znJ4GplLcJb9LqeJBU45JiAf0nOmjtEf6asHwwK4x4JJE5JHifA022u+PAzinT7orbbd1CAAaVcx9NUQ0flW6DP+Bu+sr7pVIDCrQfHOQexMYIJ7RIIB++pFelUk2VAwJ7MrAcDnnweAYx2gU9huNxSuFhYkW5PIGPpbBABOIxOM6paBRQTcVApIZXDCCFIJzmLfrnvIgftqZS3AZiKt04gsSxHH4jJXz8dhPBtn61SVWFbbuKrBiKgxzwCDHSP5Y7nONE36LUKrQcMCTHuGC2QJ6vxEzi4xHOdTcUnY1j2zQkMu2qrXSOqmxEyewXvHkZ8jTb+oB2mCphhzD9QmDwHXEgMI4gY1H3PoyILfaq3yLmIBAGCYKswOIwZ55HGnn3NYqnu2bgQAomXUAYPkETAunjtnTWZDvsFwyhlqq2HUghlng9UuQAom6Dk5M45/tJ6nT2tKlQo079zUUWAT5IZ3JMWggiCIxnidZt3UsLDUZgAZAIcHItEzMeZ4zHMRtztKprV91VUuCBTpnMFVADE5xdMxOYPbUpRUmr7DXjHI16Fuahpt77zVDFsx9Ocq3leIHKkjsNHFG4XYtm2LYFsyGHOOoDGLWHEaS2G7aouWkXkiMe2emWkZt7254ONWNr6ZUqKwQX83HtOTH/AHDlQMdgOSurKnbwBEyr6YzVESlTDA5CsOLeoSxgYPJ+PnXPqFNzuGVxbeQVg3d+ppEZmMQP31X2PqqJUVWMA3KcjEyAY4ORE4zjUveeoRUpBPcLIXaQJP5VYc46Tnwf11He93sFSXcV9O2jU3NQqpZU9wsWJbtEGeZIxo+12zLFq1DLFgygCCeDcTERPjUz++1Aj4IBgAm7MZIJY2nA+cwIzivtqjNSFL3DSLIepTBXP1DssgiASMAjTP8AuZypcCS0qlKvbUAQFWJcsSCpkEm3Bz+EyTAHB0zutnZaTBZ5YIT9AJFqmCQGYSWI+wjOmvUN0alRaii+JVODwYBiOYlhjEz9uqFMU3lgHeLiTBAMiJP79UfaZ0IO1nkqqONgj2ip7hpolS5zE3IPwkfzYGJkiOdTvUNtO4fcMlscAgSCAOewjk/aNWNtcx/hre4aZINoWc2TjH5zEzEDnWtwgKkkzOYBB5juZj7ZBzGjFu6fCJqFNvyQl9TqVHkzmMzknuf5QeI+2i0agMrUJMGSg6iBMERIAxOO2PmXauxbpKoKQIAHUBMkdRk3MRF08DtGmd/6WRQrNUpLTFI/wmXllgEg5ybsD98xJbHIJTpqL7/6CbMXOUoUVW8ZLC+piO4HT2zgeTqf6lRp02ILljj6fIxBxHESR3nvjSWy3XuhVuNoyEi1fGY557/p8l9S9OYqouRgIu6gZ5AI7EEEcfbnVOeRrtAtwOksgA8EibT2OeQ3fwe2dZoI2zgBSrRx9hzBIwZwZ1mqxgqJuQm29PJ2lNWYfhR0VeAIUG2cSZ8/OqHpVEVDC0oAxxdJIz4/2AP31Kb1JzDGlTHUcLRA+BxyOw7/ANdes9A3SNSK/QxjOTgdv1OcTkDEaTUk4rAVlkfebaxxeEVTgVLVcciZKlsgZIyY4GiCiowKqsO0VCuQRkXUxiYIX51v1rd+0poh2qt0yzAzgsckgSxuInsq8zpTb7wtANCjP5jehP3tcT/8nvBWeHa+ScG2vUqZUWrVkCXIvBt/huMjkiTnv4E550ZmVLGdWV2xcab0+ntIkpMfH+ukNgKYBvoy4kylcyR2JSxljI+8dtUl3tKw+5uK8IOFqXgkwB9SjpyZ8YiZ0aHKux2VNaBrS5CzCqFmACew7xaAInyMambu0EOiytTgE5ViFaMg8qykDkGRPfXXp/8AaULKBixactAAPM9IJbtII7HOJ1PNb3X66l0SIUgIPNoEZJ/Fk/01CPpbxnz7f2BJO14+S3t9wpW1qQbqJ9wG2rjqgODaREYJ7Dgaza2ufqLNHD8iSRg8MIjJByBnB1uh6SzUwTcVMEA2yexCkwcjGMYAydL0dvVehXamYFMi0MD/AM1yKSAGMcknsIziddXTasFqpvKRDqoak9JwhyyV6lWC1K527hHpUWqoiBYNtQB1dYz0Fm5DdJbgjXp/QPUBV2VFluQ3F5VSRJYAg2zywiCBMgSDB188/tJuqiNXf2ihr/wKbkjFGmqKQBM3Mopy3GWHJx6P/hZuGFGoCCyrMR2Mo5BM/iUR5/TS9fPfB63jgPS6X5cVp3+/yez26IvUVAtDM7EK3Xee/wAEjiIg/J0r6j6RRvrFlWAbWZhczRH4iRDCZNvGDp31PdKKT0xeTUQVAFnqk/SMfUSqgA9y2NKbqsb6rITF4o0lk2H21MsABJK+QQJbnz5xSfk+nZA9fqgbOtTNqrTSmoQ4YVAwMxPfLXAZ6jJkDSnouxaooqFrWzNwMWzycgkzGIP6AMdB/wCINZfdQi0lEbKm6QWtAZpIYwJ8ZPnR/SQH2TVg9QGgQSrLKsCYFuMtbEgTBjyNfU01Wlb7/Y5b9dcleh6Ja5dI6QJMDHAx3y0iTySOdDqIJAsl2YQgg5ILEuwyW7weJ44GmT6reBF0NJJ5YgYgkwveMA5PfsLeK8oCFGCAA1xAIlioBtEkTIjsJ0UsUVbSVizVGUQWySG6WWJM8lsH5OYAIGNN7Wha7FcTDE08nMAC9lkA8gqPt21O9aoLT2u3r21UVjb7TmGX6sZyBiYzAbHOt7CsWUFRcxOFljxAlrjAAExERBzOmjhMEZKQy+1cNwqMZKEmSTOLmaT2jhcEzoW+CshtPU2DLMTHx3AjGMmD41okFyzXeAQuCY+oCTA8Sew86LSSkWIPvEcxhRnJHBM88dwM6i43O/A9Js8zvtktwHuMVgElFKyx4mSM9jwDEgDk87nYwFZUrsEEwfbWMZIMsB1XQOYHczq9W2Y9xnNBzwZYtAX6SSFWP1PEa1ttkF9uo1UULXLOrG24QRbJ/wB+D3OupSqkyM/SsESn6sVYsqlcc3sf1iACPvPM6zXTb91qV1ogBScYGRziRIM51mqqSSETsUarU6prVVPDGwg9JhQSz5zI+InzAKVWCVav+GSObm/LIYggeeI0kfSgpkurAEcK7BpxglADHPzI86LtttSIK01qVGB6QF5AJn8ffB48jtqtAsa3NjWs24bPhDgnOSWyCIz2EDzouz2ssYrVgx7KAD3hc1AY/fXFWiFZIoEePdKqSBmTjpMYJ58cZuf2XNN6hkIpiIzEwYkxIBMAx9tSk9qtINruAamEKE1K95y7EqCPkMDLY7/JH23Q3aAArUrFgYXqY9M4EKY4kk5/z1T9a3bIje6Ua7FMXAycAH6iAVNxJWFtwe0QaHq+4xdXFMAyLnAPxAEm7Mx21oyvv9BLvlUXT6hUsAiowBJF1OZYzEhiex7Y/adCcFWUwBmTK01yZbgNkAfaBjU01HqTO4L85QOeo5nIAIiZ40GnQDSrVaxUGQVucgZ7EgAx88T+uY57DfeoUjSplmYOgCqiEEsbSoFswee+ODiMp0N27LuSKboS9N24gIvuTcxMAxDT+KSB8xdtsQv/AE/4g+q4iZJjAEtEYk8aNuqcQqKZJmSIg3QPAwonPeNTScO/kDST3JA/W9j7kIcsBbEglczHc+Of6aZ/4Z1WpVNzt8YAqAExOLCS0/h6TH/wi2NMXOMAjsDI4B574IGlvSN61L1SiQMVJpsDgQwnn7gH/wA6+91nRRf4bceaTPk9N1Mv1sovg+mVA8kDpReoCJKuA7SrLyQuIM9TziI15/c7ZQtKKa0wVqsqEgCktwBJDTdhcLjqiTM69NuqhUrAIMswlYAKgGSMC05yM/SOxOvJf2l9T9qkXpkCp7aIjWXe3cetiwMK3ac4Yca8HpXJqKPSPCs8n/aaKtWooDATAAiSq/igLMiZM4lj31X9EJO1FB2CoD1kKCT1GGPE8QO3ntqd6OoFdSFvkGJxIicBiRMA4JxERjTnpNO3/mUmUsDEjGTcCJYsBJJH6xHGvsSS27PFHCubLdE0ioRjGI6hADeO8Acdj++utqvUSBBEQ0ST4i4d5/qf0A3pcJXrNKBEFRahbDAzKFTxAgSMkmNb9K3V6AlgwZcZEmODkGIPjxGdK1aopGW4e3tFKxANRsEzcZGO4BGFE8fOpVOTIWoi3zzA+njNmIMfv+umKzunXezXySCsHAgWkGP3jAIwckdegCKZ6Y4LC3mAQQy4j/340Yx2IoscBaPpz1CqVlqMahcXpgUwJIbBgSy/r06g1xWSrUp+6ehzm6LTwYzAmOPB16o1xTUCatMeA2M/IyJAAwQcfMa81vPT0uJBUF2khj0lTwS8NEnE8/11oSt1VE0pLPuVD6hUekQrhukYLSBDZUknAKie3IOtVfUFUhTTBIaJPbg958j+ulGqGmvVSpCmODSYxkZgBjJ+D3Gu5Spliy9IHAMQAJ5z09/jRlC+SmHgn74IAWK2scHmB3znHSRxnn9N6JvtmlUp1oQBAOV+ZNwxGF/+6zXRCKrJOWGRqApqCSUN2PpqVGQAkyCYS48ZnBjW6XqNEU7Wau4kdKlEXAj5mFmDHz3016LtmFMsBc4P0mTEzmPiB9rj4B0t6zXClFdReZLW82gDEkTF0wWExziNV3Z/nwRbysC6b1FLEbemSVI/iFn5/FhkWRGJxouzq1mdTSSQGgWKFhu3UBk/Of8ATQqfrBRy1OnSolVtEgu3B4Dki5pziPtrhN67Elq0E9IvJz2HQnJ/TnTNINje+2lSqb69VJPSLmAgdoXLdXcxn9tLJTSm/SwqciQsiTGc/rmNb2npoCISLB1dVQ2SSAIVV6yQWnsNEqVVsAU2rjJAQAyCYVZZxzBYng9tJVcBbs9ds9kF26n2r5MENm3OSZgAx1DvAAGZOoO73lOnVNNVdhCl0UkQRkrOWj7iR5MaDsPWa5BWlMTbe/SqT4A5PcLknnSNLbEhglzmc+O2SD3+rLHMcDU4prkWrd2Vq/qTrTg+zt1ZsgdTk5I4LMORzb20xsqnuMPbDO0ArUqiJMz0qDxHkmM8c6hV9qtNx1Co08wbQY8EAk8RMAQcHV3Y1ztmNSvcPcEBcXhYGYMFRiQDznsQdGeFaMnk6Y2Vaq4uuMxBGc4jERGonrtO1qdRfqRgw+6kEf1EaqVKqGoWpzb0hSc/h75Pf5OlPUadwnGvc6WmtXo4xfeK+DzM5PT6ly9z6HvPU6dSia1NQyvSZkGRMibTJ5nkGCYJ4nXyv1j1Z69a8Ozr/DFpPSJAjAxgR+X/AM6oerMtL+7klVVmKkGPq5B7wAT9MHJ1PekARwQALTYFOMdp+ec8ffXhV0D6aUm13dP2PS/qFqJI9F6GbTTcAOEaSCeyyDJH/bJ7AY1c9Q3SFlooCCAxeTPUzCVHMAGT8A+OJHowJL2ACFJIjESGEHjBj7iQeNPvQLi8IwzMgXePPMczHBbUJLNmvNDVAB6Zpkgk/SD8YtT79Jjv511SoIogGO2RgYzIOQZnHP250tIdRyrz9gWEi2Zw/cTg8840R92UU+7SL0SfqwI+rIzwZODyRE6yiksFU0hipuWttUswk4+pbpgXA4g+RxGlN9TdFasrMSr2VMWQ/S1yx9QIPOmdvulYBlhyotviJIEgOMCeJ7ZkGdG9XqtX249urKNDGFAgTIu7zPIMZ86LlmmjNSbVE7Zer1IVi4cGZDgEEwOT54I+T213XqK73Gm1NiVj2ziDEi1jyR3Byf01Co1DTrGQShIGGi+OR+hHH3nVwb2nUwg9oSBYSSBEiSDJXJJwSDnAEad44KJ2sje09FNS0WJVV2ZapgqVS3Fo7NMGB3PeMSW3Zo1HW9ul4kcdJgi355x9oOqhrBSAVJDCFMkCR2lTB5ODjS9La00BLKbWqLkZjOYGAZHYkTGl0226aEpp2d76szKsqhXFrWDPSCOtQJ4YZk63rVCi7XrSvZOlm6CsgEQxp9Q48ExPOs00sMosnidvvjTwCccgGQSe2Zx9v3121c1JxJiSAMAA+RwOBPx86L7NJVn6jINx6FI7iB1HOYkcHnXG4Z3tpCckKFUW5OfpAyYgSZ7a7nBHJY3R9OkR7kn8iEEyScExEyBiSRI50ZEagCyU0pAsReWR2AYDpZ+JHOApzOtbZ/ZLLUMECGCx/DxEHIWV4KieecaF6lWkKqyVHUSxGQLgABcScue/EAADU3zRt3FG/bvutY1COapa1VjmWb6oJGZMjsdEZFVg5/iurdUr0nwq08MynHNo4EZ1t694prcegiGJhQYJimg6VEkH8TkjmNN7TbsC0AioROM1WOTcB/00icmSROSJ0dprB7P06673iQVmaYgECfxsQFpKJOIJPZdGNYqhpqAZYsqpIAAwHIbmY+t+ofyjXG5eMKVsPWVUPYhaAYDSWqEACYyePOutxRNIiQbmAYoQDEcGoO85hOPudI0bcc0yKBWqbarHIBBicZXII7w55ElezaNRpLmtuLnUnoSTdVaRKyMhM9TjgkASeOKWzGalZiaaEjlrqjCBas/1bNoHcxoe8rtUqi4AwAgUYUKJIQTwto/YScnStCOZ1U3DM1zQJ4CABVEkAKBwogx55765qCRHxrrdViQHObriTEScZ+0QAOwAGgpUnXufwye7pYL2PPdZF/mtkf1La8nXO2X7cHJ+xH9NVd1SkHUxltPkd9cvW9PaaLdPqvB6nbFadFhaLnWR/IWawzjp6ftOP1rUd5QoU0ZgS9jhBPMkqQcjhucNiCInSO3osaCli38VM4xOHWB3FyyAfOMnSlKsGALA2EXN5HTD+fqQFhzLUx99eHUHxZ96UrlQf+6waBklHZgY5uUZ/wD0GE5gx31R3denT27uaRc1KXtg3DIEFSV+OkyBPadS9mvtP7bFQLijuLeR9D+T0ngcrPxo22dVNTbsBfxTIM9QnEnkMIg/bzrOMuz/AOjJJkX0vdNRqGnOGCtOJgkMInEjGDjtnVh2KAtTYSZICiFIx9J4GRBH5hjEaFQ24qYcBXBMMQYkf9M97WPEcH9dKbPchLkalKk5AGUcC3E+MmO4weAdUeSkXtVDoKNFKqoptwXEgN4uB6lMEyR9sDS9b01qRZ0c30QvuLbCgMDaVxDCQZHzONErgBKlTBW64YPAOCJMlT1Y7ZGn99v2/u1iOrXJaenIAxgk8FbcxPz30rlTyjO+wn6PvmZAZTEko2A2RwD3z9Ig8x401UaS1SlKKQA9NjcEJ5Uk8g/laGk9JkaQ/wD5jUOorNML1N4uGAeRBAOf054cWuKsFovkdZ/EZKxUJgQAAbufPGntLKHu1TJ+5QLUUrTtBEBS5Yo8SFkAEDBgTOIyQdZp31lUVKyCi6vUZWY8riOoGTIiQIHfWtX0tSEo27OaU9SP/k8kKcsruTGDjJyTHMeNUGpKqqLe5coODaOkmplj3NgCr/nres1cAL1baAMCwF/FqiEUR2HJ+50JeysAbY4JzOft28azWaABijXh0WBeLckYWRi0TJI5uP8Avo/u9LCngGbi0kssA+cHJxx9+dZrNYUfFcUkBg+64lSpgKDmfloxxpalTulmJIWWI7nqAie0yft86zWaQDOKjFipMAcQOwUXQPA/z5OdOoyhFdlDe6xRQQSAOMwy5YqZPwMazWaRJSmkybdKT9gPrigEMBAY8eCYkD4nU2i2s1mvTfg0n+nivd/J83rUvzGGZ50CsmtazX19TKZwRwyz6dWL06aAm5DCycLEusd+2dDevYxGeioYAjAbMcSR2z86zWa8H1SS15peT72g24WMVqJNNHHf3KMnn+BZY0RH/LcL/wBo0OrWvoB4iqp9ot8EAhvuFDLx+Q8jWtZqPc6xrck1aYrnkvY/8zAXB+OSCJ+V+dAo0P7woM2uZUmMORJDNn6gJE98cd81mgGbaiI+jep2E0XF9PEjwxUgMPPJBUkAjwQDp+uvtNYRIgxnIKjqE918H7Y1ms01KisXgX9F9bsc0q0klj1ABokTgMQI5lYzAyOdG9YoLSRSowWCkc5y2J/DM85z31rWa1ZH/pCJu5RS4lJAxll7CCcEDGMTrNZrNK1twgxVr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84" name="Picture 16" descr="http://upload.wikimedia.org/wikipedia/commons/thumb/1/1c/Pfau_imponierend.jpg/250px-Pfau_imponiere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97152"/>
            <a:ext cx="2381250" cy="1790701"/>
          </a:xfrm>
          <a:prstGeom prst="rect">
            <a:avLst/>
          </a:prstGeom>
          <a:noFill/>
        </p:spPr>
      </p:pic>
      <p:pic>
        <p:nvPicPr>
          <p:cNvPr id="32786" name="Picture 18" descr="https://encrypted-tbn3.gstatic.com/images?q=tbn:ANd9GcQHq47uACBmwP73pbYGeVCTcf9IqBCkk1LRGh0gMYWoHH53izfT2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725144"/>
            <a:ext cx="2466975" cy="1847851"/>
          </a:xfrm>
          <a:prstGeom prst="rect">
            <a:avLst/>
          </a:prstGeom>
          <a:noFill/>
        </p:spPr>
      </p:pic>
      <p:pic>
        <p:nvPicPr>
          <p:cNvPr id="32788" name="Picture 20" descr="http://sapone.com.ua/uploads/shop/___________4d97856205e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725144"/>
            <a:ext cx="2459765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Транспорт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4896544" cy="5400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Індії</a:t>
            </a:r>
            <a:r>
              <a:rPr lang="ru-RU" dirty="0" smtClean="0"/>
              <a:t> </a:t>
            </a:r>
            <a:r>
              <a:rPr lang="ru-RU" dirty="0" err="1" smtClean="0"/>
              <a:t>представлені</a:t>
            </a:r>
            <a:r>
              <a:rPr lang="ru-RU" dirty="0" smtClean="0"/>
              <a:t> </a:t>
            </a:r>
            <a:r>
              <a:rPr lang="ru-RU" dirty="0" err="1" smtClean="0"/>
              <a:t>майжі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транспорту:</a:t>
            </a:r>
          </a:p>
          <a:p>
            <a:r>
              <a:rPr lang="ru-RU" dirty="0" err="1" smtClean="0"/>
              <a:t>Залізничний</a:t>
            </a:r>
            <a:r>
              <a:rPr lang="ru-RU" dirty="0" smtClean="0"/>
              <a:t> (</a:t>
            </a:r>
            <a:r>
              <a:rPr lang="ru-RU" dirty="0" err="1" smtClean="0"/>
              <a:t>протяжність</a:t>
            </a:r>
            <a:r>
              <a:rPr lang="ru-RU" dirty="0" smtClean="0"/>
              <a:t> 62 тис. км, 5-е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;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залізниць</a:t>
            </a:r>
            <a:r>
              <a:rPr lang="ru-RU" dirty="0" smtClean="0"/>
              <a:t> - </a:t>
            </a:r>
            <a:r>
              <a:rPr lang="ru-RU" dirty="0" err="1" smtClean="0"/>
              <a:t>вузькоколійні</a:t>
            </a:r>
            <a:r>
              <a:rPr lang="ru-RU" dirty="0" smtClean="0"/>
              <a:t>; 10,5 тис. км </a:t>
            </a:r>
            <a:r>
              <a:rPr lang="ru-RU" dirty="0" err="1" smtClean="0"/>
              <a:t>електрифіковані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Автомобільний</a:t>
            </a:r>
            <a:r>
              <a:rPr lang="ru-RU" dirty="0" smtClean="0"/>
              <a:t> (</a:t>
            </a:r>
            <a:r>
              <a:rPr lang="ru-RU" dirty="0" err="1" smtClean="0"/>
              <a:t>протяжність</a:t>
            </a:r>
            <a:r>
              <a:rPr lang="ru-RU" dirty="0" smtClean="0"/>
              <a:t> автострад </a:t>
            </a:r>
            <a:r>
              <a:rPr lang="ru-RU" dirty="0" err="1" smtClean="0"/>
              <a:t>більше</a:t>
            </a:r>
            <a:r>
              <a:rPr lang="ru-RU" dirty="0" smtClean="0"/>
              <a:t> 30 тис. км;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протяжність</a:t>
            </a:r>
            <a:r>
              <a:rPr lang="ru-RU" dirty="0" smtClean="0"/>
              <a:t> </a:t>
            </a:r>
            <a:r>
              <a:rPr lang="ru-RU" dirty="0" err="1" smtClean="0"/>
              <a:t>автогужових</a:t>
            </a:r>
            <a:r>
              <a:rPr lang="ru-RU" dirty="0" smtClean="0"/>
              <a:t> </a:t>
            </a:r>
            <a:r>
              <a:rPr lang="ru-RU" dirty="0" err="1" smtClean="0"/>
              <a:t>доріг</a:t>
            </a:r>
            <a:r>
              <a:rPr lang="ru-RU" dirty="0" smtClean="0"/>
              <a:t> - 1600 тис. км)</a:t>
            </a:r>
          </a:p>
          <a:p>
            <a:r>
              <a:rPr lang="ru-RU" dirty="0" err="1" smtClean="0"/>
              <a:t>Морський</a:t>
            </a:r>
            <a:r>
              <a:rPr lang="ru-RU" dirty="0" smtClean="0"/>
              <a:t> (</a:t>
            </a:r>
            <a:r>
              <a:rPr lang="ru-RU" dirty="0" err="1" smtClean="0"/>
              <a:t>здійснює</a:t>
            </a:r>
            <a:r>
              <a:rPr lang="ru-RU" dirty="0" smtClean="0"/>
              <a:t> </a:t>
            </a:r>
            <a:r>
              <a:rPr lang="ru-RU" dirty="0" err="1" smtClean="0"/>
              <a:t>більшу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зовнішньоторговельних</a:t>
            </a:r>
            <a:r>
              <a:rPr lang="ru-RU" dirty="0" smtClean="0"/>
              <a:t> </a:t>
            </a:r>
            <a:r>
              <a:rPr lang="ru-RU" dirty="0" err="1" smtClean="0"/>
              <a:t>перевезень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; 90% </a:t>
            </a:r>
            <a:r>
              <a:rPr lang="ru-RU" dirty="0" err="1" smtClean="0"/>
              <a:t>морського</a:t>
            </a:r>
            <a:r>
              <a:rPr lang="ru-RU" dirty="0" smtClean="0"/>
              <a:t> </a:t>
            </a:r>
            <a:r>
              <a:rPr lang="ru-RU" dirty="0" err="1" smtClean="0"/>
              <a:t>вантажообігу</a:t>
            </a:r>
            <a:r>
              <a:rPr lang="ru-RU" dirty="0" smtClean="0"/>
              <a:t> </a:t>
            </a:r>
            <a:r>
              <a:rPr lang="ru-RU" dirty="0" err="1" smtClean="0"/>
              <a:t>припадає</a:t>
            </a:r>
            <a:r>
              <a:rPr lang="ru-RU" dirty="0" smtClean="0"/>
              <a:t> на </a:t>
            </a:r>
            <a:r>
              <a:rPr lang="ru-RU" dirty="0" err="1" smtClean="0"/>
              <a:t>вісім</a:t>
            </a:r>
            <a:r>
              <a:rPr lang="ru-RU" dirty="0" smtClean="0"/>
              <a:t>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портів</a:t>
            </a:r>
            <a:r>
              <a:rPr lang="ru-RU" dirty="0" smtClean="0"/>
              <a:t>, </a:t>
            </a:r>
            <a:r>
              <a:rPr lang="ru-RU" dirty="0" err="1" smtClean="0"/>
              <a:t>найбільший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- </a:t>
            </a:r>
            <a:r>
              <a:rPr lang="ru-RU" dirty="0" err="1" smtClean="0"/>
              <a:t>Мумбай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Повітряний</a:t>
            </a:r>
            <a:r>
              <a:rPr lang="ru-RU" dirty="0" smtClean="0"/>
              <a:t> (</a:t>
            </a:r>
            <a:r>
              <a:rPr lang="ru-RU" dirty="0" err="1" smtClean="0"/>
              <a:t>обслуговує</a:t>
            </a:r>
            <a:r>
              <a:rPr lang="ru-RU" dirty="0" smtClean="0"/>
              <a:t> </a:t>
            </a:r>
            <a:r>
              <a:rPr lang="ru-RU" dirty="0" err="1" smtClean="0"/>
              <a:t>міжнародні</a:t>
            </a:r>
            <a:r>
              <a:rPr lang="ru-RU" dirty="0" smtClean="0"/>
              <a:t> та </a:t>
            </a:r>
            <a:r>
              <a:rPr lang="ru-RU" dirty="0" err="1" smtClean="0"/>
              <a:t>внутрішні</a:t>
            </a:r>
            <a:r>
              <a:rPr lang="ru-RU" dirty="0" smtClean="0"/>
              <a:t> </a:t>
            </a:r>
            <a:r>
              <a:rPr lang="ru-RU" dirty="0" err="1" smtClean="0"/>
              <a:t>авіалінії</a:t>
            </a:r>
            <a:r>
              <a:rPr lang="ru-RU" dirty="0" smtClean="0"/>
              <a:t>;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транзитних</a:t>
            </a:r>
            <a:r>
              <a:rPr lang="ru-RU" dirty="0" smtClean="0"/>
              <a:t> </a:t>
            </a:r>
            <a:r>
              <a:rPr lang="ru-RU" dirty="0" err="1" smtClean="0"/>
              <a:t>рейсів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Європи</a:t>
            </a:r>
            <a:r>
              <a:rPr lang="ru-RU" dirty="0" smtClean="0"/>
              <a:t> в </a:t>
            </a:r>
            <a:r>
              <a:rPr lang="ru-RU" dirty="0" err="1" smtClean="0"/>
              <a:t>Південно-Східну</a:t>
            </a:r>
            <a:r>
              <a:rPr lang="ru-RU" dirty="0" smtClean="0"/>
              <a:t> </a:t>
            </a:r>
            <a:r>
              <a:rPr lang="ru-RU" dirty="0" err="1" smtClean="0"/>
              <a:t>Азію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Австралію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pic>
        <p:nvPicPr>
          <p:cNvPr id="36866" name="Picture 2" descr="http://alsitour.com.ua/uploads/images/Yulia/%D1%82%D1%80%D0%B0%D0%BD%D1%81%D0%BF%D0%BE%D1%80%D1%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980728"/>
            <a:ext cx="3672969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53400" cy="1143000"/>
          </a:xfrm>
        </p:spPr>
        <p:txBody>
          <a:bodyPr/>
          <a:lstStyle/>
          <a:p>
            <a:pPr algn="ctr"/>
            <a:r>
              <a:rPr lang="uk-UA" dirty="0" smtClean="0"/>
              <a:t>Загальні Відомості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036496" cy="3456384"/>
          </a:xfrm>
        </p:spPr>
        <p:txBody>
          <a:bodyPr>
            <a:normAutofit fontScale="25000" lnSpcReduction="20000"/>
          </a:bodyPr>
          <a:lstStyle/>
          <a:p>
            <a:endParaRPr lang="uk-UA" sz="5000" b="1" dirty="0" smtClean="0"/>
          </a:p>
          <a:p>
            <a:r>
              <a:rPr lang="uk-UA" sz="7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Офіційна назва </a:t>
            </a:r>
            <a:r>
              <a:rPr lang="uk-UA" sz="7200" dirty="0" smtClean="0"/>
              <a:t>— Республіка Індія</a:t>
            </a:r>
            <a:endParaRPr lang="ru-RU" sz="7200" b="1" dirty="0" smtClean="0"/>
          </a:p>
          <a:p>
            <a:r>
              <a:rPr lang="uk-UA" sz="7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Площа</a:t>
            </a:r>
            <a:r>
              <a:rPr lang="uk-UA" sz="7200" dirty="0" smtClean="0"/>
              <a:t> — 3,2 </a:t>
            </a:r>
            <a:r>
              <a:rPr lang="uk-UA" sz="7200" dirty="0" err="1" smtClean="0"/>
              <a:t>млн</a:t>
            </a:r>
            <a:r>
              <a:rPr lang="uk-UA" sz="7200" dirty="0" smtClean="0"/>
              <a:t> км кв. (7 місце в світі,3 місце в Азії)</a:t>
            </a:r>
            <a:br>
              <a:rPr lang="uk-UA" sz="7200" dirty="0" smtClean="0"/>
            </a:br>
            <a:endParaRPr lang="uk-UA" sz="7200" dirty="0" smtClean="0"/>
          </a:p>
          <a:p>
            <a:r>
              <a:rPr lang="uk-UA" sz="7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Населення</a:t>
            </a:r>
            <a:r>
              <a:rPr lang="uk-UA" sz="7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uk-UA" sz="7200" dirty="0" smtClean="0"/>
              <a:t>— 930 </a:t>
            </a:r>
            <a:r>
              <a:rPr lang="uk-UA" sz="7200" dirty="0" err="1" smtClean="0"/>
              <a:t>млн</a:t>
            </a:r>
            <a:r>
              <a:rPr lang="uk-UA" sz="7200" dirty="0" smtClean="0"/>
              <a:t> чоловік. (2 місце в світі і в Азії)</a:t>
            </a:r>
            <a:br>
              <a:rPr lang="uk-UA" sz="7200" dirty="0" smtClean="0"/>
            </a:br>
            <a:endParaRPr lang="uk-UA" sz="7200" dirty="0" smtClean="0"/>
          </a:p>
          <a:p>
            <a:r>
              <a:rPr lang="uk-UA" sz="7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Столиця</a:t>
            </a:r>
            <a:r>
              <a:rPr lang="uk-UA" sz="7200" b="1" dirty="0" smtClean="0"/>
              <a:t> </a:t>
            </a:r>
            <a:r>
              <a:rPr lang="uk-UA" sz="7200" dirty="0" smtClean="0"/>
              <a:t>— </a:t>
            </a:r>
            <a:r>
              <a:rPr lang="uk-UA" sz="7200" dirty="0" err="1" smtClean="0"/>
              <a:t>Нью-Делі</a:t>
            </a:r>
            <a:r>
              <a:rPr lang="uk-UA" sz="7200" dirty="0" smtClean="0"/>
              <a:t>.</a:t>
            </a:r>
          </a:p>
          <a:p>
            <a:r>
              <a:rPr lang="uk-UA" sz="7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Тип країни </a:t>
            </a:r>
            <a:r>
              <a:rPr lang="uk-UA" sz="7200" dirty="0" smtClean="0"/>
              <a:t>— країна,що </a:t>
            </a:r>
            <a:r>
              <a:rPr lang="uk-UA" sz="7200" dirty="0" err="1" smtClean="0"/>
              <a:t>розвиваєься</a:t>
            </a:r>
            <a:r>
              <a:rPr lang="uk-UA" sz="7200" dirty="0" smtClean="0"/>
              <a:t>.</a:t>
            </a:r>
          </a:p>
          <a:p>
            <a:pPr>
              <a:buNone/>
            </a:pPr>
            <a:r>
              <a:rPr lang="uk-UA" sz="5000" dirty="0" smtClean="0"/>
              <a:t/>
            </a:r>
            <a:br>
              <a:rPr lang="uk-UA" sz="5000" dirty="0" smtClean="0"/>
            </a:br>
            <a:endParaRPr lang="uk-UA" sz="5000" dirty="0" smtClean="0"/>
          </a:p>
          <a:p>
            <a:endParaRPr lang="ru-RU" dirty="0"/>
          </a:p>
        </p:txBody>
      </p:sp>
      <p:sp>
        <p:nvSpPr>
          <p:cNvPr id="19458" name="AutoShape 2" descr="https://encrypted-tbn3.gstatic.com/images?q=tbn:ANd9GcRJCyjl8ht_2i2y3VAWqPMz5ecjhw-Q3rcqTwbT76TEkef3j0xP7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http://allmoney.in.ua/images/indijskij-rupij-valjuta-indi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05064"/>
            <a:ext cx="3024336" cy="1294416"/>
          </a:xfrm>
          <a:prstGeom prst="rect">
            <a:avLst/>
          </a:prstGeom>
          <a:noFill/>
        </p:spPr>
      </p:pic>
      <p:pic>
        <p:nvPicPr>
          <p:cNvPr id="19464" name="Picture 8" descr="http://india-map.ru/india-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08920"/>
            <a:ext cx="4368036" cy="3165724"/>
          </a:xfrm>
          <a:prstGeom prst="rect">
            <a:avLst/>
          </a:prstGeom>
          <a:noFill/>
        </p:spPr>
      </p:pic>
      <p:pic>
        <p:nvPicPr>
          <p:cNvPr id="19466" name="Picture 10" descr="http://poedem.kz/assets/images/info/india/indian_mone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5445224"/>
            <a:ext cx="2736304" cy="121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Зовнішньоекономічні</a:t>
            </a:r>
            <a:r>
              <a:rPr lang="ru-RU" b="1" dirty="0" smtClean="0"/>
              <a:t> </a:t>
            </a:r>
            <a:r>
              <a:rPr lang="ru-RU" b="1" dirty="0" err="1" smtClean="0"/>
              <a:t>зв’язки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7890" name="Picture 2" descr="Файл:01.01-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568951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53400" cy="634082"/>
          </a:xfrm>
        </p:spPr>
        <p:txBody>
          <a:bodyPr/>
          <a:lstStyle/>
          <a:p>
            <a:r>
              <a:rPr lang="ru-RU" dirty="0" err="1" smtClean="0"/>
              <a:t>Цікаві</a:t>
            </a:r>
            <a:r>
              <a:rPr lang="ru-RU" dirty="0" smtClean="0"/>
              <a:t> </a:t>
            </a:r>
            <a:r>
              <a:rPr lang="ru-RU" dirty="0" err="1" smtClean="0"/>
              <a:t>факти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54461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err="1" smtClean="0"/>
              <a:t>Індія</a:t>
            </a:r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надзвичайно</a:t>
            </a:r>
            <a:r>
              <a:rPr lang="ru-RU" dirty="0" smtClean="0"/>
              <a:t> миролюбива держава, яка </a:t>
            </a:r>
            <a:r>
              <a:rPr lang="ru-RU" dirty="0" err="1" smtClean="0"/>
              <a:t>ніколи</a:t>
            </a:r>
            <a:r>
              <a:rPr lang="ru-RU" dirty="0" smtClean="0"/>
              <a:t> не </a:t>
            </a:r>
            <a:r>
              <a:rPr lang="ru-RU" dirty="0" err="1" smtClean="0"/>
              <a:t>вторгалася</a:t>
            </a:r>
            <a:r>
              <a:rPr lang="ru-RU" dirty="0" smtClean="0"/>
              <a:t> в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країні</a:t>
            </a:r>
            <a:r>
              <a:rPr lang="ru-RU" dirty="0" smtClean="0"/>
              <a:t> за </a:t>
            </a:r>
            <a:r>
              <a:rPr lang="ru-RU" dirty="0" err="1" smtClean="0"/>
              <a:t>останні</a:t>
            </a:r>
            <a:r>
              <a:rPr lang="ru-RU" dirty="0" smtClean="0"/>
              <a:t> 100000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Назва</a:t>
            </a:r>
            <a:r>
              <a:rPr lang="ru-RU" dirty="0" smtClean="0"/>
              <a:t> "</a:t>
            </a:r>
            <a:r>
              <a:rPr lang="ru-RU" dirty="0" err="1" smtClean="0"/>
              <a:t>Індія</a:t>
            </a:r>
            <a:r>
              <a:rPr lang="ru-RU" dirty="0" smtClean="0"/>
              <a:t>" походить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 </a:t>
            </a:r>
            <a:r>
              <a:rPr lang="ru-RU" dirty="0" err="1" smtClean="0"/>
              <a:t>річки</a:t>
            </a:r>
            <a:r>
              <a:rPr lang="ru-RU" dirty="0" smtClean="0"/>
              <a:t> </a:t>
            </a:r>
            <a:r>
              <a:rPr lang="ru-RU" dirty="0" err="1" smtClean="0"/>
              <a:t>Інд</a:t>
            </a:r>
            <a:r>
              <a:rPr lang="ru-RU" dirty="0" smtClean="0"/>
              <a:t>, в </a:t>
            </a:r>
            <a:r>
              <a:rPr lang="ru-RU" dirty="0" err="1" smtClean="0"/>
              <a:t>долині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знаходилися</a:t>
            </a:r>
            <a:r>
              <a:rPr lang="ru-RU" dirty="0" smtClean="0"/>
              <a:t> </a:t>
            </a:r>
            <a:r>
              <a:rPr lang="ru-RU" dirty="0" err="1" smtClean="0"/>
              <a:t>будинки</a:t>
            </a:r>
            <a:r>
              <a:rPr lang="ru-RU" dirty="0" smtClean="0"/>
              <a:t> перших </a:t>
            </a:r>
            <a:r>
              <a:rPr lang="ru-RU" dirty="0" err="1" smtClean="0"/>
              <a:t>поселенців</a:t>
            </a:r>
            <a:r>
              <a:rPr lang="ru-RU" dirty="0" smtClean="0"/>
              <a:t>. </a:t>
            </a:r>
            <a:r>
              <a:rPr lang="ru-RU" dirty="0" err="1" smtClean="0"/>
              <a:t>Арійські</a:t>
            </a:r>
            <a:r>
              <a:rPr lang="ru-RU" dirty="0" smtClean="0"/>
              <a:t> </a:t>
            </a:r>
            <a:r>
              <a:rPr lang="ru-RU" dirty="0" err="1" smtClean="0"/>
              <a:t>віруючі</a:t>
            </a:r>
            <a:r>
              <a:rPr lang="ru-RU" dirty="0" smtClean="0"/>
              <a:t> </a:t>
            </a:r>
            <a:r>
              <a:rPr lang="ru-RU" dirty="0" err="1" smtClean="0"/>
              <a:t>називали</a:t>
            </a:r>
            <a:r>
              <a:rPr lang="ru-RU" dirty="0" smtClean="0"/>
              <a:t> </a:t>
            </a:r>
            <a:r>
              <a:rPr lang="ru-RU" dirty="0" err="1" smtClean="0"/>
              <a:t>річку</a:t>
            </a:r>
            <a:r>
              <a:rPr lang="ru-RU" dirty="0" smtClean="0"/>
              <a:t> </a:t>
            </a:r>
            <a:r>
              <a:rPr lang="ru-RU" dirty="0" err="1" smtClean="0"/>
              <a:t>Інд</a:t>
            </a:r>
            <a:r>
              <a:rPr lang="ru-RU" dirty="0" smtClean="0"/>
              <a:t> </a:t>
            </a:r>
            <a:r>
              <a:rPr lang="ru-RU" dirty="0" err="1" smtClean="0"/>
              <a:t>Сіндху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Індії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винайдені</a:t>
            </a:r>
            <a:r>
              <a:rPr lang="ru-RU" dirty="0" smtClean="0"/>
              <a:t> шахи.</a:t>
            </a:r>
          </a:p>
          <a:p>
            <a:r>
              <a:rPr lang="ru-RU" dirty="0" err="1" smtClean="0"/>
              <a:t>Індія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демократичною </a:t>
            </a:r>
            <a:r>
              <a:rPr lang="ru-RU" dirty="0" err="1" smtClean="0"/>
              <a:t>країною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,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шоста</a:t>
            </a:r>
            <a:r>
              <a:rPr lang="ru-RU" dirty="0" smtClean="0"/>
              <a:t> за величиною </a:t>
            </a:r>
            <a:r>
              <a:rPr lang="ru-RU" dirty="0" err="1" smtClean="0"/>
              <a:t>країна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одина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древніх</a:t>
            </a:r>
            <a:r>
              <a:rPr lang="ru-RU" dirty="0" smtClean="0"/>
              <a:t> </a:t>
            </a:r>
            <a:r>
              <a:rPr lang="ru-RU" dirty="0" err="1" smtClean="0"/>
              <a:t>цивілізацій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Індія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найбільшу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поштових</a:t>
            </a:r>
            <a:r>
              <a:rPr lang="ru-RU" dirty="0" smtClean="0"/>
              <a:t> </a:t>
            </a:r>
            <a:r>
              <a:rPr lang="ru-RU" dirty="0" err="1" smtClean="0"/>
              <a:t>відділень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!!!</a:t>
            </a:r>
          </a:p>
          <a:p>
            <a:r>
              <a:rPr lang="ru-RU" dirty="0" smtClean="0"/>
              <a:t>Храм Лотоса в </a:t>
            </a:r>
            <a:r>
              <a:rPr lang="ru-RU" dirty="0" err="1" smtClean="0"/>
              <a:t>Індії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відвідуваних</a:t>
            </a:r>
            <a:r>
              <a:rPr lang="ru-RU" dirty="0" smtClean="0"/>
              <a:t> </a:t>
            </a:r>
            <a:r>
              <a:rPr lang="ru-RU" dirty="0" err="1" smtClean="0"/>
              <a:t>храмів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, за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поріг</a:t>
            </a:r>
            <a:r>
              <a:rPr lang="ru-RU" dirty="0" smtClean="0"/>
              <a:t> </a:t>
            </a:r>
            <a:r>
              <a:rPr lang="ru-RU" dirty="0" err="1" smtClean="0"/>
              <a:t>переступає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50 </a:t>
            </a:r>
            <a:r>
              <a:rPr lang="ru-RU" dirty="0" err="1" smtClean="0"/>
              <a:t>мільйонів</a:t>
            </a:r>
            <a:r>
              <a:rPr lang="ru-RU" dirty="0" smtClean="0"/>
              <a:t> людей.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923112" cy="1642194"/>
          </a:xfrm>
        </p:spPr>
        <p:txBody>
          <a:bodyPr/>
          <a:lstStyle/>
          <a:p>
            <a:pPr algn="ctr"/>
            <a:r>
              <a:rPr lang="uk-UA" sz="5400" dirty="0" smtClean="0"/>
              <a:t>Дякую за увагу</a:t>
            </a:r>
            <a:r>
              <a:rPr lang="uk-UA" sz="5400" dirty="0" smtClean="0"/>
              <a:t>!</a:t>
            </a:r>
            <a:endParaRPr lang="ru-RU" sz="5400" dirty="0"/>
          </a:p>
        </p:txBody>
      </p:sp>
      <p:pic>
        <p:nvPicPr>
          <p:cNvPr id="38914" name="Picture 2" descr="http://feerie.com.ua/files/u32/in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5924550" cy="4438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6192688" cy="6408712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Форма правління.</a:t>
            </a:r>
            <a:r>
              <a:rPr lang="uk-UA" dirty="0" smtClean="0"/>
              <a:t> Республіка з федеральним державним устроєм.</a:t>
            </a:r>
            <a:br>
              <a:rPr lang="uk-UA" dirty="0" smtClean="0"/>
            </a:br>
            <a:endParaRPr lang="uk-UA" dirty="0" smtClean="0"/>
          </a:p>
          <a:p>
            <a:r>
              <a:rPr lang="uk-UA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Адміністративний поділ.</a:t>
            </a:r>
            <a:r>
              <a:rPr lang="uk-UA" dirty="0" smtClean="0"/>
              <a:t> Федеративна республіка, у складі якої 25 штатів і 7 союзних територій центрального підпорядкування.</a:t>
            </a:r>
            <a:br>
              <a:rPr lang="uk-UA" dirty="0" smtClean="0"/>
            </a:br>
            <a:endParaRPr lang="uk-UA" dirty="0" smtClean="0"/>
          </a:p>
          <a:p>
            <a:r>
              <a:rPr lang="uk-UA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Найбільші міста.</a:t>
            </a:r>
            <a:r>
              <a:rPr lang="uk-UA" dirty="0" smtClean="0"/>
              <a:t> Мумбай (Бомбей), Колката (Калькутта), </a:t>
            </a:r>
            <a:r>
              <a:rPr lang="uk-UA" dirty="0" err="1" smtClean="0"/>
              <a:t>Ченай</a:t>
            </a:r>
            <a:r>
              <a:rPr lang="uk-UA" dirty="0" smtClean="0"/>
              <a:t> (Мадрас), Хайдарабад, Бангалор.</a:t>
            </a:r>
          </a:p>
          <a:p>
            <a:r>
              <a:rPr lang="uk-UA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Державна мова.</a:t>
            </a:r>
            <a:r>
              <a:rPr lang="uk-UA" dirty="0" smtClean="0"/>
              <a:t> </a:t>
            </a:r>
            <a:r>
              <a:rPr lang="uk-UA" dirty="0" err="1" smtClean="0"/>
              <a:t>Хінді</a:t>
            </a:r>
            <a:r>
              <a:rPr lang="uk-UA" dirty="0" smtClean="0"/>
              <a:t> (за офіційні вважаються ще 18 мов).</a:t>
            </a:r>
            <a:br>
              <a:rPr lang="uk-UA" dirty="0" smtClean="0"/>
            </a:br>
            <a:endParaRPr lang="uk-UA" dirty="0" smtClean="0"/>
          </a:p>
          <a:p>
            <a:r>
              <a:rPr lang="uk-UA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Релігія.</a:t>
            </a:r>
            <a:r>
              <a:rPr lang="uk-UA" dirty="0" smtClean="0"/>
              <a:t> 83% жителів країни сповідають індуїзм, інші — іслам, християнство, </a:t>
            </a:r>
            <a:r>
              <a:rPr lang="uk-UA" dirty="0" err="1" smtClean="0"/>
              <a:t>сикхізм</a:t>
            </a:r>
            <a:r>
              <a:rPr lang="uk-UA" dirty="0" smtClean="0"/>
              <a:t>.</a:t>
            </a:r>
          </a:p>
          <a:p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Валюта</a:t>
            </a:r>
            <a:r>
              <a:rPr lang="uk-UA" dirty="0" smtClean="0"/>
              <a:t> — індійська рупія.</a:t>
            </a:r>
            <a:r>
              <a:rPr lang="uk-UA" sz="1600" dirty="0" smtClean="0"/>
              <a:t/>
            </a:r>
            <a:br>
              <a:rPr lang="uk-UA" sz="1600" dirty="0" smtClean="0"/>
            </a:br>
            <a:endParaRPr lang="uk-UA" sz="1600" dirty="0" smtClean="0"/>
          </a:p>
          <a:p>
            <a:endParaRPr lang="ru-RU" dirty="0"/>
          </a:p>
        </p:txBody>
      </p:sp>
      <p:pic>
        <p:nvPicPr>
          <p:cNvPr id="22530" name="Picture 2" descr="http://namosteindia.narod.ru/elegantsare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88640"/>
            <a:ext cx="1525551" cy="3573886"/>
          </a:xfrm>
          <a:prstGeom prst="rect">
            <a:avLst/>
          </a:prstGeom>
          <a:noFill/>
        </p:spPr>
      </p:pic>
      <p:pic>
        <p:nvPicPr>
          <p:cNvPr id="22532" name="Picture 4" descr="http://s58.radikal.ru/i159/1005/95/7491f400ec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708920"/>
            <a:ext cx="1656184" cy="3752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153400" cy="836712"/>
          </a:xfrm>
        </p:spPr>
        <p:txBody>
          <a:bodyPr/>
          <a:lstStyle/>
          <a:p>
            <a:r>
              <a:rPr lang="ru-RU" dirty="0" smtClean="0"/>
              <a:t>ЕГП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4536504" cy="54726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uk-UA" sz="1650" dirty="0" smtClean="0"/>
              <a:t>Індія </a:t>
            </a:r>
            <a:r>
              <a:rPr lang="uk-UA" sz="1650" dirty="0" smtClean="0"/>
              <a:t>є </a:t>
            </a:r>
            <a:r>
              <a:rPr lang="uk-UA" sz="1650" dirty="0" smtClean="0"/>
              <a:t>найбільшою </a:t>
            </a:r>
            <a:r>
              <a:rPr lang="uk-UA" sz="1650" dirty="0" smtClean="0"/>
              <a:t>за площею і населенням</a:t>
            </a:r>
            <a:r>
              <a:rPr lang="uk-UA" sz="1650" dirty="0" smtClean="0"/>
              <a:t>, </a:t>
            </a:r>
            <a:r>
              <a:rPr lang="uk-UA" sz="1650" dirty="0" smtClean="0"/>
              <a:t>найпотужнішою за економічним потенціалом </a:t>
            </a:r>
            <a:r>
              <a:rPr lang="uk-UA" sz="1650" dirty="0" smtClean="0"/>
              <a:t>і </a:t>
            </a:r>
            <a:r>
              <a:rPr lang="uk-UA" sz="1650" dirty="0" smtClean="0"/>
              <a:t>найвпливовішою державою регіону </a:t>
            </a:r>
            <a:r>
              <a:rPr lang="uk-UA" sz="165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Південної Азії. </a:t>
            </a:r>
            <a:endParaRPr lang="en-US" sz="165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uk-UA" sz="1650" dirty="0" smtClean="0"/>
              <a:t>Територія </a:t>
            </a:r>
            <a:r>
              <a:rPr lang="uk-UA" sz="1650" dirty="0" smtClean="0"/>
              <a:t>Індії охоплює </a:t>
            </a:r>
            <a:r>
              <a:rPr lang="uk-UA" sz="165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материкову і півострівну </a:t>
            </a:r>
            <a:r>
              <a:rPr lang="uk-UA" sz="1650" dirty="0" smtClean="0"/>
              <a:t>частини. Більша частина території розташована на півострові </a:t>
            </a:r>
            <a:r>
              <a:rPr lang="uk-UA" sz="165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Індостан</a:t>
            </a:r>
            <a:r>
              <a:rPr lang="uk-UA" sz="1650" dirty="0" smtClean="0"/>
              <a:t>. Береги Індії омивають води </a:t>
            </a:r>
            <a:r>
              <a:rPr lang="uk-UA" sz="165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Аравійського моря і Бенгальської затоки</a:t>
            </a:r>
            <a:r>
              <a:rPr lang="uk-UA" sz="1650" dirty="0" smtClean="0"/>
              <a:t>. Індії належать </a:t>
            </a:r>
            <a:r>
              <a:rPr lang="uk-UA" sz="165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три великі архіпелаги</a:t>
            </a:r>
            <a:r>
              <a:rPr lang="uk-UA" sz="1650" dirty="0" smtClean="0"/>
              <a:t>. Територія Індії лежить на перетині важливих </a:t>
            </a:r>
            <a:r>
              <a:rPr lang="uk-UA" sz="165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міжнародних морських шляхів</a:t>
            </a:r>
            <a:r>
              <a:rPr lang="uk-UA" sz="1650" dirty="0" smtClean="0"/>
              <a:t> між країнами Європи,Африки та Південно-Західної Азії – одного боку та державами Південно-Східної Азії і  Австралією - з іншого</a:t>
            </a:r>
            <a:r>
              <a:rPr lang="uk-UA" sz="1650" dirty="0" smtClean="0"/>
              <a:t>.</a:t>
            </a:r>
            <a:endParaRPr lang="en-US" sz="1650" dirty="0" smtClean="0"/>
          </a:p>
          <a:p>
            <a:pPr>
              <a:spcBef>
                <a:spcPts val="0"/>
              </a:spcBef>
              <a:buNone/>
            </a:pPr>
            <a:r>
              <a:rPr lang="uk-UA" sz="1650" dirty="0" smtClean="0"/>
              <a:t>На </a:t>
            </a:r>
            <a:r>
              <a:rPr lang="uk-UA" sz="1650" dirty="0" smtClean="0"/>
              <a:t>північному заході країна межує з </a:t>
            </a:r>
            <a:r>
              <a:rPr lang="uk-UA" sz="165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Пакистаном</a:t>
            </a:r>
            <a:r>
              <a:rPr lang="uk-UA" sz="1650" dirty="0" smtClean="0"/>
              <a:t>, на сході — з </a:t>
            </a:r>
            <a:r>
              <a:rPr lang="uk-UA" sz="165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Бангладеш і М'янмою</a:t>
            </a:r>
            <a:r>
              <a:rPr lang="uk-UA" sz="1650" dirty="0" smtClean="0"/>
              <a:t>, по гірських хребтах Гімалаїв — з </a:t>
            </a:r>
            <a:r>
              <a:rPr lang="uk-UA" sz="165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Китаєм, Непалом і Бутаном</a:t>
            </a:r>
            <a:r>
              <a:rPr lang="uk-UA" sz="1650" dirty="0" smtClean="0"/>
              <a:t>. Протока відділяє Індію від </a:t>
            </a:r>
            <a:r>
              <a:rPr lang="uk-UA" sz="165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Шрі-Ланки</a:t>
            </a:r>
            <a:r>
              <a:rPr lang="uk-UA" sz="1650" dirty="0" smtClean="0"/>
              <a:t>. </a:t>
            </a:r>
            <a:endParaRPr lang="ru-RU" sz="1650" dirty="0"/>
          </a:p>
        </p:txBody>
      </p:sp>
      <p:pic>
        <p:nvPicPr>
          <p:cNvPr id="1028" name="Picture 4" descr="http://www.ilis.com.ua/assets/res/images/strany/In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6023" y="404664"/>
            <a:ext cx="4197977" cy="5035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5904656" cy="74168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     </a:t>
            </a:r>
            <a:r>
              <a:rPr lang="uk-UA" sz="1800" dirty="0" smtClean="0"/>
              <a:t> </a:t>
            </a:r>
            <a:r>
              <a:rPr lang="uk-UA" sz="1700" dirty="0" smtClean="0"/>
              <a:t>Найбільш економічно розвиненими і політично впливовими сусідніми країнами є </a:t>
            </a:r>
            <a:r>
              <a:rPr lang="uk-UA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Китай і Пакистан</a:t>
            </a:r>
            <a:r>
              <a:rPr lang="uk-UA" sz="1700" dirty="0" smtClean="0"/>
              <a:t>, всі інші, крім </a:t>
            </a:r>
            <a:r>
              <a:rPr lang="uk-UA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Шрі-Ланки</a:t>
            </a:r>
            <a:r>
              <a:rPr lang="uk-UA" sz="1700" dirty="0" smtClean="0"/>
              <a:t>,— є одними з найменш розвинутих держав світу. Всі сусідні держави беруть участь в Русі неприєднання. </a:t>
            </a:r>
          </a:p>
          <a:p>
            <a:pPr>
              <a:buNone/>
            </a:pPr>
            <a:r>
              <a:rPr lang="uk-UA" sz="1700" dirty="0" smtClean="0"/>
              <a:t>        </a:t>
            </a:r>
            <a:r>
              <a:rPr lang="ru-RU" sz="1700" dirty="0" smtClean="0"/>
              <a:t>  </a:t>
            </a:r>
            <a:r>
              <a:rPr lang="uk-UA" sz="1700" dirty="0" smtClean="0"/>
              <a:t>Велике значення має близьке розташування до держав регіону </a:t>
            </a:r>
            <a:r>
              <a:rPr lang="uk-UA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Перської затоки</a:t>
            </a:r>
            <a:r>
              <a:rPr lang="uk-UA" sz="1700" dirty="0" smtClean="0"/>
              <a:t>, світових лідерів </a:t>
            </a:r>
            <a:r>
              <a:rPr lang="uk-UA" sz="1700" dirty="0" err="1" smtClean="0"/>
              <a:t>нафто-</a:t>
            </a:r>
            <a:r>
              <a:rPr lang="uk-UA" sz="1700" dirty="0" smtClean="0"/>
              <a:t> і газовидобутку. Брак </a:t>
            </a:r>
            <a:r>
              <a:rPr lang="uk-UA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сухопутних міжнародних магістралей</a:t>
            </a:r>
            <a:r>
              <a:rPr lang="uk-UA" sz="1700" dirty="0" smtClean="0"/>
              <a:t>, які б перетинали територію країни, компенсується інтенсивними вантажопотоками морського транспорту світового значення, які склалися протягом століть і проходять вздовж західного і південного узбереж Індії та спрямовані з Європи і Близького Сходу до                 Південно-Східної Азії.</a:t>
            </a:r>
          </a:p>
          <a:p>
            <a:pPr>
              <a:buNone/>
            </a:pPr>
            <a:r>
              <a:rPr lang="uk-UA" sz="1700" dirty="0" smtClean="0"/>
              <a:t>      Є територіальні претензії </a:t>
            </a:r>
            <a:r>
              <a:rPr lang="uk-UA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Пакистану </a:t>
            </a:r>
            <a:r>
              <a:rPr lang="uk-UA" sz="1700" dirty="0" smtClean="0"/>
              <a:t>щодо північної </a:t>
            </a:r>
            <a:r>
              <a:rPr lang="uk-UA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частини </a:t>
            </a:r>
            <a:r>
              <a:rPr lang="uk-UA" sz="17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Джамму</a:t>
            </a:r>
            <a:r>
              <a:rPr lang="uk-UA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і Кашмір</a:t>
            </a:r>
            <a:r>
              <a:rPr lang="uk-UA" sz="1700" dirty="0" smtClean="0"/>
              <a:t>. Також несприятливим є кордон </a:t>
            </a:r>
            <a:r>
              <a:rPr lang="uk-UA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 Афганістаном </a:t>
            </a:r>
            <a:r>
              <a:rPr lang="uk-UA" sz="1700" dirty="0" smtClean="0"/>
              <a:t>через постійні війни на цій території. У самій Індії політична ситуація є нестабільна через штат </a:t>
            </a:r>
            <a:r>
              <a:rPr lang="uk-UA" sz="17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Пенджаб</a:t>
            </a:r>
            <a:r>
              <a:rPr lang="uk-UA" sz="1700" dirty="0" smtClean="0"/>
              <a:t>,що вимагає незалежності. Індія всупереч міжнародним угодам володіє ядерною зброєю.</a:t>
            </a:r>
            <a:endParaRPr lang="uk-UA" sz="1700" dirty="0"/>
          </a:p>
        </p:txBody>
      </p:sp>
      <p:pic>
        <p:nvPicPr>
          <p:cNvPr id="21508" name="Picture 4" descr="http://images.vector-images.com/214/ind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6836" y="836712"/>
            <a:ext cx="3377164" cy="3799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153400" cy="1143000"/>
          </a:xfrm>
        </p:spPr>
        <p:txBody>
          <a:bodyPr/>
          <a:lstStyle/>
          <a:p>
            <a:r>
              <a:rPr lang="ru-RU" b="1" dirty="0" err="1" smtClean="0"/>
              <a:t>Природні</a:t>
            </a:r>
            <a:r>
              <a:rPr lang="ru-RU" b="1" dirty="0" smtClean="0"/>
              <a:t> </a:t>
            </a:r>
            <a:r>
              <a:rPr lang="ru-RU" b="1" dirty="0" err="1" smtClean="0"/>
              <a:t>умови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4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100" b="1" dirty="0" err="1" smtClean="0"/>
              <a:t>Рельєф</a:t>
            </a:r>
            <a:r>
              <a:rPr lang="en-US" sz="2100" b="1" dirty="0" smtClean="0"/>
              <a:t>(</a:t>
            </a:r>
            <a:r>
              <a:rPr lang="uk-UA" sz="2100" b="1" dirty="0" smtClean="0"/>
              <a:t>переважає рівнинний)</a:t>
            </a:r>
            <a:r>
              <a:rPr lang="ru-RU" sz="2100" b="1" dirty="0" smtClean="0"/>
              <a:t>:</a:t>
            </a:r>
            <a:endParaRPr lang="ru-RU" sz="2100" dirty="0" smtClean="0"/>
          </a:p>
          <a:p>
            <a:r>
              <a:rPr lang="ru-RU" sz="2100" dirty="0" smtClean="0"/>
              <a:t>- </a:t>
            </a:r>
            <a:r>
              <a:rPr lang="ru-RU" sz="2100" dirty="0" err="1" smtClean="0"/>
              <a:t>Гімалаї</a:t>
            </a:r>
            <a:r>
              <a:rPr lang="ru-RU" sz="2100" dirty="0" smtClean="0"/>
              <a:t> - </a:t>
            </a:r>
            <a:r>
              <a:rPr lang="ru-RU" sz="2100" dirty="0" err="1" smtClean="0"/>
              <a:t>ланцюг</a:t>
            </a:r>
            <a:r>
              <a:rPr lang="ru-RU" sz="2100" dirty="0" smtClean="0"/>
              <a:t> </a:t>
            </a:r>
            <a:r>
              <a:rPr lang="ru-RU" sz="2100" dirty="0" err="1" smtClean="0"/>
              <a:t>хребтів</a:t>
            </a:r>
            <a:r>
              <a:rPr lang="ru-RU" sz="2100" dirty="0" smtClean="0"/>
              <a:t> </a:t>
            </a:r>
            <a:r>
              <a:rPr lang="ru-RU" sz="2100" dirty="0" err="1" smtClean="0"/>
              <a:t>з</a:t>
            </a:r>
            <a:r>
              <a:rPr lang="ru-RU" sz="2100" dirty="0" smtClean="0"/>
              <a:t> </a:t>
            </a:r>
            <a:r>
              <a:rPr lang="ru-RU" sz="2100" dirty="0" err="1" smtClean="0"/>
              <a:t>середньою</a:t>
            </a:r>
            <a:r>
              <a:rPr lang="ru-RU" sz="2100" dirty="0" smtClean="0"/>
              <a:t> </a:t>
            </a:r>
            <a:r>
              <a:rPr lang="ru-RU" sz="2100" dirty="0" err="1" smtClean="0"/>
              <a:t>висотою</a:t>
            </a:r>
            <a:r>
              <a:rPr lang="ru-RU" sz="2100" dirty="0" smtClean="0"/>
              <a:t> 3-4 тис. м на </a:t>
            </a:r>
            <a:r>
              <a:rPr lang="ru-RU" sz="2100" dirty="0" err="1" smtClean="0"/>
              <a:t>півночі</a:t>
            </a:r>
            <a:r>
              <a:rPr lang="ru-RU" sz="2100" dirty="0" smtClean="0"/>
              <a:t> </a:t>
            </a:r>
            <a:r>
              <a:rPr lang="ru-RU" sz="2100" dirty="0" err="1" smtClean="0"/>
              <a:t>країни</a:t>
            </a:r>
            <a:endParaRPr lang="ru-RU" sz="2100" dirty="0" smtClean="0"/>
          </a:p>
          <a:p>
            <a:r>
              <a:rPr lang="ru-RU" sz="2100" dirty="0" smtClean="0"/>
              <a:t>- </a:t>
            </a:r>
            <a:r>
              <a:rPr lang="ru-RU" sz="2100" dirty="0" err="1" smtClean="0"/>
              <a:t>Індо-Гангзька</a:t>
            </a:r>
            <a:r>
              <a:rPr lang="ru-RU" sz="2100" dirty="0" smtClean="0"/>
              <a:t> </a:t>
            </a:r>
            <a:r>
              <a:rPr lang="ru-RU" sz="2100" dirty="0" err="1" smtClean="0">
                <a:hlinkClick r:id="rId2" tooltip="Відео до уроку: Основні форми рельєфу Землі: гори і рівнини. Охорона унікальних форм рельєфу та надр Землі"/>
              </a:rPr>
              <a:t>рівнина</a:t>
            </a:r>
            <a:r>
              <a:rPr lang="ru-RU" sz="2100" dirty="0" smtClean="0"/>
              <a:t> сформована </a:t>
            </a:r>
            <a:r>
              <a:rPr lang="ru-RU" sz="2100" dirty="0" err="1" smtClean="0"/>
              <a:t>річковими</a:t>
            </a:r>
            <a:r>
              <a:rPr lang="ru-RU" sz="2100" dirty="0" smtClean="0"/>
              <a:t> наносами</a:t>
            </a:r>
            <a:endParaRPr lang="ru-RU" sz="2100" dirty="0" smtClean="0"/>
          </a:p>
          <a:p>
            <a:r>
              <a:rPr lang="ru-RU" sz="2100" dirty="0" smtClean="0"/>
              <a:t>- </a:t>
            </a:r>
            <a:r>
              <a:rPr lang="ru-RU" sz="2100" dirty="0" err="1" smtClean="0"/>
              <a:t>Плоскогір'я</a:t>
            </a:r>
            <a:r>
              <a:rPr lang="ru-RU" sz="2100" dirty="0" smtClean="0"/>
              <a:t> </a:t>
            </a:r>
            <a:r>
              <a:rPr lang="ru-RU" sz="2100" dirty="0" smtClean="0"/>
              <a:t>Декан на </a:t>
            </a:r>
            <a:r>
              <a:rPr lang="ru-RU" sz="2100" dirty="0" err="1" smtClean="0"/>
              <a:t>давній</a:t>
            </a:r>
            <a:r>
              <a:rPr lang="ru-RU" sz="2100" dirty="0" smtClean="0"/>
              <a:t> </a:t>
            </a:r>
            <a:r>
              <a:rPr lang="ru-RU" sz="2100" dirty="0" err="1" smtClean="0"/>
              <a:t>платформі</a:t>
            </a:r>
            <a:endParaRPr lang="ru-RU" sz="2100" dirty="0" smtClean="0"/>
          </a:p>
          <a:p>
            <a:pPr>
              <a:buNone/>
            </a:pPr>
            <a:r>
              <a:rPr lang="ru-RU" sz="2100" b="1" dirty="0" err="1" smtClean="0"/>
              <a:t>Клімат</a:t>
            </a:r>
            <a:r>
              <a:rPr lang="ru-RU" sz="2100" b="1" dirty="0" smtClean="0"/>
              <a:t>:</a:t>
            </a:r>
            <a:endParaRPr lang="ru-RU" sz="2100" dirty="0" smtClean="0"/>
          </a:p>
          <a:p>
            <a:r>
              <a:rPr lang="ru-RU" sz="2100" dirty="0" smtClean="0"/>
              <a:t>- </a:t>
            </a:r>
            <a:r>
              <a:rPr lang="ru-RU" sz="2100" dirty="0" err="1" smtClean="0"/>
              <a:t>Територія</a:t>
            </a:r>
            <a:r>
              <a:rPr lang="ru-RU" sz="2100" dirty="0" smtClean="0"/>
              <a:t> </a:t>
            </a:r>
            <a:r>
              <a:rPr lang="ru-RU" sz="2100" dirty="0" err="1" smtClean="0"/>
              <a:t>розташована</a:t>
            </a:r>
            <a:r>
              <a:rPr lang="ru-RU" sz="2100" dirty="0" smtClean="0"/>
              <a:t> в </a:t>
            </a:r>
            <a:r>
              <a:rPr lang="ru-RU" sz="2100" dirty="0" err="1" smtClean="0"/>
              <a:t>тропічному</a:t>
            </a:r>
            <a:r>
              <a:rPr lang="ru-RU" sz="2100" dirty="0" smtClean="0"/>
              <a:t> </a:t>
            </a:r>
            <a:r>
              <a:rPr lang="ru-RU" sz="2100" dirty="0" err="1" smtClean="0"/>
              <a:t>і</a:t>
            </a:r>
            <a:r>
              <a:rPr lang="ru-RU" sz="2100" dirty="0" smtClean="0"/>
              <a:t> </a:t>
            </a:r>
            <a:r>
              <a:rPr lang="ru-RU" sz="2100" dirty="0" err="1" smtClean="0"/>
              <a:t>субекваторіальному</a:t>
            </a:r>
            <a:r>
              <a:rPr lang="ru-RU" sz="2100" dirty="0" smtClean="0"/>
              <a:t> поясах </a:t>
            </a:r>
            <a:r>
              <a:rPr lang="ru-RU" sz="2100" dirty="0" err="1" smtClean="0"/>
              <a:t>з</a:t>
            </a:r>
            <a:r>
              <a:rPr lang="ru-RU" sz="2100" dirty="0" smtClean="0"/>
              <a:t> </a:t>
            </a:r>
            <a:r>
              <a:rPr lang="ru-RU" sz="2100" dirty="0" err="1" smtClean="0"/>
              <a:t>типовим</a:t>
            </a:r>
            <a:r>
              <a:rPr lang="ru-RU" sz="2100" dirty="0" smtClean="0"/>
              <a:t> </a:t>
            </a:r>
            <a:r>
              <a:rPr lang="ru-RU" sz="2100" dirty="0" err="1" smtClean="0"/>
              <a:t>мусонним</a:t>
            </a:r>
            <a:r>
              <a:rPr lang="ru-RU" sz="2100" dirty="0" smtClean="0"/>
              <a:t> </a:t>
            </a:r>
            <a:r>
              <a:rPr lang="ru-RU" sz="2100" dirty="0" err="1" smtClean="0"/>
              <a:t>кліматом</a:t>
            </a:r>
            <a:endParaRPr lang="ru-RU" sz="2100" dirty="0" smtClean="0"/>
          </a:p>
          <a:p>
            <a:r>
              <a:rPr lang="ru-RU" sz="2100" dirty="0" smtClean="0"/>
              <a:t>- </a:t>
            </a:r>
            <a:r>
              <a:rPr lang="ru-RU" sz="2100" dirty="0" err="1" smtClean="0"/>
              <a:t>Річна</a:t>
            </a:r>
            <a:r>
              <a:rPr lang="ru-RU" sz="2100" dirty="0" smtClean="0"/>
              <a:t> температура - +25 ... +27 С</a:t>
            </a:r>
          </a:p>
          <a:p>
            <a:r>
              <a:rPr lang="ru-RU" sz="2100" dirty="0" smtClean="0"/>
              <a:t>- Опади 2000-3000 мм / </a:t>
            </a:r>
            <a:r>
              <a:rPr lang="ru-RU" sz="2100" dirty="0" err="1" smtClean="0"/>
              <a:t>рік</a:t>
            </a:r>
            <a:endParaRPr lang="ru-RU" sz="2100" dirty="0" smtClean="0"/>
          </a:p>
          <a:p>
            <a:r>
              <a:rPr lang="uk-UA" sz="2100" dirty="0" smtClean="0"/>
              <a:t>Три сезони:</a:t>
            </a:r>
          </a:p>
          <a:p>
            <a:pPr>
              <a:buNone/>
            </a:pPr>
            <a:r>
              <a:rPr lang="uk-UA" sz="2100" dirty="0" smtClean="0"/>
              <a:t>       *сухий прохолодний(листопад-лютий)</a:t>
            </a:r>
          </a:p>
          <a:p>
            <a:pPr>
              <a:buNone/>
            </a:pPr>
            <a:r>
              <a:rPr lang="uk-UA" sz="2100" dirty="0" smtClean="0"/>
              <a:t>       * сухий жаркий(березень - травень)</a:t>
            </a:r>
          </a:p>
          <a:p>
            <a:pPr>
              <a:buNone/>
            </a:pPr>
            <a:r>
              <a:rPr lang="uk-UA" sz="2100" dirty="0" smtClean="0"/>
              <a:t>       *вологий жаркий(червень - жовтень)</a:t>
            </a:r>
            <a:endParaRPr lang="ru-RU" sz="2100" dirty="0" smtClean="0"/>
          </a:p>
          <a:p>
            <a:endParaRPr lang="ru-RU" dirty="0"/>
          </a:p>
        </p:txBody>
      </p:sp>
      <p:pic>
        <p:nvPicPr>
          <p:cNvPr id="4" name="Picture 5" descr="В окрестностях Дарамсал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05064"/>
            <a:ext cx="3492450" cy="254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53400" cy="1143000"/>
          </a:xfrm>
        </p:spPr>
        <p:txBody>
          <a:bodyPr/>
          <a:lstStyle/>
          <a:p>
            <a:r>
              <a:rPr lang="ru-RU" b="1" dirty="0" err="1" smtClean="0"/>
              <a:t>Багатство</a:t>
            </a:r>
            <a:r>
              <a:rPr lang="ru-RU" b="1" dirty="0" smtClean="0"/>
              <a:t> </a:t>
            </a:r>
            <a:r>
              <a:rPr lang="ru-RU" b="1" dirty="0" err="1" smtClean="0"/>
              <a:t>природно-сировинної</a:t>
            </a:r>
            <a:r>
              <a:rPr lang="ru-RU" b="1" dirty="0" smtClean="0"/>
              <a:t> </a:t>
            </a:r>
            <a:r>
              <a:rPr lang="ru-RU" b="1" dirty="0" err="1" smtClean="0"/>
              <a:t>бази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568952" cy="53732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dirty="0" smtClean="0"/>
              <a:t>Природні ресурси Індії поділяються на:</a:t>
            </a:r>
            <a:endParaRPr lang="uk-UA" dirty="0" smtClean="0"/>
          </a:p>
          <a:p>
            <a:r>
              <a:rPr lang="uk-UA" b="1" dirty="0" smtClean="0"/>
              <a:t>Мінеральні:</a:t>
            </a:r>
            <a:endParaRPr lang="uk-UA" dirty="0" smtClean="0"/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кам'яне вугілля(3\4 видобутку Східний </a:t>
            </a:r>
            <a:r>
              <a:rPr lang="uk-UA" dirty="0" err="1" smtClean="0"/>
              <a:t>басеїн</a:t>
            </a:r>
            <a:r>
              <a:rPr lang="uk-UA" dirty="0" smtClean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нафта і природний газ (на північному-сході на шельфі Аравійського моря)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залізні і марганцеві руди(сх. та центральна частина)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кольорові метали(значно </a:t>
            </a:r>
            <a:r>
              <a:rPr lang="uk-UA" dirty="0" err="1" smtClean="0"/>
              <a:t>меньше</a:t>
            </a:r>
            <a:r>
              <a:rPr lang="uk-UA" dirty="0" smtClean="0"/>
              <a:t>):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- боксити і хромові руди (на сході)</a:t>
            </a:r>
          </a:p>
          <a:p>
            <a:pPr>
              <a:buNone/>
            </a:pPr>
            <a:r>
              <a:rPr lang="uk-UA" dirty="0" smtClean="0"/>
              <a:t>      </a:t>
            </a:r>
            <a:r>
              <a:rPr lang="uk-UA" dirty="0" err="1" smtClean="0"/>
              <a:t>-мідні</a:t>
            </a:r>
            <a:r>
              <a:rPr lang="uk-UA" dirty="0" smtClean="0"/>
              <a:t> руди (на півночі)</a:t>
            </a:r>
          </a:p>
          <a:p>
            <a:pPr>
              <a:buNone/>
            </a:pPr>
            <a:r>
              <a:rPr lang="uk-UA" dirty="0" smtClean="0"/>
              <a:t>      </a:t>
            </a:r>
            <a:r>
              <a:rPr lang="uk-UA" dirty="0" err="1" smtClean="0"/>
              <a:t>-графіт</a:t>
            </a:r>
            <a:r>
              <a:rPr lang="uk-UA" dirty="0" smtClean="0"/>
              <a:t> (на північному сході ) і кухонна сіль (на північному заході )</a:t>
            </a:r>
          </a:p>
          <a:p>
            <a:pPr>
              <a:buNone/>
            </a:pPr>
            <a:r>
              <a:rPr lang="uk-UA" dirty="0" smtClean="0"/>
              <a:t>     - рідкісні метали:берилій,торій,цирконій. (у чорних пісках)</a:t>
            </a:r>
          </a:p>
          <a:p>
            <a:pPr>
              <a:buNone/>
            </a:pPr>
            <a:r>
              <a:rPr lang="uk-UA" dirty="0" smtClean="0"/>
              <a:t>     - слюда (4\5 світового експорту)</a:t>
            </a:r>
          </a:p>
          <a:p>
            <a:pPr>
              <a:buNone/>
            </a:pPr>
            <a:r>
              <a:rPr lang="uk-UA" dirty="0" smtClean="0"/>
              <a:t>     - дорогоцінні камені: алмази(виснажені ресурси).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http://lviv-redcross.at.ua/foto_3/Alm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88640"/>
            <a:ext cx="1872208" cy="2381449"/>
          </a:xfrm>
          <a:prstGeom prst="rect">
            <a:avLst/>
          </a:prstGeom>
          <a:noFill/>
        </p:spPr>
      </p:pic>
      <p:pic>
        <p:nvPicPr>
          <p:cNvPr id="3076" name="Picture 4" descr="http://bijuteria-online.com/image/data/characteristic-minrali/rub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573016"/>
            <a:ext cx="2669704" cy="13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336704"/>
          </a:xfrm>
        </p:spPr>
        <p:txBody>
          <a:bodyPr>
            <a:normAutofit/>
          </a:bodyPr>
          <a:lstStyle/>
          <a:p>
            <a:r>
              <a:rPr lang="uk-UA" b="1" dirty="0" smtClean="0"/>
              <a:t>Рекреаційні: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- Історико-культурного спрямування (пам'ятки різних епох)</a:t>
            </a:r>
          </a:p>
          <a:p>
            <a:pPr>
              <a:buNone/>
            </a:pPr>
            <a:r>
              <a:rPr lang="uk-UA" dirty="0" smtClean="0"/>
              <a:t>- Екологічного напрямки (екзотичні природні ландшафти, національні парки)</a:t>
            </a:r>
          </a:p>
          <a:p>
            <a:pPr>
              <a:buFontTx/>
              <a:buChar char="-"/>
            </a:pPr>
            <a:r>
              <a:rPr lang="uk-UA" dirty="0" smtClean="0"/>
              <a:t>Гірськолижно-альпіністського напрямки (Гімалаї)</a:t>
            </a:r>
          </a:p>
          <a:p>
            <a:endParaRPr lang="ru-RU" dirty="0"/>
          </a:p>
        </p:txBody>
      </p:sp>
      <p:pic>
        <p:nvPicPr>
          <p:cNvPr id="5" name="Picture 7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39592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89040"/>
            <a:ext cx="363537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5472608" cy="6597352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/>
              <a:t>Водні: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- Річки Інд, Ганг, Брахмапутра - багатоводні</a:t>
            </a:r>
          </a:p>
          <a:p>
            <a:pPr>
              <a:buFontTx/>
              <a:buChar char="-"/>
            </a:pPr>
            <a:r>
              <a:rPr lang="uk-UA" dirty="0" smtClean="0"/>
              <a:t>У сухий сезон спостерігається дефіцит води у внутрішніх районах країни</a:t>
            </a:r>
          </a:p>
          <a:p>
            <a:r>
              <a:rPr lang="uk-UA" b="1" dirty="0" smtClean="0"/>
              <a:t>Земельні:</a:t>
            </a:r>
            <a:endParaRPr lang="uk-UA" dirty="0" smtClean="0"/>
          </a:p>
          <a:p>
            <a:pPr>
              <a:buFontTx/>
              <a:buChar char="-"/>
            </a:pPr>
            <a:r>
              <a:rPr lang="uk-UA" dirty="0" smtClean="0"/>
              <a:t>Ґрунти на значних територіях - дуже родючі(алювіальні, чорні тропічні, а також червоноземи та жовтоземи).  (сформовані на річкових наносах </a:t>
            </a:r>
            <a:r>
              <a:rPr lang="uk-UA" dirty="0" err="1" smtClean="0"/>
              <a:t>Індо-Ганської</a:t>
            </a:r>
            <a:r>
              <a:rPr lang="uk-UA" dirty="0" smtClean="0"/>
              <a:t> низовини).</a:t>
            </a:r>
          </a:p>
          <a:p>
            <a:pPr>
              <a:buFontTx/>
              <a:buChar char="-"/>
            </a:pPr>
            <a:r>
              <a:rPr lang="uk-UA" dirty="0" smtClean="0"/>
              <a:t>Переважають алювіальні лугові, алювіальні </a:t>
            </a:r>
            <a:r>
              <a:rPr lang="uk-UA" dirty="0" err="1" smtClean="0"/>
              <a:t>оглеєні</a:t>
            </a:r>
            <a:r>
              <a:rPr lang="uk-UA" dirty="0" smtClean="0"/>
              <a:t>, червоноземи</a:t>
            </a:r>
          </a:p>
          <a:p>
            <a:r>
              <a:rPr lang="uk-UA" b="1" dirty="0" smtClean="0"/>
              <a:t>Лісові</a:t>
            </a:r>
            <a:endParaRPr lang="uk-UA" b="1" dirty="0" smtClean="0"/>
          </a:p>
          <a:p>
            <a:pPr>
              <a:buFontTx/>
              <a:buChar char="-"/>
            </a:pPr>
            <a:r>
              <a:rPr lang="uk-UA" dirty="0" smtClean="0"/>
              <a:t>Вологі тропічні вічнозелені ліси, мусонні ліси</a:t>
            </a:r>
          </a:p>
          <a:p>
            <a:pPr>
              <a:buFontTx/>
              <a:buChar char="-"/>
            </a:pPr>
            <a:r>
              <a:rPr lang="ru-RU" dirty="0" smtClean="0"/>
              <a:t> </a:t>
            </a:r>
            <a:r>
              <a:rPr lang="uk-UA" dirty="0" smtClean="0"/>
              <a:t>Майже чверть території покрита лісами (джунглями), з цінними породами дерев(тиковим, сандаловим та ін.)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http://www.naturalist.if.ua/wp-content/mangro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96752"/>
            <a:ext cx="3600400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4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A96155-6D47-4E20-9B2F-6328E3797F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410</TotalTime>
  <Words>1065</Words>
  <Application>Microsoft Office PowerPoint</Application>
  <PresentationFormat>Экран (4:3)</PresentationFormat>
  <Paragraphs>169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Тема4</vt:lpstr>
      <vt:lpstr>ІНДІЯ</vt:lpstr>
      <vt:lpstr>Загальні Відомості</vt:lpstr>
      <vt:lpstr>Слайд 3</vt:lpstr>
      <vt:lpstr>ЕГП</vt:lpstr>
      <vt:lpstr>Слайд 5</vt:lpstr>
      <vt:lpstr>Природні умови</vt:lpstr>
      <vt:lpstr>Багатство природно-сировинної бази</vt:lpstr>
      <vt:lpstr>Слайд 8</vt:lpstr>
      <vt:lpstr>Слайд 9</vt:lpstr>
      <vt:lpstr>Населення </vt:lpstr>
      <vt:lpstr>Слайд 11</vt:lpstr>
      <vt:lpstr>Слайд 12</vt:lpstr>
      <vt:lpstr>Слайд 13</vt:lpstr>
      <vt:lpstr>господарство</vt:lpstr>
      <vt:lpstr>Промисловість</vt:lpstr>
      <vt:lpstr>Слайд 16</vt:lpstr>
      <vt:lpstr>Сільське господарство Індії </vt:lpstr>
      <vt:lpstr>Слайд 18</vt:lpstr>
      <vt:lpstr>Транспорт</vt:lpstr>
      <vt:lpstr>Зовнішньоекономічні зв’язки </vt:lpstr>
      <vt:lpstr>Цікаві факти 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Шаблон оформления</dc:subject>
  <dc:creator>Володя</dc:creator>
  <cp:lastModifiedBy>Володя</cp:lastModifiedBy>
  <cp:revision>41</cp:revision>
  <dcterms:created xsi:type="dcterms:W3CDTF">2013-04-09T15:40:12Z</dcterms:created>
  <dcterms:modified xsi:type="dcterms:W3CDTF">2013-04-11T20:28:38Z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TC300035009990</vt:lpwstr>
  </property>
</Properties>
</file>