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6" r:id="rId3"/>
    <p:sldId id="259" r:id="rId4"/>
    <p:sldId id="319" r:id="rId5"/>
    <p:sldId id="257" r:id="rId6"/>
    <p:sldId id="258"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91" r:id="rId32"/>
    <p:sldId id="284" r:id="rId33"/>
    <p:sldId id="285" r:id="rId34"/>
    <p:sldId id="286" r:id="rId35"/>
    <p:sldId id="287" r:id="rId36"/>
    <p:sldId id="288" r:id="rId37"/>
    <p:sldId id="289" r:id="rId38"/>
    <p:sldId id="290" r:id="rId39"/>
    <p:sldId id="292" r:id="rId40"/>
    <p:sldId id="293" r:id="rId41"/>
    <p:sldId id="294" r:id="rId42"/>
    <p:sldId id="296" r:id="rId43"/>
    <p:sldId id="297" r:id="rId44"/>
    <p:sldId id="298" r:id="rId45"/>
    <p:sldId id="301" r:id="rId46"/>
    <p:sldId id="299" r:id="rId47"/>
    <p:sldId id="300" r:id="rId48"/>
    <p:sldId id="302" r:id="rId49"/>
    <p:sldId id="303" r:id="rId50"/>
    <p:sldId id="304" r:id="rId51"/>
    <p:sldId id="305" r:id="rId52"/>
    <p:sldId id="306" r:id="rId53"/>
    <p:sldId id="307" r:id="rId54"/>
    <p:sldId id="308" r:id="rId55"/>
    <p:sldId id="309" r:id="rId56"/>
    <p:sldId id="310" r:id="rId57"/>
    <p:sldId id="314" r:id="rId58"/>
    <p:sldId id="311" r:id="rId59"/>
    <p:sldId id="312" r:id="rId60"/>
    <p:sldId id="313" r:id="rId61"/>
    <p:sldId id="315" r:id="rId62"/>
    <p:sldId id="318" r:id="rId63"/>
    <p:sldId id="316" r:id="rId64"/>
    <p:sldId id="317" r:id="rId6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94660"/>
  </p:normalViewPr>
  <p:slideViewPr>
    <p:cSldViewPr>
      <p:cViewPr varScale="1">
        <p:scale>
          <a:sx n="86" d="100"/>
          <a:sy n="86" d="100"/>
        </p:scale>
        <p:origin x="-1488"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548680"/>
            <a:ext cx="7772400" cy="1470025"/>
          </a:xfrm>
        </p:spPr>
        <p:txBody>
          <a:bodyPr/>
          <a:lstStyle>
            <a:lvl1pPr algn="r">
              <a:defRPr>
                <a:solidFill>
                  <a:schemeClr val="bg1">
                    <a:lumMod val="95000"/>
                  </a:schemeClr>
                </a:solidFill>
                <a:latin typeface="Century Gothic" pitchFamily="34" charset="0"/>
              </a:defRPr>
            </a:lvl1pPr>
          </a:lstStyle>
          <a:p>
            <a:r>
              <a:rPr lang="uk-UA" smtClean="0"/>
              <a:t>Образец заголовка</a:t>
            </a:r>
            <a:endParaRPr lang="uk-UA"/>
          </a:p>
        </p:txBody>
      </p:sp>
      <p:sp>
        <p:nvSpPr>
          <p:cNvPr id="3" name="Подзаголовок 2"/>
          <p:cNvSpPr>
            <a:spLocks noGrp="1"/>
          </p:cNvSpPr>
          <p:nvPr>
            <p:ph type="subTitle" idx="1"/>
          </p:nvPr>
        </p:nvSpPr>
        <p:spPr>
          <a:xfrm>
            <a:off x="2339752" y="2060848"/>
            <a:ext cx="6400800" cy="1752600"/>
          </a:xfrm>
        </p:spPr>
        <p:txBody>
          <a:bodyPr/>
          <a:lstStyle>
            <a:lvl1pPr marL="0" indent="0" algn="r">
              <a:buNone/>
              <a:defRPr>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Образец подзаголовка</a:t>
            </a:r>
            <a:endParaRPr lang="uk-UA"/>
          </a:p>
        </p:txBody>
      </p:sp>
      <p:sp>
        <p:nvSpPr>
          <p:cNvPr id="4" name="Дата 3"/>
          <p:cNvSpPr>
            <a:spLocks noGrp="1"/>
          </p:cNvSpPr>
          <p:nvPr>
            <p:ph type="dt" sz="half" idx="10"/>
          </p:nvPr>
        </p:nvSpPr>
        <p:spPr/>
        <p:txBody>
          <a:bodyPr/>
          <a:lstStyle/>
          <a:p>
            <a:fld id="{3EB8B833-E4C5-4AEC-B54A-800B449B1D04}" type="datetimeFigureOut">
              <a:rPr lang="uk-UA" smtClean="0"/>
              <a:pPr/>
              <a:t>22.03.2014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A414CCF9-0D96-4661-A8A3-F623A75681EB}" type="slidenum">
              <a:rPr lang="uk-UA" smtClean="0"/>
              <a:pPr/>
              <a:t>‹#›</a:t>
            </a:fld>
            <a:endParaRPr lang="uk-UA"/>
          </a:p>
        </p:txBody>
      </p:sp>
    </p:spTree>
    <p:extLst>
      <p:ext uri="{BB962C8B-B14F-4D97-AF65-F5344CB8AC3E}">
        <p14:creationId xmlns="" xmlns:p14="http://schemas.microsoft.com/office/powerpoint/2010/main" val="125768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4" name="Дата 3"/>
          <p:cNvSpPr>
            <a:spLocks noGrp="1"/>
          </p:cNvSpPr>
          <p:nvPr>
            <p:ph type="dt" sz="half" idx="10"/>
          </p:nvPr>
        </p:nvSpPr>
        <p:spPr/>
        <p:txBody>
          <a:bodyPr/>
          <a:lstStyle/>
          <a:p>
            <a:fld id="{3EB8B833-E4C5-4AEC-B54A-800B449B1D04}" type="datetimeFigureOut">
              <a:rPr lang="uk-UA" smtClean="0"/>
              <a:pPr/>
              <a:t>22.03.2014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A414CCF9-0D96-4661-A8A3-F623A75681EB}" type="slidenum">
              <a:rPr lang="uk-UA" smtClean="0"/>
              <a:pPr/>
              <a:t>‹#›</a:t>
            </a:fld>
            <a:endParaRPr lang="uk-UA"/>
          </a:p>
        </p:txBody>
      </p:sp>
    </p:spTree>
    <p:extLst>
      <p:ext uri="{BB962C8B-B14F-4D97-AF65-F5344CB8AC3E}">
        <p14:creationId xmlns="" xmlns:p14="http://schemas.microsoft.com/office/powerpoint/2010/main" val="529212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uk-UA"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4" name="Дата 3"/>
          <p:cNvSpPr>
            <a:spLocks noGrp="1"/>
          </p:cNvSpPr>
          <p:nvPr>
            <p:ph type="dt" sz="half" idx="10"/>
          </p:nvPr>
        </p:nvSpPr>
        <p:spPr/>
        <p:txBody>
          <a:bodyPr/>
          <a:lstStyle/>
          <a:p>
            <a:fld id="{3EB8B833-E4C5-4AEC-B54A-800B449B1D04}" type="datetimeFigureOut">
              <a:rPr lang="uk-UA" smtClean="0"/>
              <a:pPr/>
              <a:t>22.03.2014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A414CCF9-0D96-4661-A8A3-F623A75681EB}" type="slidenum">
              <a:rPr lang="uk-UA" smtClean="0"/>
              <a:pPr/>
              <a:t>‹#›</a:t>
            </a:fld>
            <a:endParaRPr lang="uk-UA"/>
          </a:p>
        </p:txBody>
      </p:sp>
    </p:spTree>
    <p:extLst>
      <p:ext uri="{BB962C8B-B14F-4D97-AF65-F5344CB8AC3E}">
        <p14:creationId xmlns="" xmlns:p14="http://schemas.microsoft.com/office/powerpoint/2010/main" val="2596128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Образец заголовка</a:t>
            </a:r>
            <a:endParaRPr lang="uk-UA"/>
          </a:p>
        </p:txBody>
      </p:sp>
      <p:sp>
        <p:nvSpPr>
          <p:cNvPr id="3" name="Объект 2"/>
          <p:cNvSpPr>
            <a:spLocks noGrp="1"/>
          </p:cNvSpPr>
          <p:nvPr>
            <p:ph idx="1"/>
          </p:nvPr>
        </p:nvSpPr>
        <p:spPr/>
        <p:txBody>
          <a:body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4" name="Дата 3"/>
          <p:cNvSpPr>
            <a:spLocks noGrp="1"/>
          </p:cNvSpPr>
          <p:nvPr>
            <p:ph type="dt" sz="half" idx="10"/>
          </p:nvPr>
        </p:nvSpPr>
        <p:spPr/>
        <p:txBody>
          <a:bodyPr/>
          <a:lstStyle/>
          <a:p>
            <a:fld id="{3EB8B833-E4C5-4AEC-B54A-800B449B1D04}" type="datetimeFigureOut">
              <a:rPr lang="uk-UA" smtClean="0"/>
              <a:pPr/>
              <a:t>22.03.2014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A414CCF9-0D96-4661-A8A3-F623A75681EB}" type="slidenum">
              <a:rPr lang="uk-UA" smtClean="0"/>
              <a:pPr/>
              <a:t>‹#›</a:t>
            </a:fld>
            <a:endParaRPr lang="uk-UA"/>
          </a:p>
        </p:txBody>
      </p:sp>
    </p:spTree>
    <p:extLst>
      <p:ext uri="{BB962C8B-B14F-4D97-AF65-F5344CB8AC3E}">
        <p14:creationId xmlns="" xmlns:p14="http://schemas.microsoft.com/office/powerpoint/2010/main" val="1922888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Образец текста</a:t>
            </a:r>
          </a:p>
        </p:txBody>
      </p:sp>
      <p:sp>
        <p:nvSpPr>
          <p:cNvPr id="4" name="Дата 3"/>
          <p:cNvSpPr>
            <a:spLocks noGrp="1"/>
          </p:cNvSpPr>
          <p:nvPr>
            <p:ph type="dt" sz="half" idx="10"/>
          </p:nvPr>
        </p:nvSpPr>
        <p:spPr/>
        <p:txBody>
          <a:bodyPr/>
          <a:lstStyle/>
          <a:p>
            <a:fld id="{3EB8B833-E4C5-4AEC-B54A-800B449B1D04}" type="datetimeFigureOut">
              <a:rPr lang="uk-UA" smtClean="0"/>
              <a:pPr/>
              <a:t>22.03.2014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A414CCF9-0D96-4661-A8A3-F623A75681EB}" type="slidenum">
              <a:rPr lang="uk-UA" smtClean="0"/>
              <a:pPr/>
              <a:t>‹#›</a:t>
            </a:fld>
            <a:endParaRPr lang="uk-UA"/>
          </a:p>
        </p:txBody>
      </p:sp>
    </p:spTree>
    <p:extLst>
      <p:ext uri="{BB962C8B-B14F-4D97-AF65-F5344CB8AC3E}">
        <p14:creationId xmlns="" xmlns:p14="http://schemas.microsoft.com/office/powerpoint/2010/main" val="389940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5" name="Дата 4"/>
          <p:cNvSpPr>
            <a:spLocks noGrp="1"/>
          </p:cNvSpPr>
          <p:nvPr>
            <p:ph type="dt" sz="half" idx="10"/>
          </p:nvPr>
        </p:nvSpPr>
        <p:spPr/>
        <p:txBody>
          <a:bodyPr/>
          <a:lstStyle/>
          <a:p>
            <a:fld id="{3EB8B833-E4C5-4AEC-B54A-800B449B1D04}" type="datetimeFigureOut">
              <a:rPr lang="uk-UA" smtClean="0"/>
              <a:pPr/>
              <a:t>22.03.2014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A414CCF9-0D96-4661-A8A3-F623A75681EB}" type="slidenum">
              <a:rPr lang="uk-UA" smtClean="0"/>
              <a:pPr/>
              <a:t>‹#›</a:t>
            </a:fld>
            <a:endParaRPr lang="uk-UA"/>
          </a:p>
        </p:txBody>
      </p:sp>
    </p:spTree>
    <p:extLst>
      <p:ext uri="{BB962C8B-B14F-4D97-AF65-F5344CB8AC3E}">
        <p14:creationId xmlns="" xmlns:p14="http://schemas.microsoft.com/office/powerpoint/2010/main" val="78483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7" name="Дата 6"/>
          <p:cNvSpPr>
            <a:spLocks noGrp="1"/>
          </p:cNvSpPr>
          <p:nvPr>
            <p:ph type="dt" sz="half" idx="10"/>
          </p:nvPr>
        </p:nvSpPr>
        <p:spPr/>
        <p:txBody>
          <a:bodyPr/>
          <a:lstStyle/>
          <a:p>
            <a:fld id="{3EB8B833-E4C5-4AEC-B54A-800B449B1D04}" type="datetimeFigureOut">
              <a:rPr lang="uk-UA" smtClean="0"/>
              <a:pPr/>
              <a:t>22.03.2014</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A414CCF9-0D96-4661-A8A3-F623A75681EB}" type="slidenum">
              <a:rPr lang="uk-UA" smtClean="0"/>
              <a:pPr/>
              <a:t>‹#›</a:t>
            </a:fld>
            <a:endParaRPr lang="uk-UA"/>
          </a:p>
        </p:txBody>
      </p:sp>
    </p:spTree>
    <p:extLst>
      <p:ext uri="{BB962C8B-B14F-4D97-AF65-F5344CB8AC3E}">
        <p14:creationId xmlns="" xmlns:p14="http://schemas.microsoft.com/office/powerpoint/2010/main" val="3319497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Образец заголовка</a:t>
            </a:r>
            <a:endParaRPr lang="uk-UA"/>
          </a:p>
        </p:txBody>
      </p:sp>
      <p:sp>
        <p:nvSpPr>
          <p:cNvPr id="3" name="Дата 2"/>
          <p:cNvSpPr>
            <a:spLocks noGrp="1"/>
          </p:cNvSpPr>
          <p:nvPr>
            <p:ph type="dt" sz="half" idx="10"/>
          </p:nvPr>
        </p:nvSpPr>
        <p:spPr/>
        <p:txBody>
          <a:bodyPr/>
          <a:lstStyle/>
          <a:p>
            <a:fld id="{3EB8B833-E4C5-4AEC-B54A-800B449B1D04}" type="datetimeFigureOut">
              <a:rPr lang="uk-UA" smtClean="0"/>
              <a:pPr/>
              <a:t>22.03.2014</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A414CCF9-0D96-4661-A8A3-F623A75681EB}" type="slidenum">
              <a:rPr lang="uk-UA" smtClean="0"/>
              <a:pPr/>
              <a:t>‹#›</a:t>
            </a:fld>
            <a:endParaRPr lang="uk-UA"/>
          </a:p>
        </p:txBody>
      </p:sp>
    </p:spTree>
    <p:extLst>
      <p:ext uri="{BB962C8B-B14F-4D97-AF65-F5344CB8AC3E}">
        <p14:creationId xmlns="" xmlns:p14="http://schemas.microsoft.com/office/powerpoint/2010/main" val="186855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EB8B833-E4C5-4AEC-B54A-800B449B1D04}" type="datetimeFigureOut">
              <a:rPr lang="uk-UA" smtClean="0"/>
              <a:pPr/>
              <a:t>22.03.2014</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A414CCF9-0D96-4661-A8A3-F623A75681EB}" type="slidenum">
              <a:rPr lang="uk-UA" smtClean="0"/>
              <a:pPr/>
              <a:t>‹#›</a:t>
            </a:fld>
            <a:endParaRPr lang="uk-UA"/>
          </a:p>
        </p:txBody>
      </p:sp>
    </p:spTree>
    <p:extLst>
      <p:ext uri="{BB962C8B-B14F-4D97-AF65-F5344CB8AC3E}">
        <p14:creationId xmlns="" xmlns:p14="http://schemas.microsoft.com/office/powerpoint/2010/main" val="1354218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Образец текста</a:t>
            </a:r>
          </a:p>
        </p:txBody>
      </p:sp>
      <p:sp>
        <p:nvSpPr>
          <p:cNvPr id="5" name="Дата 4"/>
          <p:cNvSpPr>
            <a:spLocks noGrp="1"/>
          </p:cNvSpPr>
          <p:nvPr>
            <p:ph type="dt" sz="half" idx="10"/>
          </p:nvPr>
        </p:nvSpPr>
        <p:spPr/>
        <p:txBody>
          <a:bodyPr/>
          <a:lstStyle/>
          <a:p>
            <a:fld id="{3EB8B833-E4C5-4AEC-B54A-800B449B1D04}" type="datetimeFigureOut">
              <a:rPr lang="uk-UA" smtClean="0"/>
              <a:pPr/>
              <a:t>22.03.2014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A414CCF9-0D96-4661-A8A3-F623A75681EB}" type="slidenum">
              <a:rPr lang="uk-UA" smtClean="0"/>
              <a:pPr/>
              <a:t>‹#›</a:t>
            </a:fld>
            <a:endParaRPr lang="uk-UA"/>
          </a:p>
        </p:txBody>
      </p:sp>
    </p:spTree>
    <p:extLst>
      <p:ext uri="{BB962C8B-B14F-4D97-AF65-F5344CB8AC3E}">
        <p14:creationId xmlns="" xmlns:p14="http://schemas.microsoft.com/office/powerpoint/2010/main" val="3893773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smtClean="0"/>
              <a:t>Вставка рисунка</a:t>
            </a:r>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Образец текста</a:t>
            </a:r>
          </a:p>
        </p:txBody>
      </p:sp>
      <p:sp>
        <p:nvSpPr>
          <p:cNvPr id="5" name="Дата 4"/>
          <p:cNvSpPr>
            <a:spLocks noGrp="1"/>
          </p:cNvSpPr>
          <p:nvPr>
            <p:ph type="dt" sz="half" idx="10"/>
          </p:nvPr>
        </p:nvSpPr>
        <p:spPr/>
        <p:txBody>
          <a:bodyPr/>
          <a:lstStyle/>
          <a:p>
            <a:fld id="{3EB8B833-E4C5-4AEC-B54A-800B449B1D04}" type="datetimeFigureOut">
              <a:rPr lang="uk-UA" smtClean="0"/>
              <a:pPr/>
              <a:t>22.03.2014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A414CCF9-0D96-4661-A8A3-F623A75681EB}" type="slidenum">
              <a:rPr lang="uk-UA" smtClean="0"/>
              <a:pPr/>
              <a:t>‹#›</a:t>
            </a:fld>
            <a:endParaRPr lang="uk-UA"/>
          </a:p>
        </p:txBody>
      </p:sp>
    </p:spTree>
    <p:extLst>
      <p:ext uri="{BB962C8B-B14F-4D97-AF65-F5344CB8AC3E}">
        <p14:creationId xmlns="" xmlns:p14="http://schemas.microsoft.com/office/powerpoint/2010/main" val="2968888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uk-UA"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B8B833-E4C5-4AEC-B54A-800B449B1D04}" type="datetimeFigureOut">
              <a:rPr lang="uk-UA" smtClean="0"/>
              <a:pPr/>
              <a:t>22.03.2014</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14CCF9-0D96-4661-A8A3-F623A75681EB}" type="slidenum">
              <a:rPr lang="uk-UA" smtClean="0"/>
              <a:pPr/>
              <a:t>‹#›</a:t>
            </a:fld>
            <a:endParaRPr lang="uk-UA"/>
          </a:p>
        </p:txBody>
      </p:sp>
    </p:spTree>
    <p:extLst>
      <p:ext uri="{BB962C8B-B14F-4D97-AF65-F5344CB8AC3E}">
        <p14:creationId xmlns="" xmlns:p14="http://schemas.microsoft.com/office/powerpoint/2010/main" val="228117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bg1">
              <a:lumMod val="95000"/>
            </a:schemeClr>
          </a:solidFill>
          <a:latin typeface="Century Gothic"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lumMod val="9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9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8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8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8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audio" Target="file:///C:\for%20Files\&#1055;&#1088;&#1077;&#1079;&#1077;&#1085;&#1090;&#1072;&#1094;&#1110;&#1111;\f904295d2e2d4f.mp3" TargetMode="Externa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Claude Monet</a:t>
            </a:r>
            <a:br>
              <a:rPr lang="en-US" dirty="0" smtClean="0"/>
            </a:br>
            <a:endParaRPr lang="ru-RU" dirty="0"/>
          </a:p>
        </p:txBody>
      </p:sp>
      <p:sp>
        <p:nvSpPr>
          <p:cNvPr id="3" name="Подзаголовок 2"/>
          <p:cNvSpPr>
            <a:spLocks noGrp="1"/>
          </p:cNvSpPr>
          <p:nvPr>
            <p:ph type="subTitle" idx="1"/>
          </p:nvPr>
        </p:nvSpPr>
        <p:spPr/>
        <p:txBody>
          <a:bodyPr/>
          <a:lstStyle/>
          <a:p>
            <a:r>
              <a:rPr lang="en-US" dirty="0" err="1" smtClean="0"/>
              <a:t>Suharskaya</a:t>
            </a:r>
            <a:r>
              <a:rPr lang="en-US" dirty="0" smtClean="0"/>
              <a:t> </a:t>
            </a:r>
            <a:r>
              <a:rPr lang="en-US" dirty="0" err="1" smtClean="0"/>
              <a:t>Olya</a:t>
            </a:r>
            <a:r>
              <a:rPr lang="en-US" dirty="0" smtClean="0"/>
              <a:t> 10-B</a:t>
            </a:r>
          </a:p>
          <a:p>
            <a:endParaRPr lang="ru-RU" dirty="0"/>
          </a:p>
        </p:txBody>
      </p:sp>
    </p:spTree>
    <p:extLst>
      <p:ext uri="{BB962C8B-B14F-4D97-AF65-F5344CB8AC3E}">
        <p14:creationId xmlns="" xmlns:p14="http://schemas.microsoft.com/office/powerpoint/2010/main" val="2680610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792px-Claude_Monet_-_Jardin_à_Sainte-Adresse.jpg"/>
          <p:cNvPicPr>
            <a:picLocks noGrp="1" noChangeAspect="1"/>
          </p:cNvPicPr>
          <p:nvPr>
            <p:ph idx="1"/>
          </p:nvPr>
        </p:nvPicPr>
        <p:blipFill>
          <a:blip r:embed="rId2" cstate="print"/>
          <a:stretch>
            <a:fillRect/>
          </a:stretch>
        </p:blipFill>
        <p:spPr>
          <a:xfrm>
            <a:off x="0" y="-57727"/>
            <a:ext cx="9144000" cy="6915727"/>
          </a:xfrm>
        </p:spPr>
      </p:pic>
      <p:sp>
        <p:nvSpPr>
          <p:cNvPr id="2" name="Заголовок 1"/>
          <p:cNvSpPr>
            <a:spLocks noGrp="1"/>
          </p:cNvSpPr>
          <p:nvPr>
            <p:ph type="title"/>
          </p:nvPr>
        </p:nvSpPr>
        <p:spPr>
          <a:xfrm>
            <a:off x="467544" y="0"/>
            <a:ext cx="8229600" cy="1143000"/>
          </a:xfrm>
        </p:spPr>
        <p:txBody>
          <a:bodyPr/>
          <a:lstStyle/>
          <a:p>
            <a:r>
              <a:rPr lang="en-US" i="1" dirty="0" err="1" smtClean="0"/>
              <a:t>Jardin</a:t>
            </a:r>
            <a:r>
              <a:rPr lang="en-US" i="1" dirty="0" smtClean="0"/>
              <a:t> à Sainte-</a:t>
            </a:r>
            <a:r>
              <a:rPr lang="en-US" i="1" dirty="0" err="1" smtClean="0"/>
              <a:t>Adresse</a:t>
            </a:r>
            <a:r>
              <a:rPr lang="en-US" i="1" dirty="0" smtClean="0"/>
              <a:t>,</a:t>
            </a:r>
            <a:r>
              <a:rPr lang="en-US" dirty="0" smtClean="0"/>
              <a:t> 1867,</a:t>
            </a:r>
            <a:endParaRPr lang="uk-U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385px-Claude_Monet_-_The_Luncheon_-_Google_Art_Project.jpg"/>
          <p:cNvPicPr>
            <a:picLocks noGrp="1" noChangeAspect="1"/>
          </p:cNvPicPr>
          <p:nvPr>
            <p:ph idx="1"/>
          </p:nvPr>
        </p:nvPicPr>
        <p:blipFill>
          <a:blip r:embed="rId2" cstate="print"/>
          <a:stretch>
            <a:fillRect/>
          </a:stretch>
        </p:blipFill>
        <p:spPr>
          <a:xfrm>
            <a:off x="0" y="0"/>
            <a:ext cx="4788024" cy="6889253"/>
          </a:xfrm>
        </p:spPr>
      </p:pic>
      <p:sp>
        <p:nvSpPr>
          <p:cNvPr id="2" name="Заголовок 1"/>
          <p:cNvSpPr>
            <a:spLocks noGrp="1"/>
          </p:cNvSpPr>
          <p:nvPr>
            <p:ph type="title"/>
          </p:nvPr>
        </p:nvSpPr>
        <p:spPr>
          <a:xfrm>
            <a:off x="4967536" y="1124744"/>
            <a:ext cx="4176464" cy="3528392"/>
          </a:xfrm>
        </p:spPr>
        <p:txBody>
          <a:bodyPr/>
          <a:lstStyle/>
          <a:p>
            <a:r>
              <a:rPr lang="en-US" i="1" dirty="0" smtClean="0"/>
              <a:t>The Luncheon</a:t>
            </a:r>
            <a:r>
              <a:rPr lang="en-US" dirty="0" smtClean="0"/>
              <a:t>, 1868</a:t>
            </a:r>
            <a:endParaRPr lang="uk-U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laude_Monet_La_Grenouillére.jpg"/>
          <p:cNvPicPr>
            <a:picLocks noGrp="1" noChangeAspect="1"/>
          </p:cNvPicPr>
          <p:nvPr>
            <p:ph idx="1"/>
          </p:nvPr>
        </p:nvPicPr>
        <p:blipFill>
          <a:blip r:embed="rId2" cstate="print"/>
          <a:stretch>
            <a:fillRect/>
          </a:stretch>
        </p:blipFill>
        <p:spPr>
          <a:xfrm>
            <a:off x="683568" y="908720"/>
            <a:ext cx="7740352" cy="5805264"/>
          </a:xfrm>
        </p:spPr>
      </p:pic>
      <p:sp>
        <p:nvSpPr>
          <p:cNvPr id="2" name="Заголовок 1"/>
          <p:cNvSpPr>
            <a:spLocks noGrp="1"/>
          </p:cNvSpPr>
          <p:nvPr>
            <p:ph type="title"/>
          </p:nvPr>
        </p:nvSpPr>
        <p:spPr>
          <a:xfrm>
            <a:off x="395536" y="0"/>
            <a:ext cx="8229600" cy="1052736"/>
          </a:xfrm>
        </p:spPr>
        <p:txBody>
          <a:bodyPr/>
          <a:lstStyle/>
          <a:p>
            <a:r>
              <a:rPr lang="en-US" i="1" dirty="0" smtClean="0">
                <a:solidFill>
                  <a:schemeClr val="bg1"/>
                </a:solidFill>
              </a:rPr>
              <a:t>La </a:t>
            </a:r>
            <a:r>
              <a:rPr lang="en-US" i="1" dirty="0" err="1" smtClean="0">
                <a:solidFill>
                  <a:schemeClr val="bg1"/>
                </a:solidFill>
              </a:rPr>
              <a:t>Grenouillére</a:t>
            </a:r>
            <a:r>
              <a:rPr lang="en-US" dirty="0" smtClean="0">
                <a:solidFill>
                  <a:schemeClr val="bg1"/>
                </a:solidFill>
              </a:rPr>
              <a:t> 1869</a:t>
            </a:r>
            <a:endParaRPr lang="uk-UA"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800px-Monet_-_The_Magpie.jpg"/>
          <p:cNvPicPr>
            <a:picLocks noGrp="1" noChangeAspect="1"/>
          </p:cNvPicPr>
          <p:nvPr>
            <p:ph idx="1"/>
          </p:nvPr>
        </p:nvPicPr>
        <p:blipFill>
          <a:blip r:embed="rId2" cstate="print"/>
          <a:stretch>
            <a:fillRect/>
          </a:stretch>
        </p:blipFill>
        <p:spPr>
          <a:xfrm>
            <a:off x="0" y="1"/>
            <a:ext cx="9144000" cy="6858000"/>
          </a:xfrm>
        </p:spPr>
      </p:pic>
      <p:sp>
        <p:nvSpPr>
          <p:cNvPr id="2" name="Заголовок 1"/>
          <p:cNvSpPr>
            <a:spLocks noGrp="1"/>
          </p:cNvSpPr>
          <p:nvPr>
            <p:ph type="title"/>
          </p:nvPr>
        </p:nvSpPr>
        <p:spPr>
          <a:xfrm>
            <a:off x="0" y="188640"/>
            <a:ext cx="8229600" cy="1143000"/>
          </a:xfrm>
        </p:spPr>
        <p:txBody>
          <a:bodyPr/>
          <a:lstStyle/>
          <a:p>
            <a:r>
              <a:rPr lang="en-US" i="1" dirty="0" smtClean="0">
                <a:solidFill>
                  <a:schemeClr val="tx1"/>
                </a:solidFill>
              </a:rPr>
              <a:t>The Magpie</a:t>
            </a:r>
            <a:endParaRPr lang="uk-UA"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laude_Monet,_1870,_Le_port_de_Trouville_(Breakwater_at_Trouville,_Low_Tide),_oil_on_canvas,_54_x_65.7_cm,_Museum_of_Fine_Arts,_Budapest.jpg"/>
          <p:cNvPicPr>
            <a:picLocks noGrp="1" noChangeAspect="1"/>
          </p:cNvPicPr>
          <p:nvPr>
            <p:ph idx="1"/>
          </p:nvPr>
        </p:nvPicPr>
        <p:blipFill>
          <a:blip r:embed="rId2" cstate="print"/>
          <a:stretch>
            <a:fillRect/>
          </a:stretch>
        </p:blipFill>
        <p:spPr>
          <a:xfrm>
            <a:off x="0" y="19611"/>
            <a:ext cx="9144000" cy="6838389"/>
          </a:xfrm>
        </p:spPr>
      </p:pic>
      <p:sp>
        <p:nvSpPr>
          <p:cNvPr id="2" name="Заголовок 1"/>
          <p:cNvSpPr>
            <a:spLocks noGrp="1"/>
          </p:cNvSpPr>
          <p:nvPr>
            <p:ph type="title"/>
          </p:nvPr>
        </p:nvSpPr>
        <p:spPr/>
        <p:txBody>
          <a:bodyPr>
            <a:normAutofit fontScale="90000"/>
          </a:bodyPr>
          <a:lstStyle/>
          <a:p>
            <a:r>
              <a:rPr lang="en-US" i="1" dirty="0" smtClean="0">
                <a:solidFill>
                  <a:schemeClr val="tx1"/>
                </a:solidFill>
              </a:rPr>
              <a:t>Le port de Trouville (Breakwater at Trouville, Low Tide)</a:t>
            </a:r>
            <a:endParaRPr lang="uk-UA"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laude_Monet_002.jpg"/>
          <p:cNvPicPr>
            <a:picLocks noGrp="1" noChangeAspect="1"/>
          </p:cNvPicPr>
          <p:nvPr>
            <p:ph idx="1"/>
          </p:nvPr>
        </p:nvPicPr>
        <p:blipFill>
          <a:blip r:embed="rId2" cstate="print"/>
          <a:stretch>
            <a:fillRect/>
          </a:stretch>
        </p:blipFill>
        <p:spPr>
          <a:xfrm>
            <a:off x="-1" y="0"/>
            <a:ext cx="9144001" cy="6858000"/>
          </a:xfrm>
        </p:spPr>
      </p:pic>
      <p:sp>
        <p:nvSpPr>
          <p:cNvPr id="2" name="Заголовок 1"/>
          <p:cNvSpPr>
            <a:spLocks noGrp="1"/>
          </p:cNvSpPr>
          <p:nvPr>
            <p:ph type="title"/>
          </p:nvPr>
        </p:nvSpPr>
        <p:spPr>
          <a:xfrm>
            <a:off x="3563888" y="0"/>
            <a:ext cx="5853336" cy="1143000"/>
          </a:xfrm>
        </p:spPr>
        <p:txBody>
          <a:bodyPr>
            <a:normAutofit fontScale="90000"/>
          </a:bodyPr>
          <a:lstStyle/>
          <a:p>
            <a:r>
              <a:rPr lang="fr-FR" i="1" dirty="0" smtClean="0">
                <a:solidFill>
                  <a:schemeClr val="tx1"/>
                </a:solidFill>
              </a:rPr>
              <a:t>La plage de Trouville</a:t>
            </a:r>
            <a:r>
              <a:rPr lang="fr-FR" dirty="0" smtClean="0">
                <a:solidFill>
                  <a:schemeClr val="tx1"/>
                </a:solidFill>
              </a:rPr>
              <a:t>, 1870</a:t>
            </a:r>
            <a:endParaRPr lang="uk-UA"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t>Death of Camille</a:t>
            </a:r>
            <a:br>
              <a:rPr lang="en-US" b="1" dirty="0" smtClean="0"/>
            </a:br>
            <a:endParaRPr lang="uk-UA" dirty="0"/>
          </a:p>
        </p:txBody>
      </p:sp>
      <p:sp>
        <p:nvSpPr>
          <p:cNvPr id="3" name="Содержимое 2"/>
          <p:cNvSpPr>
            <a:spLocks noGrp="1"/>
          </p:cNvSpPr>
          <p:nvPr>
            <p:ph idx="1"/>
          </p:nvPr>
        </p:nvSpPr>
        <p:spPr>
          <a:xfrm>
            <a:off x="0" y="1196752"/>
            <a:ext cx="5724128" cy="5661248"/>
          </a:xfrm>
        </p:spPr>
        <p:txBody>
          <a:bodyPr>
            <a:normAutofit/>
          </a:bodyPr>
          <a:lstStyle/>
          <a:p>
            <a:r>
              <a:rPr lang="en-US" sz="2400" dirty="0" smtClean="0"/>
              <a:t>In 1876, Camille Monet became ill with </a:t>
            </a:r>
            <a:r>
              <a:rPr lang="en-US" sz="2400" u="sng" dirty="0" smtClean="0"/>
              <a:t>tuberculosis</a:t>
            </a:r>
            <a:r>
              <a:rPr lang="en-US" sz="2400" dirty="0" smtClean="0"/>
              <a:t>. Camille Monet was diagnosed with uterine cancer, and she died on 5 September 1879 at the age of thirty-two. Monet made a study in oils of his dead wife. Many years later, Monet confessed to his friend Georges Clemenceau that his need to </a:t>
            </a:r>
            <a:r>
              <a:rPr lang="en-US" sz="2400" dirty="0" err="1" smtClean="0"/>
              <a:t>analyse</a:t>
            </a:r>
            <a:r>
              <a:rPr lang="en-US" sz="2400" dirty="0" smtClean="0"/>
              <a:t> </a:t>
            </a:r>
            <a:r>
              <a:rPr lang="en-US" sz="2400" dirty="0" err="1" smtClean="0"/>
              <a:t>colours</a:t>
            </a:r>
            <a:r>
              <a:rPr lang="en-US" sz="2400" dirty="0" smtClean="0"/>
              <a:t> was both the joy and torment of his life. He explained,</a:t>
            </a:r>
          </a:p>
          <a:p>
            <a:r>
              <a:rPr lang="en-US" sz="2400" dirty="0" smtClean="0"/>
              <a:t>"I one day found myself looking at my beloved wife's dead face and just systematically noting the </a:t>
            </a:r>
            <a:r>
              <a:rPr lang="en-US" sz="2400" dirty="0" err="1" smtClean="0"/>
              <a:t>colours</a:t>
            </a:r>
            <a:r>
              <a:rPr lang="en-US" sz="2400" dirty="0" smtClean="0"/>
              <a:t> according to an automatic reflex!"</a:t>
            </a:r>
          </a:p>
          <a:p>
            <a:endParaRPr lang="uk-UA" dirty="0"/>
          </a:p>
        </p:txBody>
      </p:sp>
      <p:pic>
        <p:nvPicPr>
          <p:cNvPr id="4" name="Рисунок 3" descr="завантаження.jpg"/>
          <p:cNvPicPr>
            <a:picLocks noChangeAspect="1"/>
          </p:cNvPicPr>
          <p:nvPr/>
        </p:nvPicPr>
        <p:blipFill>
          <a:blip r:embed="rId2" cstate="print"/>
          <a:srcRect l="1324"/>
          <a:stretch>
            <a:fillRect/>
          </a:stretch>
        </p:blipFill>
        <p:spPr>
          <a:xfrm>
            <a:off x="5508104" y="1278524"/>
            <a:ext cx="3635896" cy="442161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0072" y="0"/>
            <a:ext cx="3923928" cy="6858000"/>
          </a:xfrm>
        </p:spPr>
        <p:txBody>
          <a:bodyPr>
            <a:normAutofit/>
          </a:bodyPr>
          <a:lstStyle/>
          <a:p>
            <a:r>
              <a:rPr lang="en-US" sz="2700" dirty="0" smtClean="0"/>
              <a:t>John Berger describes the work as "a blizzard of white, grey, purplish paint ... a terrible blizzard of loss which will forever efface her features. In fact there can be very few death-bed paintings which have been so intensely felt or subjectively expressive."</a:t>
            </a:r>
            <a:r>
              <a:rPr lang="en-US" dirty="0" smtClean="0"/>
              <a:t/>
            </a:r>
            <a:br>
              <a:rPr lang="en-US" dirty="0" smtClean="0"/>
            </a:br>
            <a:endParaRPr lang="uk-UA" dirty="0"/>
          </a:p>
        </p:txBody>
      </p:sp>
      <p:pic>
        <p:nvPicPr>
          <p:cNvPr id="4" name="Содержимое 3" descr="Claude_Monet,_1879,_Camille_sur_son_lit_de_mort,_oil_on_canvas,_90_x_68_cm,_Musée_d'Orsay,_Paris.jpg"/>
          <p:cNvPicPr>
            <a:picLocks noGrp="1" noChangeAspect="1"/>
          </p:cNvPicPr>
          <p:nvPr>
            <p:ph idx="1"/>
          </p:nvPr>
        </p:nvPicPr>
        <p:blipFill>
          <a:blip r:embed="rId2" cstate="print"/>
          <a:stretch>
            <a:fillRect/>
          </a:stretch>
        </p:blipFill>
        <p:spPr>
          <a:xfrm>
            <a:off x="-1" y="1"/>
            <a:ext cx="5220781" cy="68580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2696" y="188640"/>
            <a:ext cx="8229600" cy="1143000"/>
          </a:xfrm>
        </p:spPr>
        <p:txBody>
          <a:bodyPr>
            <a:normAutofit fontScale="90000"/>
          </a:bodyPr>
          <a:lstStyle/>
          <a:p>
            <a:r>
              <a:rPr lang="en-US" b="1" dirty="0" err="1" smtClean="0"/>
              <a:t>Vétheuile</a:t>
            </a:r>
            <a:r>
              <a:rPr lang="en-US" b="1" dirty="0" smtClean="0"/>
              <a:t/>
            </a:r>
            <a:br>
              <a:rPr lang="en-US" b="1" dirty="0" smtClean="0"/>
            </a:br>
            <a:endParaRPr lang="uk-UA" dirty="0"/>
          </a:p>
        </p:txBody>
      </p:sp>
      <p:sp>
        <p:nvSpPr>
          <p:cNvPr id="3" name="Содержимое 2"/>
          <p:cNvSpPr>
            <a:spLocks noGrp="1"/>
          </p:cNvSpPr>
          <p:nvPr>
            <p:ph idx="1"/>
          </p:nvPr>
        </p:nvSpPr>
        <p:spPr>
          <a:xfrm>
            <a:off x="107504" y="980728"/>
            <a:ext cx="3816424" cy="5877272"/>
          </a:xfrm>
        </p:spPr>
        <p:txBody>
          <a:bodyPr>
            <a:normAutofit fontScale="92500" lnSpcReduction="10000"/>
          </a:bodyPr>
          <a:lstStyle/>
          <a:p>
            <a:r>
              <a:rPr lang="en-US" sz="2400" dirty="0" smtClean="0"/>
              <a:t>After several difficult months following the death of Camille, Monet began to create some of his best paintings of the 19th century. During the early 1880s, Monet painted several groups of landscapes and seascapes in what he considered to be campaigns to document the French countryside. These began to evolve into series of pictures in which he documented the same scene many times in order to capture the changing of light and the passing of the seasons.</a:t>
            </a:r>
            <a:endParaRPr lang="uk-UA" sz="2400" dirty="0"/>
          </a:p>
        </p:txBody>
      </p:sp>
      <p:pic>
        <p:nvPicPr>
          <p:cNvPr id="4" name="Рисунок 3" descr="Pierre-Auguste_Renoir,_1875,_Claude_Monet,_oil_on_canvas,_84_x_60.5_cm,_Musée_d'Orsay,_Paris.jpg"/>
          <p:cNvPicPr>
            <a:picLocks noChangeAspect="1"/>
          </p:cNvPicPr>
          <p:nvPr/>
        </p:nvPicPr>
        <p:blipFill>
          <a:blip r:embed="rId2" cstate="print"/>
          <a:stretch>
            <a:fillRect/>
          </a:stretch>
        </p:blipFill>
        <p:spPr>
          <a:xfrm>
            <a:off x="4197997" y="0"/>
            <a:ext cx="4946003" cy="6858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730px-Claude_Monet_-_Jean_Monet_on_his_Hobby_Horse.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4932040" y="0"/>
            <a:ext cx="3754760" cy="1417638"/>
          </a:xfrm>
        </p:spPr>
        <p:txBody>
          <a:bodyPr>
            <a:normAutofit fontScale="90000"/>
          </a:bodyPr>
          <a:lstStyle/>
          <a:p>
            <a:r>
              <a:rPr lang="en-US" b="1" dirty="0" smtClean="0"/>
              <a:t>Paintings 1872-1879</a:t>
            </a:r>
            <a:endParaRPr lang="uk-UA" dirty="0"/>
          </a:p>
        </p:txBody>
      </p:sp>
      <p:sp>
        <p:nvSpPr>
          <p:cNvPr id="3" name="Содержимое 2"/>
          <p:cNvSpPr>
            <a:spLocks noGrp="1"/>
          </p:cNvSpPr>
          <p:nvPr>
            <p:ph idx="1"/>
          </p:nvPr>
        </p:nvSpPr>
        <p:spPr>
          <a:xfrm>
            <a:off x="7286600" y="1628800"/>
            <a:ext cx="1857400" cy="4525963"/>
          </a:xfrm>
        </p:spPr>
        <p:txBody>
          <a:bodyPr/>
          <a:lstStyle/>
          <a:p>
            <a:r>
              <a:rPr lang="en-US" i="1" dirty="0" smtClean="0"/>
              <a:t>Jean Monet on his hobby horse,</a:t>
            </a:r>
            <a:r>
              <a:rPr lang="en-US" dirty="0" smtClean="0"/>
              <a:t>1872</a:t>
            </a:r>
            <a:endParaRPr lang="uk-U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5796136" cy="5616624"/>
          </a:xfrm>
        </p:spPr>
        <p:txBody>
          <a:bodyPr>
            <a:noAutofit/>
          </a:bodyPr>
          <a:lstStyle/>
          <a:p>
            <a:r>
              <a:rPr lang="en-US" sz="2400" b="1" dirty="0" smtClean="0"/>
              <a:t>Oscar-Claude Monet</a:t>
            </a:r>
            <a:r>
              <a:rPr lang="en-US" sz="2400" dirty="0" smtClean="0"/>
              <a:t> ( 14 November 1840 – 5 December 1926) was a founder of French Impressionist painting, and the most consistent and prolific practitioner of the movement's philosophy of expressing one's perceptions before nature, especially as applied to </a:t>
            </a:r>
            <a:r>
              <a:rPr lang="en-US" sz="2400" dirty="0" err="1" smtClean="0"/>
              <a:t>plein</a:t>
            </a:r>
            <a:r>
              <a:rPr lang="en-US" sz="2400" dirty="0" smtClean="0"/>
              <a:t>-air landscape painting. The term "Impressionism" is derived from the title of his painting </a:t>
            </a:r>
            <a:r>
              <a:rPr lang="en-US" sz="2400" i="1" dirty="0" smtClean="0"/>
              <a:t>Impression, </a:t>
            </a:r>
            <a:r>
              <a:rPr lang="en-US" sz="2400" i="1" dirty="0" err="1" smtClean="0"/>
              <a:t>soleil</a:t>
            </a:r>
            <a:r>
              <a:rPr lang="en-US" sz="2400" i="1" dirty="0" smtClean="0"/>
              <a:t> </a:t>
            </a:r>
            <a:r>
              <a:rPr lang="en-US" sz="2400" i="1" dirty="0" err="1" smtClean="0"/>
              <a:t>levant</a:t>
            </a:r>
            <a:r>
              <a:rPr lang="en-US" sz="2400" dirty="0" smtClean="0"/>
              <a:t>(</a:t>
            </a:r>
            <a:r>
              <a:rPr lang="en-US" sz="2400" i="1" dirty="0" smtClean="0"/>
              <a:t>Impression, Sunrise</a:t>
            </a:r>
            <a:r>
              <a:rPr lang="en-US" sz="2400" dirty="0" smtClean="0"/>
              <a:t>), which was exhibited in 1874 in the first of the independent exhibitions mounted by Monet and his associates as an alternative to the Salon de Paris.</a:t>
            </a:r>
            <a:endParaRPr lang="uk-UA" sz="2400" dirty="0"/>
          </a:p>
        </p:txBody>
      </p:sp>
      <p:pic>
        <p:nvPicPr>
          <p:cNvPr id="3" name="Рисунок 2" descr="450px-Claude_Monet_1899_Nadar_crop.jpg"/>
          <p:cNvPicPr>
            <a:picLocks noChangeAspect="1"/>
          </p:cNvPicPr>
          <p:nvPr/>
        </p:nvPicPr>
        <p:blipFill>
          <a:blip r:embed="rId2" cstate="print"/>
          <a:stretch>
            <a:fillRect/>
          </a:stretch>
        </p:blipFill>
        <p:spPr>
          <a:xfrm>
            <a:off x="6300192" y="3066257"/>
            <a:ext cx="2843808" cy="3791744"/>
          </a:xfrm>
          <a:prstGeom prst="rect">
            <a:avLst/>
          </a:prstGeom>
        </p:spPr>
      </p:pic>
      <p:pic>
        <p:nvPicPr>
          <p:cNvPr id="4" name="Рисунок 3" descr="images.jpg"/>
          <p:cNvPicPr>
            <a:picLocks noChangeAspect="1"/>
          </p:cNvPicPr>
          <p:nvPr/>
        </p:nvPicPr>
        <p:blipFill>
          <a:blip r:embed="rId3" cstate="print"/>
          <a:stretch>
            <a:fillRect/>
          </a:stretch>
        </p:blipFill>
        <p:spPr>
          <a:xfrm>
            <a:off x="6300192" y="0"/>
            <a:ext cx="2843808" cy="328498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laude_Monet,_1873,_Camille_Monet_on_a_Bench,_oil_on_canvas,_60.6_x_80.3_cm,_The_Metropolitan_Museum_of_Art,_New_York.jpg"/>
          <p:cNvPicPr>
            <a:picLocks noGrp="1" noChangeAspect="1"/>
          </p:cNvPicPr>
          <p:nvPr>
            <p:ph idx="1"/>
          </p:nvPr>
        </p:nvPicPr>
        <p:blipFill>
          <a:blip r:embed="rId2" cstate="print"/>
          <a:stretch>
            <a:fillRect/>
          </a:stretch>
        </p:blipFill>
        <p:spPr>
          <a:xfrm>
            <a:off x="0" y="0"/>
            <a:ext cx="9144000" cy="6918537"/>
          </a:xfrm>
        </p:spPr>
      </p:pic>
      <p:sp>
        <p:nvSpPr>
          <p:cNvPr id="2" name="Заголовок 1"/>
          <p:cNvSpPr>
            <a:spLocks noGrp="1"/>
          </p:cNvSpPr>
          <p:nvPr>
            <p:ph type="title"/>
          </p:nvPr>
        </p:nvSpPr>
        <p:spPr>
          <a:xfrm>
            <a:off x="1331640" y="1196752"/>
            <a:ext cx="3347864" cy="1143000"/>
          </a:xfrm>
        </p:spPr>
        <p:txBody>
          <a:bodyPr>
            <a:normAutofit fontScale="90000"/>
          </a:bodyPr>
          <a:lstStyle/>
          <a:p>
            <a:r>
              <a:rPr lang="fr-FR" i="1" dirty="0" smtClean="0">
                <a:solidFill>
                  <a:schemeClr val="tx1"/>
                </a:solidFill>
              </a:rPr>
              <a:t>Camille Monet on a Garden Bench,</a:t>
            </a:r>
            <a:r>
              <a:rPr lang="fr-FR" dirty="0" smtClean="0">
                <a:solidFill>
                  <a:schemeClr val="tx1"/>
                </a:solidFill>
              </a:rPr>
              <a:t>1873</a:t>
            </a:r>
            <a:endParaRPr lang="uk-UA"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738px-Claude_Monet_-_The_Artist's_House_at_Argenteuil.jpg"/>
          <p:cNvPicPr>
            <a:picLocks noGrp="1" noChangeAspect="1"/>
          </p:cNvPicPr>
          <p:nvPr>
            <p:ph idx="1"/>
          </p:nvPr>
        </p:nvPicPr>
        <p:blipFill>
          <a:blip r:embed="rId2" cstate="print"/>
          <a:stretch>
            <a:fillRect/>
          </a:stretch>
        </p:blipFill>
        <p:spPr>
          <a:xfrm>
            <a:off x="0" y="0"/>
            <a:ext cx="9144000" cy="6858000"/>
          </a:xfrm>
        </p:spPr>
      </p:pic>
      <p:sp>
        <p:nvSpPr>
          <p:cNvPr id="2" name="Заголовок 1"/>
          <p:cNvSpPr>
            <a:spLocks noGrp="1"/>
          </p:cNvSpPr>
          <p:nvPr>
            <p:ph type="title"/>
          </p:nvPr>
        </p:nvSpPr>
        <p:spPr>
          <a:xfrm>
            <a:off x="-540568" y="188640"/>
            <a:ext cx="8229600" cy="1143000"/>
          </a:xfrm>
        </p:spPr>
        <p:txBody>
          <a:bodyPr>
            <a:normAutofit fontScale="90000"/>
          </a:bodyPr>
          <a:lstStyle/>
          <a:p>
            <a:r>
              <a:rPr lang="en-US" i="1" dirty="0" smtClean="0">
                <a:solidFill>
                  <a:schemeClr val="tx1"/>
                </a:solidFill>
              </a:rPr>
              <a:t>The Artist's house at Argenteuil,</a:t>
            </a:r>
            <a:r>
              <a:rPr lang="en-US" dirty="0" smtClean="0">
                <a:solidFill>
                  <a:schemeClr val="tx1"/>
                </a:solidFill>
              </a:rPr>
              <a:t> 1873</a:t>
            </a:r>
            <a:endParaRPr lang="uk-UA"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800px-Claude_Monet_037.jpg"/>
          <p:cNvPicPr>
            <a:picLocks noGrp="1" noChangeAspect="1"/>
          </p:cNvPicPr>
          <p:nvPr>
            <p:ph idx="1"/>
          </p:nvPr>
        </p:nvPicPr>
        <p:blipFill>
          <a:blip r:embed="rId2" cstate="print"/>
          <a:stretch>
            <a:fillRect/>
          </a:stretch>
        </p:blipFill>
        <p:spPr>
          <a:xfrm>
            <a:off x="0" y="1"/>
            <a:ext cx="9525000" cy="6858000"/>
          </a:xfrm>
        </p:spPr>
      </p:pic>
      <p:sp>
        <p:nvSpPr>
          <p:cNvPr id="2" name="Заголовок 1"/>
          <p:cNvSpPr>
            <a:spLocks noGrp="1"/>
          </p:cNvSpPr>
          <p:nvPr>
            <p:ph type="title"/>
          </p:nvPr>
        </p:nvSpPr>
        <p:spPr/>
        <p:txBody>
          <a:bodyPr>
            <a:normAutofit fontScale="90000"/>
          </a:bodyPr>
          <a:lstStyle/>
          <a:p>
            <a:r>
              <a:rPr lang="en-US" i="1" dirty="0" err="1" smtClean="0">
                <a:solidFill>
                  <a:schemeClr val="tx1"/>
                </a:solidFill>
              </a:rPr>
              <a:t>Coquelicots</a:t>
            </a:r>
            <a:r>
              <a:rPr lang="en-US" i="1" dirty="0" smtClean="0">
                <a:solidFill>
                  <a:schemeClr val="tx1"/>
                </a:solidFill>
              </a:rPr>
              <a:t>, La promenade (Poppies)</a:t>
            </a:r>
            <a:r>
              <a:rPr lang="en-US" dirty="0" smtClean="0">
                <a:solidFill>
                  <a:schemeClr val="tx1"/>
                </a:solidFill>
              </a:rPr>
              <a:t>, 1873</a:t>
            </a:r>
            <a:endParaRPr lang="uk-UA"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800px-Pont_Argenteuil_Monet_1.jpg"/>
          <p:cNvPicPr>
            <a:picLocks noGrp="1" noChangeAspect="1"/>
          </p:cNvPicPr>
          <p:nvPr>
            <p:ph idx="1"/>
          </p:nvPr>
        </p:nvPicPr>
        <p:blipFill>
          <a:blip r:embed="rId2" cstate="print"/>
          <a:stretch>
            <a:fillRect/>
          </a:stretch>
        </p:blipFill>
        <p:spPr>
          <a:xfrm>
            <a:off x="0" y="1"/>
            <a:ext cx="9143999" cy="6858000"/>
          </a:xfrm>
        </p:spPr>
      </p:pic>
      <p:sp>
        <p:nvSpPr>
          <p:cNvPr id="2" name="Заголовок 1"/>
          <p:cNvSpPr>
            <a:spLocks noGrp="1"/>
          </p:cNvSpPr>
          <p:nvPr>
            <p:ph type="title"/>
          </p:nvPr>
        </p:nvSpPr>
        <p:spPr>
          <a:xfrm>
            <a:off x="1331640" y="188640"/>
            <a:ext cx="8229600" cy="1143000"/>
          </a:xfrm>
        </p:spPr>
        <p:txBody>
          <a:bodyPr/>
          <a:lstStyle/>
          <a:p>
            <a:r>
              <a:rPr lang="en-US" i="1" dirty="0" smtClean="0">
                <a:solidFill>
                  <a:schemeClr val="tx1"/>
                </a:solidFill>
              </a:rPr>
              <a:t>Argenteuil,</a:t>
            </a:r>
            <a:r>
              <a:rPr lang="en-US" dirty="0" smtClean="0">
                <a:solidFill>
                  <a:schemeClr val="tx1"/>
                </a:solidFill>
              </a:rPr>
              <a:t> 1874</a:t>
            </a:r>
            <a:endParaRPr lang="uk-UA"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laude_Monet_The_Studio_Boat.jpg"/>
          <p:cNvPicPr>
            <a:picLocks noGrp="1" noChangeAspect="1"/>
          </p:cNvPicPr>
          <p:nvPr>
            <p:ph idx="1"/>
          </p:nvPr>
        </p:nvPicPr>
        <p:blipFill>
          <a:blip r:embed="rId2" cstate="print"/>
          <a:stretch>
            <a:fillRect/>
          </a:stretch>
        </p:blipFill>
        <p:spPr>
          <a:xfrm>
            <a:off x="0" y="0"/>
            <a:ext cx="9144000" cy="6858000"/>
          </a:xfrm>
        </p:spPr>
      </p:pic>
      <p:sp>
        <p:nvSpPr>
          <p:cNvPr id="2" name="Заголовок 1"/>
          <p:cNvSpPr>
            <a:spLocks noGrp="1"/>
          </p:cNvSpPr>
          <p:nvPr>
            <p:ph type="title"/>
          </p:nvPr>
        </p:nvSpPr>
        <p:spPr/>
        <p:txBody>
          <a:bodyPr/>
          <a:lstStyle/>
          <a:p>
            <a:r>
              <a:rPr lang="en-US" i="1" dirty="0" smtClean="0">
                <a:solidFill>
                  <a:schemeClr val="bg1"/>
                </a:solidFill>
              </a:rPr>
              <a:t>The Studio Boat</a:t>
            </a:r>
            <a:r>
              <a:rPr lang="en-US" dirty="0" smtClean="0">
                <a:solidFill>
                  <a:schemeClr val="bg1"/>
                </a:solidFill>
              </a:rPr>
              <a:t>, 1874</a:t>
            </a:r>
            <a:endParaRPr lang="uk-UA"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716px-Claude_Monet_-_Flowered_Riverbank,_Argenteuil.jpg"/>
          <p:cNvPicPr>
            <a:picLocks noGrp="1" noChangeAspect="1"/>
          </p:cNvPicPr>
          <p:nvPr>
            <p:ph idx="1"/>
          </p:nvPr>
        </p:nvPicPr>
        <p:blipFill>
          <a:blip r:embed="rId2" cstate="print"/>
          <a:stretch>
            <a:fillRect/>
          </a:stretch>
        </p:blipFill>
        <p:spPr>
          <a:xfrm>
            <a:off x="0" y="1"/>
            <a:ext cx="9144000" cy="6858000"/>
          </a:xfrm>
        </p:spPr>
      </p:pic>
      <p:sp>
        <p:nvSpPr>
          <p:cNvPr id="2" name="Заголовок 1"/>
          <p:cNvSpPr>
            <a:spLocks noGrp="1"/>
          </p:cNvSpPr>
          <p:nvPr>
            <p:ph type="title"/>
          </p:nvPr>
        </p:nvSpPr>
        <p:spPr/>
        <p:txBody>
          <a:bodyPr>
            <a:normAutofit fontScale="90000"/>
          </a:bodyPr>
          <a:lstStyle/>
          <a:p>
            <a:r>
              <a:rPr lang="en-US" i="1" dirty="0" smtClean="0">
                <a:solidFill>
                  <a:schemeClr val="tx1"/>
                </a:solidFill>
              </a:rPr>
              <a:t>Flowers on the riverbank at Argenteuil</a:t>
            </a:r>
            <a:r>
              <a:rPr lang="en-US" dirty="0" smtClean="0">
                <a:solidFill>
                  <a:schemeClr val="tx1"/>
                </a:solidFill>
              </a:rPr>
              <a:t>, 1877</a:t>
            </a:r>
            <a:endParaRPr lang="uk-UA" dirty="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696px-Monet_-_Vetheuil_im_Nebel.jpg"/>
          <p:cNvPicPr>
            <a:picLocks noGrp="1" noChangeAspect="1"/>
          </p:cNvPicPr>
          <p:nvPr>
            <p:ph idx="1"/>
          </p:nvPr>
        </p:nvPicPr>
        <p:blipFill>
          <a:blip r:embed="rId2" cstate="print"/>
          <a:srcRect l="1963" b="2755"/>
          <a:stretch>
            <a:fillRect/>
          </a:stretch>
        </p:blipFill>
        <p:spPr>
          <a:xfrm>
            <a:off x="-74444" y="0"/>
            <a:ext cx="9218444" cy="6847513"/>
          </a:xfrm>
        </p:spPr>
      </p:pic>
      <p:sp>
        <p:nvSpPr>
          <p:cNvPr id="2" name="Заголовок 1"/>
          <p:cNvSpPr>
            <a:spLocks noGrp="1"/>
          </p:cNvSpPr>
          <p:nvPr>
            <p:ph type="title"/>
          </p:nvPr>
        </p:nvSpPr>
        <p:spPr/>
        <p:txBody>
          <a:bodyPr/>
          <a:lstStyle/>
          <a:p>
            <a:r>
              <a:rPr lang="en-US" i="1" dirty="0" err="1" smtClean="0">
                <a:solidFill>
                  <a:schemeClr val="tx1"/>
                </a:solidFill>
              </a:rPr>
              <a:t>Vétheuil</a:t>
            </a:r>
            <a:r>
              <a:rPr lang="en-US" i="1" dirty="0" smtClean="0">
                <a:solidFill>
                  <a:schemeClr val="tx1"/>
                </a:solidFill>
              </a:rPr>
              <a:t> in the Fog,</a:t>
            </a:r>
            <a:r>
              <a:rPr lang="en-US" dirty="0" smtClean="0">
                <a:solidFill>
                  <a:schemeClr val="tx1"/>
                </a:solidFill>
              </a:rPr>
              <a:t> 1879</a:t>
            </a:r>
            <a:endParaRPr lang="uk-UA"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43808" y="260648"/>
            <a:ext cx="8229600" cy="1143000"/>
          </a:xfrm>
        </p:spPr>
        <p:txBody>
          <a:bodyPr>
            <a:normAutofit fontScale="90000"/>
          </a:bodyPr>
          <a:lstStyle/>
          <a:p>
            <a:r>
              <a:rPr lang="en-US" dirty="0" err="1" smtClean="0"/>
              <a:t>Giverny</a:t>
            </a:r>
            <a:r>
              <a:rPr lang="en-US" dirty="0" smtClean="0"/>
              <a:t/>
            </a:r>
            <a:br>
              <a:rPr lang="en-US" dirty="0" smtClean="0"/>
            </a:br>
            <a:endParaRPr lang="uk-UA" dirty="0"/>
          </a:p>
        </p:txBody>
      </p:sp>
      <p:sp>
        <p:nvSpPr>
          <p:cNvPr id="3" name="Содержимое 2"/>
          <p:cNvSpPr>
            <a:spLocks noGrp="1"/>
          </p:cNvSpPr>
          <p:nvPr>
            <p:ph idx="1"/>
          </p:nvPr>
        </p:nvSpPr>
        <p:spPr>
          <a:xfrm>
            <a:off x="4427984" y="980729"/>
            <a:ext cx="4834880" cy="5877272"/>
          </a:xfrm>
        </p:spPr>
        <p:txBody>
          <a:bodyPr>
            <a:normAutofit/>
          </a:bodyPr>
          <a:lstStyle/>
          <a:p>
            <a:r>
              <a:rPr lang="en-US" sz="2400" dirty="0" smtClean="0"/>
              <a:t>At the beginning of May 1883, Monet and his large family rented a house and 2 acres (8,100 m</a:t>
            </a:r>
            <a:r>
              <a:rPr lang="en-US" sz="2400" baseline="30000" dirty="0" smtClean="0"/>
              <a:t>2</a:t>
            </a:r>
            <a:r>
              <a:rPr lang="en-US" sz="2400" dirty="0" smtClean="0"/>
              <a:t>) from a local landowner. Monet wrote daily instructions to his gardener, precise designs and layouts for plantings, and invoices for his floral purchases and his collection of botany books. As Monet's wealth grew, his garden evolved. He remained its architect, even after he hired seven gardeners.</a:t>
            </a:r>
            <a:endParaRPr lang="uk-UA" sz="2400" dirty="0"/>
          </a:p>
        </p:txBody>
      </p:sp>
      <p:pic>
        <p:nvPicPr>
          <p:cNvPr id="4" name="Рисунок 3" descr="394px-Claude_Monet_023.jpg"/>
          <p:cNvPicPr>
            <a:picLocks noChangeAspect="1"/>
          </p:cNvPicPr>
          <p:nvPr/>
        </p:nvPicPr>
        <p:blipFill>
          <a:blip r:embed="rId2" cstate="print"/>
          <a:stretch>
            <a:fillRect/>
          </a:stretch>
        </p:blipFill>
        <p:spPr>
          <a:xfrm>
            <a:off x="0" y="0"/>
            <a:ext cx="4503420" cy="68580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fontScale="85000" lnSpcReduction="10000"/>
          </a:bodyPr>
          <a:lstStyle/>
          <a:p>
            <a:r>
              <a:rPr lang="en-US" dirty="0" smtClean="0"/>
              <a:t>Monet purchased additional land with a water meadow. In 1893 he began a vast landscaping project which included lily ponds that would become the subjects of his best-known works. White water lilies local to France were planted along with imported cultivars from South America and Egypt, resulting in a range of </a:t>
            </a:r>
            <a:r>
              <a:rPr lang="en-US" dirty="0" err="1" smtClean="0"/>
              <a:t>colours</a:t>
            </a:r>
            <a:r>
              <a:rPr lang="en-US" dirty="0" smtClean="0"/>
              <a:t> including yellow, blue and white lilies that turned pink with age. In 1899 he began painting the water lilies, first in vertical views with a Japanese bridge as a central feature, and later on the series of large-scale paintings that was to occupy him continuously for the next 20 years of his life. This scenery, with its alternating light and mirror-like reflections, became an integral part of his work. By the mid-1910s Monet had achieved:</a:t>
            </a:r>
          </a:p>
          <a:p>
            <a:r>
              <a:rPr lang="en-US" dirty="0" smtClean="0"/>
              <a:t>"a completely new, fluid, and somewhat audacious style of painting in which the water-lily pond became the point of departure for an almost abstract art." (Gary </a:t>
            </a:r>
            <a:r>
              <a:rPr lang="en-US" dirty="0" err="1" smtClean="0"/>
              <a:t>Tinterow</a:t>
            </a:r>
            <a:r>
              <a:rPr lang="en-US" dirty="0" smtClean="0"/>
              <a:t>)</a:t>
            </a:r>
          </a:p>
          <a:p>
            <a:endParaRPr lang="uk-UA"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628800"/>
            <a:ext cx="3744416" cy="1143000"/>
          </a:xfrm>
        </p:spPr>
        <p:txBody>
          <a:bodyPr>
            <a:normAutofit fontScale="90000"/>
          </a:bodyPr>
          <a:lstStyle/>
          <a:p>
            <a:r>
              <a:rPr lang="en-US" b="1" dirty="0" smtClean="0"/>
              <a:t>Monet's garden</a:t>
            </a:r>
            <a:endParaRPr lang="uk-UA" dirty="0"/>
          </a:p>
        </p:txBody>
      </p:sp>
      <p:pic>
        <p:nvPicPr>
          <p:cNvPr id="4" name="Содержимое 3" descr="437px-Monet_in_Garden,_New_York_Times,_1922.JPG"/>
          <p:cNvPicPr>
            <a:picLocks noGrp="1" noChangeAspect="1"/>
          </p:cNvPicPr>
          <p:nvPr>
            <p:ph idx="1"/>
          </p:nvPr>
        </p:nvPicPr>
        <p:blipFill>
          <a:blip r:embed="rId2" cstate="print"/>
          <a:stretch>
            <a:fillRect/>
          </a:stretch>
        </p:blipFill>
        <p:spPr>
          <a:xfrm>
            <a:off x="4139952" y="-12545"/>
            <a:ext cx="5004048" cy="6870546"/>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3" name="Рисунок 2" descr="impression-sunrise.jpg"/>
          <p:cNvPicPr>
            <a:picLocks noChangeAspect="1"/>
          </p:cNvPicPr>
          <p:nvPr/>
        </p:nvPicPr>
        <p:blipFill>
          <a:blip r:embed="rId2" cstate="print"/>
          <a:stretch>
            <a:fillRect/>
          </a:stretch>
        </p:blipFill>
        <p:spPr>
          <a:xfrm>
            <a:off x="0" y="0"/>
            <a:ext cx="9324528" cy="68580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711px-Monet_-_Im_Garten_-_1895.jpeg"/>
          <p:cNvPicPr>
            <a:picLocks noGrp="1" noChangeAspect="1"/>
          </p:cNvPicPr>
          <p:nvPr>
            <p:ph idx="1"/>
          </p:nvPr>
        </p:nvPicPr>
        <p:blipFill>
          <a:blip r:embed="rId2" cstate="print"/>
          <a:stretch>
            <a:fillRect/>
          </a:stretch>
        </p:blipFill>
        <p:spPr>
          <a:xfrm>
            <a:off x="-1" y="0"/>
            <a:ext cx="9144001" cy="6858000"/>
          </a:xfrm>
        </p:spPr>
      </p:pic>
      <p:sp>
        <p:nvSpPr>
          <p:cNvPr id="2" name="Заголовок 1"/>
          <p:cNvSpPr>
            <a:spLocks noGrp="1"/>
          </p:cNvSpPr>
          <p:nvPr>
            <p:ph type="title"/>
          </p:nvPr>
        </p:nvSpPr>
        <p:spPr/>
        <p:txBody>
          <a:bodyPr>
            <a:normAutofit fontScale="90000"/>
          </a:bodyPr>
          <a:lstStyle/>
          <a:p>
            <a:r>
              <a:rPr lang="en-US" i="1" dirty="0" smtClean="0">
                <a:solidFill>
                  <a:schemeClr val="bg1"/>
                </a:solidFill>
              </a:rPr>
              <a:t>In the Garden</a:t>
            </a:r>
            <a:r>
              <a:rPr lang="en-US" dirty="0" smtClean="0">
                <a:solidFill>
                  <a:schemeClr val="bg1"/>
                </a:solidFill>
              </a:rPr>
              <a:t>, 1895</a:t>
            </a:r>
            <a:r>
              <a:rPr lang="uk-UA" dirty="0" smtClean="0">
                <a:solidFill>
                  <a:schemeClr val="bg1"/>
                </a:solidFill>
              </a:rPr>
              <a:t/>
            </a:r>
            <a:br>
              <a:rPr lang="uk-UA" dirty="0" smtClean="0">
                <a:solidFill>
                  <a:schemeClr val="bg1"/>
                </a:solidFill>
              </a:rPr>
            </a:br>
            <a:endParaRPr lang="uk-UA"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60232" y="1988840"/>
            <a:ext cx="2483768" cy="1143000"/>
          </a:xfrm>
        </p:spPr>
        <p:txBody>
          <a:bodyPr>
            <a:normAutofit fontScale="90000"/>
          </a:bodyPr>
          <a:lstStyle/>
          <a:p>
            <a:r>
              <a:rPr lang="en-US" i="1" dirty="0" smtClean="0"/>
              <a:t>Agapanthus</a:t>
            </a:r>
            <a:r>
              <a:rPr lang="en-US" dirty="0" smtClean="0"/>
              <a:t>, between 1914-1926</a:t>
            </a:r>
            <a:endParaRPr lang="uk-UA" dirty="0"/>
          </a:p>
        </p:txBody>
      </p:sp>
      <p:pic>
        <p:nvPicPr>
          <p:cNvPr id="4" name="Содержимое 3" descr="546px-1914-26_Claude_Monet_Agapanthus_MOMA_NY_anagoria.JPG"/>
          <p:cNvPicPr>
            <a:picLocks noGrp="1" noChangeAspect="1"/>
          </p:cNvPicPr>
          <p:nvPr>
            <p:ph idx="1"/>
          </p:nvPr>
        </p:nvPicPr>
        <p:blipFill>
          <a:blip r:embed="rId2" cstate="print"/>
          <a:stretch>
            <a:fillRect/>
          </a:stretch>
        </p:blipFill>
        <p:spPr>
          <a:xfrm>
            <a:off x="0" y="0"/>
            <a:ext cx="6588224" cy="68580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696px-Claude_Monet_-_Les_arceaux_de_roses,_Giverny_(Les_arceaux_fleuris).jpg"/>
          <p:cNvPicPr>
            <a:picLocks noGrp="1" noChangeAspect="1"/>
          </p:cNvPicPr>
          <p:nvPr>
            <p:ph idx="1"/>
          </p:nvPr>
        </p:nvPicPr>
        <p:blipFill>
          <a:blip r:embed="rId2" cstate="print"/>
          <a:stretch>
            <a:fillRect/>
          </a:stretch>
        </p:blipFill>
        <p:spPr>
          <a:xfrm>
            <a:off x="0" y="0"/>
            <a:ext cx="9144000" cy="6858945"/>
          </a:xfrm>
        </p:spPr>
      </p:pic>
      <p:sp>
        <p:nvSpPr>
          <p:cNvPr id="2" name="Заголовок 1"/>
          <p:cNvSpPr>
            <a:spLocks noGrp="1"/>
          </p:cNvSpPr>
          <p:nvPr>
            <p:ph type="title"/>
          </p:nvPr>
        </p:nvSpPr>
        <p:spPr>
          <a:xfrm>
            <a:off x="0" y="4653136"/>
            <a:ext cx="8229600" cy="1143000"/>
          </a:xfrm>
        </p:spPr>
        <p:txBody>
          <a:bodyPr>
            <a:normAutofit fontScale="90000"/>
          </a:bodyPr>
          <a:lstStyle/>
          <a:p>
            <a:r>
              <a:rPr lang="en-US" i="1" dirty="0" smtClean="0">
                <a:solidFill>
                  <a:schemeClr val="tx1"/>
                </a:solidFill>
              </a:rPr>
              <a:t>The rose arches, </a:t>
            </a:r>
            <a:r>
              <a:rPr lang="en-US" i="1" dirty="0" err="1" smtClean="0">
                <a:solidFill>
                  <a:schemeClr val="tx1"/>
                </a:solidFill>
              </a:rPr>
              <a:t>Giverny</a:t>
            </a:r>
            <a:r>
              <a:rPr lang="en-US" dirty="0" smtClean="0">
                <a:solidFill>
                  <a:schemeClr val="tx1"/>
                </a:solidFill>
              </a:rPr>
              <a:t>, 1913</a:t>
            </a:r>
            <a:endParaRPr lang="uk-UA" dirty="0">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617px-Water-Lilies-and-Japanese-Bridge-(1897-1899)-Monet.jpg"/>
          <p:cNvPicPr>
            <a:picLocks noGrp="1" noChangeAspect="1"/>
          </p:cNvPicPr>
          <p:nvPr>
            <p:ph idx="1"/>
          </p:nvPr>
        </p:nvPicPr>
        <p:blipFill>
          <a:blip r:embed="rId2" cstate="print"/>
          <a:stretch>
            <a:fillRect/>
          </a:stretch>
        </p:blipFill>
        <p:spPr>
          <a:xfrm>
            <a:off x="0" y="1"/>
            <a:ext cx="9144000" cy="6858000"/>
          </a:xfrm>
        </p:spPr>
      </p:pic>
      <p:sp>
        <p:nvSpPr>
          <p:cNvPr id="2" name="Заголовок 1"/>
          <p:cNvSpPr>
            <a:spLocks noGrp="1"/>
          </p:cNvSpPr>
          <p:nvPr>
            <p:ph type="title"/>
          </p:nvPr>
        </p:nvSpPr>
        <p:spPr/>
        <p:txBody>
          <a:bodyPr>
            <a:normAutofit fontScale="90000"/>
          </a:bodyPr>
          <a:lstStyle/>
          <a:p>
            <a:r>
              <a:rPr lang="en-US" i="1" dirty="0" smtClean="0">
                <a:solidFill>
                  <a:srgbClr val="FFFF00"/>
                </a:solidFill>
              </a:rPr>
              <a:t>Water Lilies and the Japanese bridge</a:t>
            </a:r>
            <a:r>
              <a:rPr lang="uk-UA" dirty="0" smtClean="0"/>
              <a:t/>
            </a:r>
            <a:br>
              <a:rPr lang="uk-UA" dirty="0" smtClean="0"/>
            </a:br>
            <a:endParaRPr lang="uk-UA"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624px-Monet_-_Seerosen_1906.jpg"/>
          <p:cNvPicPr>
            <a:picLocks noGrp="1" noChangeAspect="1"/>
          </p:cNvPicPr>
          <p:nvPr>
            <p:ph idx="1"/>
          </p:nvPr>
        </p:nvPicPr>
        <p:blipFill>
          <a:blip r:embed="rId2" cstate="print"/>
          <a:srcRect t="1969" r="3457" b="1564"/>
          <a:stretch>
            <a:fillRect/>
          </a:stretch>
        </p:blipFill>
        <p:spPr>
          <a:xfrm>
            <a:off x="0" y="0"/>
            <a:ext cx="9144000" cy="6918416"/>
          </a:xfrm>
        </p:spPr>
      </p:pic>
      <p:sp>
        <p:nvSpPr>
          <p:cNvPr id="2" name="Заголовок 1"/>
          <p:cNvSpPr>
            <a:spLocks noGrp="1"/>
          </p:cNvSpPr>
          <p:nvPr>
            <p:ph type="title"/>
          </p:nvPr>
        </p:nvSpPr>
        <p:spPr>
          <a:xfrm>
            <a:off x="-540568" y="2852936"/>
            <a:ext cx="8229600" cy="1143000"/>
          </a:xfrm>
        </p:spPr>
        <p:txBody>
          <a:bodyPr/>
          <a:lstStyle/>
          <a:p>
            <a:r>
              <a:rPr lang="en-US" i="1" dirty="0" smtClean="0">
                <a:solidFill>
                  <a:schemeClr val="tx1"/>
                </a:solidFill>
              </a:rPr>
              <a:t>Water Lilies</a:t>
            </a:r>
            <a:r>
              <a:rPr lang="en-US" dirty="0" smtClean="0">
                <a:solidFill>
                  <a:schemeClr val="tx1"/>
                </a:solidFill>
              </a:rPr>
              <a:t>, 1906</a:t>
            </a:r>
            <a:endParaRPr lang="uk-UA" dirty="0">
              <a:solidFill>
                <a:schemeClr val="tx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584px-Monet_-_Seerosen6.jpg"/>
          <p:cNvPicPr>
            <a:picLocks noGrp="1" noChangeAspect="1"/>
          </p:cNvPicPr>
          <p:nvPr>
            <p:ph idx="1"/>
          </p:nvPr>
        </p:nvPicPr>
        <p:blipFill>
          <a:blip r:embed="rId2" cstate="print"/>
          <a:srcRect l="2023" t="1972" b="3372"/>
          <a:stretch>
            <a:fillRect/>
          </a:stretch>
        </p:blipFill>
        <p:spPr>
          <a:xfrm>
            <a:off x="0" y="44181"/>
            <a:ext cx="9144000" cy="6813819"/>
          </a:xfrm>
        </p:spPr>
      </p:pic>
      <p:sp>
        <p:nvSpPr>
          <p:cNvPr id="2" name="Заголовок 1"/>
          <p:cNvSpPr>
            <a:spLocks noGrp="1"/>
          </p:cNvSpPr>
          <p:nvPr>
            <p:ph type="title"/>
          </p:nvPr>
        </p:nvSpPr>
        <p:spPr>
          <a:xfrm>
            <a:off x="-1332656" y="2132856"/>
            <a:ext cx="8229600" cy="1143000"/>
          </a:xfrm>
        </p:spPr>
        <p:txBody>
          <a:bodyPr/>
          <a:lstStyle/>
          <a:p>
            <a:r>
              <a:rPr lang="en-US" i="1" dirty="0" smtClean="0">
                <a:solidFill>
                  <a:schemeClr val="tx1"/>
                </a:solidFill>
              </a:rPr>
              <a:t>Water Lilies</a:t>
            </a:r>
            <a:endParaRPr lang="uk-UA" dirty="0">
              <a:solidFill>
                <a:schemeClr val="tx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Nympheas_71293_3.jpg"/>
          <p:cNvPicPr>
            <a:picLocks noGrp="1" noChangeAspect="1"/>
          </p:cNvPicPr>
          <p:nvPr>
            <p:ph idx="1"/>
          </p:nvPr>
        </p:nvPicPr>
        <p:blipFill>
          <a:blip r:embed="rId2" cstate="print"/>
          <a:stretch>
            <a:fillRect/>
          </a:stretch>
        </p:blipFill>
        <p:spPr>
          <a:xfrm>
            <a:off x="-252536" y="0"/>
            <a:ext cx="9396536" cy="6858000"/>
          </a:xfrm>
        </p:spPr>
      </p:pic>
      <p:sp>
        <p:nvSpPr>
          <p:cNvPr id="2" name="Заголовок 1"/>
          <p:cNvSpPr>
            <a:spLocks noGrp="1"/>
          </p:cNvSpPr>
          <p:nvPr>
            <p:ph type="title"/>
          </p:nvPr>
        </p:nvSpPr>
        <p:spPr>
          <a:xfrm>
            <a:off x="-2628800" y="5715000"/>
            <a:ext cx="8229600" cy="1143000"/>
          </a:xfrm>
        </p:spPr>
        <p:txBody>
          <a:bodyPr/>
          <a:lstStyle/>
          <a:p>
            <a:r>
              <a:rPr lang="en-US" i="1" dirty="0" smtClean="0">
                <a:solidFill>
                  <a:schemeClr val="tx1"/>
                </a:solidFill>
              </a:rPr>
              <a:t>Water Lilies</a:t>
            </a:r>
            <a:endParaRPr lang="uk-UA" dirty="0">
              <a:solidFill>
                <a:schemeClr val="tx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770px-Monet_-_Seerosen5.jpg"/>
          <p:cNvPicPr>
            <a:picLocks noGrp="1" noChangeAspect="1"/>
          </p:cNvPicPr>
          <p:nvPr>
            <p:ph idx="1"/>
          </p:nvPr>
        </p:nvPicPr>
        <p:blipFill>
          <a:blip r:embed="rId2" cstate="print"/>
          <a:srcRect l="1534" t="1969" b="3205"/>
          <a:stretch>
            <a:fillRect/>
          </a:stretch>
        </p:blipFill>
        <p:spPr>
          <a:xfrm>
            <a:off x="-1" y="0"/>
            <a:ext cx="9144001" cy="6858000"/>
          </a:xfrm>
        </p:spPr>
      </p:pic>
      <p:sp>
        <p:nvSpPr>
          <p:cNvPr id="2" name="Заголовок 1"/>
          <p:cNvSpPr>
            <a:spLocks noGrp="1"/>
          </p:cNvSpPr>
          <p:nvPr>
            <p:ph type="title"/>
          </p:nvPr>
        </p:nvSpPr>
        <p:spPr>
          <a:xfrm>
            <a:off x="467544" y="2420888"/>
            <a:ext cx="8229600" cy="1143000"/>
          </a:xfrm>
        </p:spPr>
        <p:txBody>
          <a:bodyPr/>
          <a:lstStyle/>
          <a:p>
            <a:r>
              <a:rPr lang="en-US" i="1" dirty="0" smtClean="0">
                <a:solidFill>
                  <a:schemeClr val="tx1"/>
                </a:solidFill>
              </a:rPr>
              <a:t>Water Lilies</a:t>
            </a:r>
            <a:endParaRPr lang="uk-UA" dirty="0">
              <a:solidFill>
                <a:schemeClr val="tx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t>Death</a:t>
            </a:r>
            <a:br>
              <a:rPr lang="en-US" b="1" dirty="0" smtClean="0"/>
            </a:br>
            <a:endParaRPr lang="uk-UA" dirty="0"/>
          </a:p>
        </p:txBody>
      </p:sp>
      <p:sp>
        <p:nvSpPr>
          <p:cNvPr id="3" name="Содержимое 2"/>
          <p:cNvSpPr>
            <a:spLocks noGrp="1"/>
          </p:cNvSpPr>
          <p:nvPr>
            <p:ph idx="1"/>
          </p:nvPr>
        </p:nvSpPr>
        <p:spPr>
          <a:xfrm>
            <a:off x="0" y="908720"/>
            <a:ext cx="9144000" cy="5949280"/>
          </a:xfrm>
        </p:spPr>
        <p:txBody>
          <a:bodyPr>
            <a:normAutofit fontScale="85000" lnSpcReduction="10000"/>
          </a:bodyPr>
          <a:lstStyle/>
          <a:p>
            <a:r>
              <a:rPr lang="en-US" dirty="0" smtClean="0"/>
              <a:t>Monet died of lung cancer on 5 December 1926 at the age of 86 and is buried in the</a:t>
            </a:r>
            <a:r>
              <a:rPr lang="uk-UA" dirty="0" smtClean="0"/>
              <a:t> </a:t>
            </a:r>
            <a:r>
              <a:rPr lang="en-US" dirty="0" err="1" smtClean="0"/>
              <a:t>Giverny</a:t>
            </a:r>
            <a:r>
              <a:rPr lang="en-US" dirty="0" smtClean="0"/>
              <a:t> church cemetery. Monet had insisted that the occasion be simple; thus only about fifty people attended the ceremony.</a:t>
            </a:r>
          </a:p>
          <a:p>
            <a:r>
              <a:rPr lang="en-US" dirty="0" smtClean="0"/>
              <a:t>His home, garden, and </a:t>
            </a:r>
            <a:r>
              <a:rPr lang="en-US" dirty="0" err="1" smtClean="0"/>
              <a:t>waterlily</a:t>
            </a:r>
            <a:r>
              <a:rPr lang="en-US" dirty="0" smtClean="0"/>
              <a:t> pond were bequeathed by his son Michel, his only heir, to the French Academy of Fine Arts (part of the </a:t>
            </a:r>
            <a:r>
              <a:rPr lang="en-US" dirty="0" err="1" smtClean="0"/>
              <a:t>Institut</a:t>
            </a:r>
            <a:r>
              <a:rPr lang="en-US" dirty="0" smtClean="0"/>
              <a:t> de France) in 1966. Through the </a:t>
            </a:r>
            <a:r>
              <a:rPr lang="en-US" i="1" dirty="0" err="1" smtClean="0"/>
              <a:t>Fondation</a:t>
            </a:r>
            <a:r>
              <a:rPr lang="en-US" i="1" dirty="0" smtClean="0"/>
              <a:t> Claude Monet</a:t>
            </a:r>
            <a:r>
              <a:rPr lang="en-US" dirty="0" smtClean="0"/>
              <a:t>, the house and gardens were opened for visits in 1980, following restoration. In addition to souvenirs of Monet and other objects of his life, the house contains his collection of</a:t>
            </a:r>
            <a:r>
              <a:rPr lang="uk-UA" dirty="0" smtClean="0"/>
              <a:t> </a:t>
            </a:r>
            <a:r>
              <a:rPr lang="en-US" dirty="0" smtClean="0"/>
              <a:t>Japanese woodcut prints. The house and garden, along with the </a:t>
            </a:r>
            <a:r>
              <a:rPr lang="en-US" i="1" dirty="0" smtClean="0"/>
              <a:t>Museum of Impressionism </a:t>
            </a:r>
            <a:r>
              <a:rPr lang="en-US" i="1" dirty="0" err="1" smtClean="0"/>
              <a:t>Giverny</a:t>
            </a:r>
            <a:r>
              <a:rPr lang="en-US" i="1" dirty="0" smtClean="0"/>
              <a:t>,</a:t>
            </a:r>
            <a:r>
              <a:rPr lang="en-US" dirty="0" smtClean="0"/>
              <a:t> are major attractions in</a:t>
            </a:r>
            <a:r>
              <a:rPr lang="uk-UA" dirty="0" smtClean="0"/>
              <a:t> </a:t>
            </a:r>
            <a:r>
              <a:rPr lang="en-US" dirty="0" err="1" smtClean="0"/>
              <a:t>Giverny</a:t>
            </a:r>
            <a:r>
              <a:rPr lang="en-US" dirty="0" smtClean="0"/>
              <a:t>, which hosts tourists from all over the world.</a:t>
            </a:r>
          </a:p>
          <a:p>
            <a:endParaRPr lang="uk-UA"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714px-Nymphéas_reflets_de_saule_1916-19.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p:txBody>
          <a:bodyPr/>
          <a:lstStyle/>
          <a:p>
            <a:r>
              <a:rPr lang="en-US" b="1" dirty="0" smtClean="0"/>
              <a:t>Monet's late paintings</a:t>
            </a:r>
            <a:endParaRPr lang="uk-UA" dirty="0"/>
          </a:p>
        </p:txBody>
      </p:sp>
      <p:sp>
        <p:nvSpPr>
          <p:cNvPr id="3" name="Содержимое 2"/>
          <p:cNvSpPr>
            <a:spLocks noGrp="1"/>
          </p:cNvSpPr>
          <p:nvPr>
            <p:ph idx="1"/>
          </p:nvPr>
        </p:nvSpPr>
        <p:spPr/>
        <p:txBody>
          <a:bodyPr/>
          <a:lstStyle/>
          <a:p>
            <a:r>
              <a:rPr lang="en-US" i="1" dirty="0" smtClean="0"/>
              <a:t>Water Lilies and Reflections of a Willow</a:t>
            </a:r>
            <a:r>
              <a:rPr lang="en-US" dirty="0" smtClean="0"/>
              <a:t> </a:t>
            </a:r>
            <a:endParaRPr lang="uk-U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7173416"/>
          </a:xfrm>
        </p:spPr>
        <p:txBody>
          <a:bodyPr>
            <a:normAutofit fontScale="92500" lnSpcReduction="20000"/>
          </a:bodyPr>
          <a:lstStyle/>
          <a:p>
            <a:r>
              <a:rPr lang="en-US" sz="2800" dirty="0" smtClean="0"/>
              <a:t>The first Impressionist exhibition was held in 1874 at 35 boulevard des </a:t>
            </a:r>
            <a:r>
              <a:rPr lang="en-US" sz="2800" dirty="0" err="1" smtClean="0"/>
              <a:t>Capucines</a:t>
            </a:r>
            <a:r>
              <a:rPr lang="en-US" sz="2800" dirty="0" smtClean="0"/>
              <a:t>, Paris, from 15 April to 15 May. The primary purpose of the participants was not so much to promote a new style, but to free themselves from the constraints of the Salon de Paris. The exhibition, open to anyone prepared to pay 60 francs, gave artists the opportunity to show their work without the interference of a </a:t>
            </a:r>
            <a:r>
              <a:rPr lang="en-US" sz="2800" dirty="0" err="1" smtClean="0"/>
              <a:t>jury.In</a:t>
            </a:r>
            <a:r>
              <a:rPr lang="en-US" sz="2800" dirty="0" smtClean="0"/>
              <a:t> addition to </a:t>
            </a:r>
            <a:r>
              <a:rPr lang="en-US" sz="2800" i="1" dirty="0" smtClean="0"/>
              <a:t>Impression: Sunrise</a:t>
            </a:r>
            <a:r>
              <a:rPr lang="en-US" sz="2800" dirty="0" smtClean="0"/>
              <a:t> (pictured above) Monet presented four oil paintings and seven pastels. Among the paintings he displayed was </a:t>
            </a:r>
            <a:r>
              <a:rPr lang="en-US" sz="2800" i="1" dirty="0" smtClean="0"/>
              <a:t>The Luncheon</a:t>
            </a:r>
            <a:r>
              <a:rPr lang="en-US" sz="2800" dirty="0" smtClean="0"/>
              <a:t> (1868), which features Camille </a:t>
            </a:r>
            <a:r>
              <a:rPr lang="en-US" sz="2800" dirty="0" err="1" smtClean="0"/>
              <a:t>Doncieux</a:t>
            </a:r>
            <a:r>
              <a:rPr lang="en-US" sz="2800" dirty="0" smtClean="0"/>
              <a:t> and Jean Monet, and which had been rejected by the Paris Salon of 1870. Also in this exhibition was a painting titled </a:t>
            </a:r>
            <a:r>
              <a:rPr lang="en-US" sz="2800" i="1" dirty="0" smtClean="0"/>
              <a:t>Boulevard des </a:t>
            </a:r>
            <a:r>
              <a:rPr lang="en-US" sz="2800" i="1" dirty="0" err="1" smtClean="0"/>
              <a:t>Capucines</a:t>
            </a:r>
            <a:r>
              <a:rPr lang="en-US" sz="2800" dirty="0" smtClean="0"/>
              <a:t>, a painting of the boulevard done from the photographer </a:t>
            </a:r>
            <a:r>
              <a:rPr lang="en-US" sz="2800" dirty="0" err="1" smtClean="0"/>
              <a:t>Nadar's</a:t>
            </a:r>
            <a:r>
              <a:rPr lang="en-US" sz="2800" dirty="0" smtClean="0"/>
              <a:t> apartment at no. 35. Monet painted the subject twice and it is uncertain which of the two pictures, that now in the Pushkin Museum in Moscow, or that in the Nelson-Atkins Museum of Art in Kansas City was the painting that appeared in the groundbreaking 1874 exhibition, though more recently the Moscow picture has been </a:t>
            </a:r>
            <a:r>
              <a:rPr lang="en-US" sz="2800" dirty="0" err="1" smtClean="0"/>
              <a:t>favoured</a:t>
            </a:r>
            <a:r>
              <a:rPr lang="en-US" sz="2800" dirty="0" smtClean="0"/>
              <a:t>.</a:t>
            </a:r>
          </a:p>
          <a:p>
            <a:r>
              <a:rPr lang="en-US" dirty="0" smtClean="0"/>
              <a:t/>
            </a:r>
            <a:br>
              <a:rPr lang="en-US" dirty="0" smtClean="0"/>
            </a:br>
            <a:endParaRPr lang="ru-RU" dirty="0" smtClean="0"/>
          </a:p>
          <a:p>
            <a:endParaRPr lang="ru-RU" dirty="0"/>
          </a:p>
        </p:txBody>
      </p:sp>
    </p:spTree>
    <p:extLst>
      <p:ext uri="{BB962C8B-B14F-4D97-AF65-F5344CB8AC3E}">
        <p14:creationId xmlns="" xmlns:p14="http://schemas.microsoft.com/office/powerpoint/2010/main" val="14503209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laude_Monet,_Water-Lily_Pond_and_Weeping_Willow.JPG"/>
          <p:cNvPicPr>
            <a:picLocks noGrp="1" noChangeAspect="1"/>
          </p:cNvPicPr>
          <p:nvPr>
            <p:ph idx="1"/>
          </p:nvPr>
        </p:nvPicPr>
        <p:blipFill>
          <a:blip r:embed="rId2" cstate="print"/>
          <a:stretch>
            <a:fillRect/>
          </a:stretch>
        </p:blipFill>
        <p:spPr>
          <a:xfrm>
            <a:off x="0" y="0"/>
            <a:ext cx="9144000" cy="6858000"/>
          </a:xfrm>
        </p:spPr>
      </p:pic>
      <p:sp>
        <p:nvSpPr>
          <p:cNvPr id="2" name="Заголовок 1"/>
          <p:cNvSpPr>
            <a:spLocks noGrp="1"/>
          </p:cNvSpPr>
          <p:nvPr>
            <p:ph type="title"/>
          </p:nvPr>
        </p:nvSpPr>
        <p:spPr>
          <a:xfrm>
            <a:off x="3110136" y="548680"/>
            <a:ext cx="6033864" cy="1143000"/>
          </a:xfrm>
        </p:spPr>
        <p:txBody>
          <a:bodyPr>
            <a:normAutofit fontScale="90000"/>
          </a:bodyPr>
          <a:lstStyle/>
          <a:p>
            <a:r>
              <a:rPr lang="en-US" i="1" dirty="0" smtClean="0">
                <a:solidFill>
                  <a:schemeClr val="tx1"/>
                </a:solidFill>
              </a:rPr>
              <a:t>Water-Lily Pond and Weeping Willow</a:t>
            </a:r>
            <a:endParaRPr lang="uk-UA" dirty="0">
              <a:solidFill>
                <a:schemeClr val="tx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68144" y="188640"/>
            <a:ext cx="3096344" cy="4896544"/>
          </a:xfrm>
        </p:spPr>
        <p:txBody>
          <a:bodyPr>
            <a:normAutofit/>
          </a:bodyPr>
          <a:lstStyle/>
          <a:p>
            <a:r>
              <a:rPr lang="en-US" i="1" dirty="0" smtClean="0"/>
              <a:t>Weeping Willow</a:t>
            </a:r>
            <a:r>
              <a:rPr lang="en-US" dirty="0" smtClean="0"/>
              <a:t>, 1918–1919</a:t>
            </a:r>
            <a:endParaRPr lang="uk-UA" dirty="0"/>
          </a:p>
        </p:txBody>
      </p:sp>
      <p:pic>
        <p:nvPicPr>
          <p:cNvPr id="4" name="Содержимое 3" descr="Claude_Monet,_Weeping_Willow.JPG"/>
          <p:cNvPicPr>
            <a:picLocks noGrp="1" noChangeAspect="1"/>
          </p:cNvPicPr>
          <p:nvPr>
            <p:ph idx="1"/>
          </p:nvPr>
        </p:nvPicPr>
        <p:blipFill>
          <a:blip r:embed="rId2" cstate="print"/>
          <a:stretch>
            <a:fillRect/>
          </a:stretch>
        </p:blipFill>
        <p:spPr>
          <a:xfrm>
            <a:off x="0" y="1"/>
            <a:ext cx="5940152" cy="6858000"/>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laude_Monet_Weeping_Willow.jpg"/>
          <p:cNvPicPr>
            <a:picLocks noGrp="1" noChangeAspect="1"/>
          </p:cNvPicPr>
          <p:nvPr>
            <p:ph idx="1"/>
          </p:nvPr>
        </p:nvPicPr>
        <p:blipFill>
          <a:blip r:embed="rId2" cstate="print"/>
          <a:stretch>
            <a:fillRect/>
          </a:stretch>
        </p:blipFill>
        <p:spPr>
          <a:xfrm>
            <a:off x="0" y="1"/>
            <a:ext cx="9144000" cy="6858000"/>
          </a:xfrm>
        </p:spPr>
      </p:pic>
      <p:sp>
        <p:nvSpPr>
          <p:cNvPr id="2" name="Заголовок 1"/>
          <p:cNvSpPr>
            <a:spLocks noGrp="1"/>
          </p:cNvSpPr>
          <p:nvPr>
            <p:ph type="title"/>
          </p:nvPr>
        </p:nvSpPr>
        <p:spPr>
          <a:xfrm>
            <a:off x="0" y="4869160"/>
            <a:ext cx="8229600" cy="1143000"/>
          </a:xfrm>
        </p:spPr>
        <p:txBody>
          <a:bodyPr/>
          <a:lstStyle/>
          <a:p>
            <a:r>
              <a:rPr lang="en-US" i="1" dirty="0" smtClean="0"/>
              <a:t>Weeping Willow</a:t>
            </a:r>
            <a:r>
              <a:rPr lang="en-US" dirty="0" smtClean="0"/>
              <a:t>, 1918–1919</a:t>
            </a:r>
            <a:endParaRPr lang="uk-UA"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579px-Monet_-_Das_Haus_in_den_Rosen.jpeg"/>
          <p:cNvPicPr>
            <a:picLocks noGrp="1" noChangeAspect="1"/>
          </p:cNvPicPr>
          <p:nvPr>
            <p:ph idx="1"/>
          </p:nvPr>
        </p:nvPicPr>
        <p:blipFill>
          <a:blip r:embed="rId2" cstate="print"/>
          <a:stretch>
            <a:fillRect/>
          </a:stretch>
        </p:blipFill>
        <p:spPr>
          <a:xfrm>
            <a:off x="0" y="0"/>
            <a:ext cx="9144000" cy="6858000"/>
          </a:xfrm>
        </p:spPr>
      </p:pic>
      <p:sp>
        <p:nvSpPr>
          <p:cNvPr id="2" name="Заголовок 1"/>
          <p:cNvSpPr>
            <a:spLocks noGrp="1"/>
          </p:cNvSpPr>
          <p:nvPr>
            <p:ph type="title"/>
          </p:nvPr>
        </p:nvSpPr>
        <p:spPr>
          <a:xfrm>
            <a:off x="467544" y="5301208"/>
            <a:ext cx="8229600" cy="1143000"/>
          </a:xfrm>
        </p:spPr>
        <p:txBody>
          <a:bodyPr/>
          <a:lstStyle/>
          <a:p>
            <a:r>
              <a:rPr lang="en-US" i="1" dirty="0" smtClean="0">
                <a:solidFill>
                  <a:schemeClr val="tx1"/>
                </a:solidFill>
              </a:rPr>
              <a:t>House Among the Roses</a:t>
            </a:r>
            <a:endParaRPr lang="uk-UA" dirty="0">
              <a:solidFill>
                <a:schemeClr val="tx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684px-Monet-_Der_Rosenweg_in_Giverny.jpeg"/>
          <p:cNvPicPr>
            <a:picLocks noGrp="1" noChangeAspect="1"/>
          </p:cNvPicPr>
          <p:nvPr>
            <p:ph idx="1"/>
          </p:nvPr>
        </p:nvPicPr>
        <p:blipFill>
          <a:blip r:embed="rId2" cstate="print"/>
          <a:stretch>
            <a:fillRect/>
          </a:stretch>
        </p:blipFill>
        <p:spPr>
          <a:xfrm>
            <a:off x="0" y="-58112"/>
            <a:ext cx="9144000" cy="6916112"/>
          </a:xfrm>
        </p:spPr>
      </p:pic>
      <p:sp>
        <p:nvSpPr>
          <p:cNvPr id="2" name="Заголовок 1"/>
          <p:cNvSpPr>
            <a:spLocks noGrp="1"/>
          </p:cNvSpPr>
          <p:nvPr>
            <p:ph type="title"/>
          </p:nvPr>
        </p:nvSpPr>
        <p:spPr>
          <a:xfrm>
            <a:off x="467544" y="5715000"/>
            <a:ext cx="8229600" cy="1143000"/>
          </a:xfrm>
        </p:spPr>
        <p:txBody>
          <a:bodyPr/>
          <a:lstStyle/>
          <a:p>
            <a:r>
              <a:rPr lang="en-US" i="1" dirty="0" smtClean="0">
                <a:solidFill>
                  <a:schemeClr val="tx1"/>
                </a:solidFill>
              </a:rPr>
              <a:t>The Rose Walk, </a:t>
            </a:r>
            <a:r>
              <a:rPr lang="en-US" i="1" dirty="0" err="1" smtClean="0">
                <a:solidFill>
                  <a:schemeClr val="tx1"/>
                </a:solidFill>
              </a:rPr>
              <a:t>Giverny</a:t>
            </a:r>
            <a:endParaRPr lang="uk-UA" dirty="0">
              <a:solidFill>
                <a:schemeClr val="tx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786px-1920-22_Claude_Monet_The_Japanese_Footbridge_MOMA_NY_anagoria.JPG"/>
          <p:cNvPicPr>
            <a:picLocks noGrp="1" noChangeAspect="1"/>
          </p:cNvPicPr>
          <p:nvPr>
            <p:ph idx="1"/>
          </p:nvPr>
        </p:nvPicPr>
        <p:blipFill>
          <a:blip r:embed="rId2" cstate="print"/>
          <a:stretch>
            <a:fillRect/>
          </a:stretch>
        </p:blipFill>
        <p:spPr>
          <a:xfrm>
            <a:off x="0" y="-1"/>
            <a:ext cx="9144000" cy="6831715"/>
          </a:xfrm>
        </p:spPr>
      </p:pic>
      <p:sp>
        <p:nvSpPr>
          <p:cNvPr id="2" name="Заголовок 1"/>
          <p:cNvSpPr>
            <a:spLocks noGrp="1"/>
          </p:cNvSpPr>
          <p:nvPr>
            <p:ph type="title"/>
          </p:nvPr>
        </p:nvSpPr>
        <p:spPr/>
        <p:txBody>
          <a:bodyPr/>
          <a:lstStyle/>
          <a:p>
            <a:r>
              <a:rPr lang="en-US" i="1" dirty="0" smtClean="0">
                <a:solidFill>
                  <a:schemeClr val="tx1"/>
                </a:solidFill>
              </a:rPr>
              <a:t>The Japanese Footbridge</a:t>
            </a:r>
            <a:endParaRPr lang="uk-UA" dirty="0">
              <a:solidFill>
                <a:schemeClr val="tx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800px-Monet_-_Garten_in_Giverny.jpg"/>
          <p:cNvPicPr>
            <a:picLocks noGrp="1" noChangeAspect="1"/>
          </p:cNvPicPr>
          <p:nvPr>
            <p:ph idx="1"/>
          </p:nvPr>
        </p:nvPicPr>
        <p:blipFill>
          <a:blip r:embed="rId2" cstate="print"/>
          <a:stretch>
            <a:fillRect/>
          </a:stretch>
        </p:blipFill>
        <p:spPr>
          <a:xfrm>
            <a:off x="1" y="0"/>
            <a:ext cx="9144000" cy="6858001"/>
          </a:xfrm>
        </p:spPr>
      </p:pic>
      <p:sp>
        <p:nvSpPr>
          <p:cNvPr id="2" name="Заголовок 1"/>
          <p:cNvSpPr>
            <a:spLocks noGrp="1"/>
          </p:cNvSpPr>
          <p:nvPr>
            <p:ph type="title"/>
          </p:nvPr>
        </p:nvSpPr>
        <p:spPr>
          <a:xfrm>
            <a:off x="683568" y="0"/>
            <a:ext cx="8229600" cy="1143000"/>
          </a:xfrm>
        </p:spPr>
        <p:txBody>
          <a:bodyPr/>
          <a:lstStyle/>
          <a:p>
            <a:r>
              <a:rPr lang="en-US" i="1" dirty="0" smtClean="0">
                <a:solidFill>
                  <a:schemeClr val="tx1"/>
                </a:solidFill>
              </a:rPr>
              <a:t>The Garden at </a:t>
            </a:r>
            <a:r>
              <a:rPr lang="en-US" i="1" dirty="0" err="1" smtClean="0">
                <a:solidFill>
                  <a:schemeClr val="tx1"/>
                </a:solidFill>
              </a:rPr>
              <a:t>Giverny</a:t>
            </a:r>
            <a:endParaRPr lang="uk-UA" dirty="0">
              <a:solidFill>
                <a:schemeClr val="tx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Monet's methods</a:t>
            </a:r>
            <a:br>
              <a:rPr lang="en-US" dirty="0" smtClean="0"/>
            </a:br>
            <a:endParaRPr lang="uk-UA" dirty="0"/>
          </a:p>
        </p:txBody>
      </p:sp>
      <p:sp>
        <p:nvSpPr>
          <p:cNvPr id="3" name="Содержимое 2"/>
          <p:cNvSpPr>
            <a:spLocks noGrp="1"/>
          </p:cNvSpPr>
          <p:nvPr>
            <p:ph idx="1"/>
          </p:nvPr>
        </p:nvSpPr>
        <p:spPr>
          <a:xfrm>
            <a:off x="0" y="1052736"/>
            <a:ext cx="8892480" cy="5805264"/>
          </a:xfrm>
        </p:spPr>
        <p:txBody>
          <a:bodyPr>
            <a:normAutofit fontScale="85000" lnSpcReduction="20000"/>
          </a:bodyPr>
          <a:lstStyle/>
          <a:p>
            <a:r>
              <a:rPr lang="en-US" dirty="0" smtClean="0"/>
              <a:t>In 1877 a series of paintings at St-</a:t>
            </a:r>
            <a:r>
              <a:rPr lang="en-US" dirty="0" err="1" smtClean="0"/>
              <a:t>Lazare</a:t>
            </a:r>
            <a:r>
              <a:rPr lang="en-US" dirty="0" smtClean="0"/>
              <a:t> Station had Monet looking at smoke and steam and the way that they affected </a:t>
            </a:r>
            <a:r>
              <a:rPr lang="en-US" dirty="0" err="1" smtClean="0"/>
              <a:t>colour</a:t>
            </a:r>
            <a:r>
              <a:rPr lang="en-US" dirty="0" smtClean="0"/>
              <a:t> and visibility, being sometimes opaque and sometimes translucent. He was to further use this study in the painting of the effects of mist and rain on the </a:t>
            </a:r>
            <a:r>
              <a:rPr lang="en-US" dirty="0" err="1" smtClean="0"/>
              <a:t>landscape.The</a:t>
            </a:r>
            <a:r>
              <a:rPr lang="en-US" dirty="0" smtClean="0"/>
              <a:t> </a:t>
            </a:r>
            <a:r>
              <a:rPr lang="en-US" dirty="0" smtClean="0"/>
              <a:t>study of the effects of atmosphere were to evolve into a number of series of paintings in which Monet repeatedly painted the same subject in different lights, at different hours of the day, and through the changes of weather and season. This process began in the 1880s and continued until the end of his life in 1926</a:t>
            </a:r>
            <a:r>
              <a:rPr lang="en-US" dirty="0" smtClean="0"/>
              <a:t>.</a:t>
            </a:r>
            <a:r>
              <a:rPr lang="en-US" dirty="0" smtClean="0"/>
              <a:t> </a:t>
            </a:r>
            <a:endParaRPr lang="en-US" dirty="0" smtClean="0"/>
          </a:p>
          <a:p>
            <a:r>
              <a:rPr lang="en-US" dirty="0" smtClean="0"/>
              <a:t>Helen </a:t>
            </a:r>
            <a:r>
              <a:rPr lang="en-US" dirty="0" smtClean="0"/>
              <a:t>Gardner writes:</a:t>
            </a:r>
          </a:p>
          <a:p>
            <a:r>
              <a:rPr lang="en-US" dirty="0" smtClean="0"/>
              <a:t>"Monet, with a scientific precision, has given us an unparalleled and unexcelled record of the passing of time as seen in the movement of light over identical forms</a:t>
            </a:r>
            <a:r>
              <a:rPr lang="en-US" dirty="0" smtClean="0"/>
              <a:t>."</a:t>
            </a:r>
            <a:endParaRPr lang="en-US" dirty="0" smtClean="0"/>
          </a:p>
          <a:p>
            <a:endParaRPr lang="uk-UA"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800px-La_Gare_Saint-Lazare.jpg"/>
          <p:cNvPicPr>
            <a:picLocks noChangeAspect="1"/>
          </p:cNvPicPr>
          <p:nvPr/>
        </p:nvPicPr>
        <p:blipFill>
          <a:blip r:embed="rId2" cstate="print"/>
          <a:stretch>
            <a:fillRect/>
          </a:stretch>
        </p:blipFill>
        <p:spPr>
          <a:xfrm>
            <a:off x="0" y="11430"/>
            <a:ext cx="9144000" cy="6846570"/>
          </a:xfrm>
          <a:prstGeom prst="rect">
            <a:avLst/>
          </a:prstGeom>
        </p:spPr>
      </p:pic>
      <p:sp>
        <p:nvSpPr>
          <p:cNvPr id="2" name="Заголовок 1"/>
          <p:cNvSpPr>
            <a:spLocks noGrp="1"/>
          </p:cNvSpPr>
          <p:nvPr>
            <p:ph type="title"/>
          </p:nvPr>
        </p:nvSpPr>
        <p:spPr>
          <a:xfrm>
            <a:off x="1187624" y="2780928"/>
            <a:ext cx="8229600" cy="1143000"/>
          </a:xfrm>
        </p:spPr>
        <p:txBody>
          <a:bodyPr/>
          <a:lstStyle/>
          <a:p>
            <a:r>
              <a:rPr lang="en-US" b="1" dirty="0" smtClean="0">
                <a:solidFill>
                  <a:schemeClr val="tx1"/>
                </a:solidFill>
              </a:rPr>
              <a:t>Series of paintings</a:t>
            </a:r>
            <a:endParaRPr lang="uk-UA" dirty="0">
              <a:solidFill>
                <a:schemeClr val="tx1"/>
              </a:solidFill>
            </a:endParaRPr>
          </a:p>
        </p:txBody>
      </p:sp>
      <p:sp>
        <p:nvSpPr>
          <p:cNvPr id="3" name="Содержимое 2"/>
          <p:cNvSpPr>
            <a:spLocks noGrp="1"/>
          </p:cNvSpPr>
          <p:nvPr>
            <p:ph idx="1"/>
          </p:nvPr>
        </p:nvSpPr>
        <p:spPr>
          <a:xfrm>
            <a:off x="1907704" y="2332037"/>
            <a:ext cx="8229600" cy="4525963"/>
          </a:xfrm>
        </p:spPr>
        <p:txBody>
          <a:bodyPr/>
          <a:lstStyle/>
          <a:p>
            <a:r>
              <a:rPr lang="en-US" i="1" dirty="0" smtClean="0">
                <a:solidFill>
                  <a:schemeClr val="tx1"/>
                </a:solidFill>
              </a:rPr>
              <a:t>La </a:t>
            </a:r>
            <a:r>
              <a:rPr lang="en-US" i="1" dirty="0" err="1" smtClean="0">
                <a:solidFill>
                  <a:schemeClr val="tx1"/>
                </a:solidFill>
              </a:rPr>
              <a:t>Gare</a:t>
            </a:r>
            <a:r>
              <a:rPr lang="en-US" i="1" dirty="0" smtClean="0">
                <a:solidFill>
                  <a:schemeClr val="tx1"/>
                </a:solidFill>
              </a:rPr>
              <a:t> Saint-</a:t>
            </a:r>
            <a:r>
              <a:rPr lang="en-US" i="1" dirty="0" err="1" smtClean="0">
                <a:solidFill>
                  <a:schemeClr val="tx1"/>
                </a:solidFill>
              </a:rPr>
              <a:t>Lazare</a:t>
            </a:r>
            <a:r>
              <a:rPr lang="en-US" dirty="0" smtClean="0">
                <a:solidFill>
                  <a:schemeClr val="tx1"/>
                </a:solidFill>
              </a:rPr>
              <a:t>, 1877</a:t>
            </a:r>
            <a:endParaRPr lang="uk-UA" dirty="0">
              <a:solidFill>
                <a:schemeClr val="tx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Arrival_of_the_Normandy_Train,_Gare_Saint-Lazare_1877_Claude_Monet.jpg"/>
          <p:cNvPicPr>
            <a:picLocks noGrp="1" noChangeAspect="1"/>
          </p:cNvPicPr>
          <p:nvPr>
            <p:ph idx="1"/>
          </p:nvPr>
        </p:nvPicPr>
        <p:blipFill>
          <a:blip r:embed="rId2" cstate="print"/>
          <a:stretch>
            <a:fillRect/>
          </a:stretch>
        </p:blipFill>
        <p:spPr>
          <a:xfrm>
            <a:off x="0" y="1"/>
            <a:ext cx="9143999" cy="6858000"/>
          </a:xfrm>
        </p:spPr>
      </p:pic>
      <p:sp>
        <p:nvSpPr>
          <p:cNvPr id="2" name="Заголовок 1"/>
          <p:cNvSpPr>
            <a:spLocks noGrp="1"/>
          </p:cNvSpPr>
          <p:nvPr>
            <p:ph type="title"/>
          </p:nvPr>
        </p:nvSpPr>
        <p:spPr/>
        <p:txBody>
          <a:bodyPr>
            <a:normAutofit fontScale="90000"/>
          </a:bodyPr>
          <a:lstStyle/>
          <a:p>
            <a:r>
              <a:rPr lang="en-US" i="1" dirty="0" smtClean="0"/>
              <a:t>Arrival of the Normandy Train, </a:t>
            </a:r>
            <a:r>
              <a:rPr lang="en-US" i="1" dirty="0" err="1" smtClean="0"/>
              <a:t>Gare</a:t>
            </a:r>
            <a:r>
              <a:rPr lang="en-US" i="1" dirty="0" smtClean="0"/>
              <a:t> Saint-</a:t>
            </a:r>
            <a:r>
              <a:rPr lang="en-US" i="1" dirty="0" err="1" smtClean="0"/>
              <a:t>Lazare</a:t>
            </a:r>
            <a:r>
              <a:rPr lang="en-US" dirty="0" smtClean="0"/>
              <a:t>, 1877</a:t>
            </a:r>
            <a:endParaRPr lang="uk-U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laude_Monet_009.jpg"/>
          <p:cNvPicPr>
            <a:picLocks noGrp="1" noChangeAspect="1"/>
          </p:cNvPicPr>
          <p:nvPr>
            <p:ph idx="1"/>
          </p:nvPr>
        </p:nvPicPr>
        <p:blipFill>
          <a:blip r:embed="rId3" cstate="print"/>
          <a:stretch>
            <a:fillRect/>
          </a:stretch>
        </p:blipFill>
        <p:spPr>
          <a:xfrm>
            <a:off x="0" y="1"/>
            <a:ext cx="9144000" cy="6858000"/>
          </a:xfrm>
        </p:spPr>
      </p:pic>
      <p:sp>
        <p:nvSpPr>
          <p:cNvPr id="2" name="Заголовок 1"/>
          <p:cNvSpPr>
            <a:spLocks noGrp="1"/>
          </p:cNvSpPr>
          <p:nvPr>
            <p:ph type="title"/>
          </p:nvPr>
        </p:nvSpPr>
        <p:spPr>
          <a:xfrm>
            <a:off x="467544" y="0"/>
            <a:ext cx="8229600" cy="1143000"/>
          </a:xfrm>
        </p:spPr>
        <p:txBody>
          <a:bodyPr/>
          <a:lstStyle/>
          <a:p>
            <a:r>
              <a:rPr lang="en-US" b="1" dirty="0" smtClean="0"/>
              <a:t>Paintings 1858-1870</a:t>
            </a:r>
            <a:endParaRPr lang="uk-UA" dirty="0"/>
          </a:p>
        </p:txBody>
      </p:sp>
      <p:pic>
        <p:nvPicPr>
          <p:cNvPr id="5" name="f904295d2e2d4f.mp3">
            <a:hlinkClick r:id="" action="ppaction://media"/>
          </p:cNvPr>
          <p:cNvPicPr>
            <a:picLocks noRot="1" noChangeAspect="1"/>
          </p:cNvPicPr>
          <p:nvPr>
            <a:audioFile r:link="rId1"/>
          </p:nvPr>
        </p:nvPicPr>
        <p:blipFill>
          <a:blip r:embed="rId4" cstate="print"/>
          <a:stretch>
            <a:fillRect/>
          </a:stretch>
        </p:blipFill>
        <p:spPr>
          <a:xfrm>
            <a:off x="7668344" y="5389984"/>
            <a:ext cx="1080120" cy="10801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repeatCount="indefinite"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750px-Claude_Monet_The_Cliffs_at_Etretat.jpg"/>
          <p:cNvPicPr>
            <a:picLocks noGrp="1" noChangeAspect="1"/>
          </p:cNvPicPr>
          <p:nvPr>
            <p:ph idx="1"/>
          </p:nvPr>
        </p:nvPicPr>
        <p:blipFill>
          <a:blip r:embed="rId2" cstate="print"/>
          <a:stretch>
            <a:fillRect/>
          </a:stretch>
        </p:blipFill>
        <p:spPr>
          <a:xfrm>
            <a:off x="0" y="1"/>
            <a:ext cx="9144000" cy="6858000"/>
          </a:xfrm>
        </p:spPr>
      </p:pic>
      <p:sp>
        <p:nvSpPr>
          <p:cNvPr id="2" name="Заголовок 1"/>
          <p:cNvSpPr>
            <a:spLocks noGrp="1"/>
          </p:cNvSpPr>
          <p:nvPr>
            <p:ph type="title"/>
          </p:nvPr>
        </p:nvSpPr>
        <p:spPr>
          <a:xfrm>
            <a:off x="0" y="0"/>
            <a:ext cx="8229600" cy="1143000"/>
          </a:xfrm>
        </p:spPr>
        <p:txBody>
          <a:bodyPr/>
          <a:lstStyle/>
          <a:p>
            <a:r>
              <a:rPr lang="en-US" i="1" dirty="0" smtClean="0"/>
              <a:t>The Cliffs at </a:t>
            </a:r>
            <a:r>
              <a:rPr lang="en-US" i="1" dirty="0" err="1" smtClean="0"/>
              <a:t>Etretat</a:t>
            </a:r>
            <a:r>
              <a:rPr lang="en-US" dirty="0" smtClean="0"/>
              <a:t>, 1885</a:t>
            </a:r>
            <a:endParaRPr lang="uk-UA"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718px-Monet_-_Segelboote_hinter_der_Nadel_bei_Eretat_1885.jpg"/>
          <p:cNvPicPr>
            <a:picLocks noGrp="1" noChangeAspect="1"/>
          </p:cNvPicPr>
          <p:nvPr>
            <p:ph idx="1"/>
          </p:nvPr>
        </p:nvPicPr>
        <p:blipFill>
          <a:blip r:embed="rId2" cstate="print"/>
          <a:srcRect l="1645" b="3533"/>
          <a:stretch>
            <a:fillRect/>
          </a:stretch>
        </p:blipFill>
        <p:spPr>
          <a:xfrm>
            <a:off x="0" y="-76326"/>
            <a:ext cx="9144000" cy="6934326"/>
          </a:xfrm>
        </p:spPr>
      </p:pic>
      <p:sp>
        <p:nvSpPr>
          <p:cNvPr id="2" name="Заголовок 1"/>
          <p:cNvSpPr>
            <a:spLocks noGrp="1"/>
          </p:cNvSpPr>
          <p:nvPr>
            <p:ph type="title"/>
          </p:nvPr>
        </p:nvSpPr>
        <p:spPr/>
        <p:txBody>
          <a:bodyPr>
            <a:normAutofit fontScale="90000"/>
          </a:bodyPr>
          <a:lstStyle/>
          <a:p>
            <a:r>
              <a:rPr lang="en-US" i="1" dirty="0" smtClean="0">
                <a:solidFill>
                  <a:schemeClr val="tx1"/>
                </a:solidFill>
              </a:rPr>
              <a:t>Sailboats behind the needle at </a:t>
            </a:r>
            <a:r>
              <a:rPr lang="en-US" i="1" dirty="0" err="1" smtClean="0">
                <a:solidFill>
                  <a:schemeClr val="tx1"/>
                </a:solidFill>
              </a:rPr>
              <a:t>Eretat</a:t>
            </a:r>
            <a:r>
              <a:rPr lang="en-US" dirty="0" smtClean="0">
                <a:solidFill>
                  <a:schemeClr val="tx1"/>
                </a:solidFill>
              </a:rPr>
              <a:t>, 1885</a:t>
            </a:r>
            <a:endParaRPr lang="uk-UA" dirty="0">
              <a:solidFill>
                <a:schemeClr val="tx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laude_Monet,_Grainstacks_in_the_Sunlight,_Morning_Effect,_1890,_oil_on_canvas_65_x_100_cm.jpg"/>
          <p:cNvPicPr>
            <a:picLocks noGrp="1" noChangeAspect="1"/>
          </p:cNvPicPr>
          <p:nvPr>
            <p:ph idx="1"/>
          </p:nvPr>
        </p:nvPicPr>
        <p:blipFill>
          <a:blip r:embed="rId2" cstate="print"/>
          <a:stretch>
            <a:fillRect/>
          </a:stretch>
        </p:blipFill>
        <p:spPr>
          <a:xfrm>
            <a:off x="0" y="0"/>
            <a:ext cx="9169474" cy="6858001"/>
          </a:xfrm>
        </p:spPr>
      </p:pic>
      <p:sp>
        <p:nvSpPr>
          <p:cNvPr id="2" name="Заголовок 1"/>
          <p:cNvSpPr>
            <a:spLocks noGrp="1"/>
          </p:cNvSpPr>
          <p:nvPr>
            <p:ph type="title"/>
          </p:nvPr>
        </p:nvSpPr>
        <p:spPr/>
        <p:txBody>
          <a:bodyPr>
            <a:normAutofit fontScale="90000"/>
          </a:bodyPr>
          <a:lstStyle/>
          <a:p>
            <a:r>
              <a:rPr lang="en-US" dirty="0" smtClean="0">
                <a:solidFill>
                  <a:schemeClr val="tx1"/>
                </a:solidFill>
              </a:rPr>
              <a:t>Two paintings from a series of </a:t>
            </a:r>
            <a:r>
              <a:rPr lang="en-US" dirty="0" err="1" smtClean="0">
                <a:solidFill>
                  <a:schemeClr val="tx1"/>
                </a:solidFill>
              </a:rPr>
              <a:t>grainstacks</a:t>
            </a:r>
            <a:endParaRPr lang="uk-UA" dirty="0">
              <a:solidFill>
                <a:schemeClr val="tx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800px-1270_Wheatstacks,_1890-91,_65.8_x_101_cm,_25_7-8_x_39_3-4_in,_The_Art_Institute_of_Chicago.jpg"/>
          <p:cNvPicPr>
            <a:picLocks noGrp="1" noChangeAspect="1"/>
          </p:cNvPicPr>
          <p:nvPr>
            <p:ph idx="1"/>
          </p:nvPr>
        </p:nvPicPr>
        <p:blipFill>
          <a:blip r:embed="rId2" cstate="print"/>
          <a:stretch>
            <a:fillRect/>
          </a:stretch>
        </p:blipFill>
        <p:spPr>
          <a:xfrm>
            <a:off x="0" y="0"/>
            <a:ext cx="9100237" cy="6858001"/>
          </a:xfrm>
        </p:spPr>
      </p:pic>
      <p:sp>
        <p:nvSpPr>
          <p:cNvPr id="2" name="Заголовок 1"/>
          <p:cNvSpPr>
            <a:spLocks noGrp="1"/>
          </p:cNvSpPr>
          <p:nvPr>
            <p:ph type="title"/>
          </p:nvPr>
        </p:nvSpPr>
        <p:spPr/>
        <p:txBody>
          <a:bodyPr>
            <a:normAutofit fontScale="90000"/>
          </a:bodyPr>
          <a:lstStyle/>
          <a:p>
            <a:r>
              <a:rPr lang="en-US" i="1" dirty="0" err="1" smtClean="0">
                <a:solidFill>
                  <a:schemeClr val="tx1"/>
                </a:solidFill>
              </a:rPr>
              <a:t>Grainstacks</a:t>
            </a:r>
            <a:r>
              <a:rPr lang="en-US" i="1" dirty="0" smtClean="0">
                <a:solidFill>
                  <a:schemeClr val="tx1"/>
                </a:solidFill>
              </a:rPr>
              <a:t>, end of day, Autumn</a:t>
            </a:r>
            <a:endParaRPr lang="uk-UA" dirty="0">
              <a:solidFill>
                <a:schemeClr val="tx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38936" y="1916832"/>
            <a:ext cx="3405064" cy="1143000"/>
          </a:xfrm>
        </p:spPr>
        <p:txBody>
          <a:bodyPr>
            <a:normAutofit fontScale="90000"/>
          </a:bodyPr>
          <a:lstStyle/>
          <a:p>
            <a:r>
              <a:rPr lang="en-US" i="1" dirty="0" smtClean="0"/>
              <a:t>Poplars (Autumn)</a:t>
            </a:r>
            <a:endParaRPr lang="uk-UA" dirty="0"/>
          </a:p>
        </p:txBody>
      </p:sp>
      <p:pic>
        <p:nvPicPr>
          <p:cNvPr id="4" name="Содержимое 3" descr="479px-Claude_Monet_-_Les_Peupliers.jpg"/>
          <p:cNvPicPr>
            <a:picLocks noGrp="1" noChangeAspect="1"/>
          </p:cNvPicPr>
          <p:nvPr>
            <p:ph idx="1"/>
          </p:nvPr>
        </p:nvPicPr>
        <p:blipFill>
          <a:blip r:embed="rId2" cstate="print"/>
          <a:stretch>
            <a:fillRect/>
          </a:stretch>
        </p:blipFill>
        <p:spPr>
          <a:xfrm>
            <a:off x="0" y="1"/>
            <a:ext cx="5484110" cy="6858000"/>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0112" y="2852936"/>
            <a:ext cx="3563888" cy="1143000"/>
          </a:xfrm>
        </p:spPr>
        <p:txBody>
          <a:bodyPr>
            <a:normAutofit fontScale="90000"/>
          </a:bodyPr>
          <a:lstStyle/>
          <a:p>
            <a:r>
              <a:rPr lang="en-US" i="1" dirty="0" smtClean="0"/>
              <a:t>Poplars at the River </a:t>
            </a:r>
            <a:r>
              <a:rPr lang="en-US" i="1" dirty="0" err="1" smtClean="0"/>
              <a:t>Epte</a:t>
            </a:r>
            <a:endParaRPr lang="uk-UA" dirty="0"/>
          </a:p>
        </p:txBody>
      </p:sp>
      <p:pic>
        <p:nvPicPr>
          <p:cNvPr id="4" name="Содержимое 3" descr="471px-Monet_Poplars_on_the_River_Epte.jpg"/>
          <p:cNvPicPr>
            <a:picLocks noGrp="1" noChangeAspect="1"/>
          </p:cNvPicPr>
          <p:nvPr>
            <p:ph idx="1"/>
          </p:nvPr>
        </p:nvPicPr>
        <p:blipFill>
          <a:blip r:embed="rId2" cstate="print"/>
          <a:stretch>
            <a:fillRect/>
          </a:stretch>
        </p:blipFill>
        <p:spPr>
          <a:xfrm>
            <a:off x="0" y="0"/>
            <a:ext cx="5383530" cy="6858000"/>
          </a:xfr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laude_Monet_-_Branch_of_the_Seine_near_Giverny.JPG"/>
          <p:cNvPicPr>
            <a:picLocks noGrp="1" noChangeAspect="1"/>
          </p:cNvPicPr>
          <p:nvPr>
            <p:ph idx="1"/>
          </p:nvPr>
        </p:nvPicPr>
        <p:blipFill>
          <a:blip r:embed="rId2" cstate="print"/>
          <a:stretch>
            <a:fillRect/>
          </a:stretch>
        </p:blipFill>
        <p:spPr>
          <a:xfrm>
            <a:off x="1475656" y="1494327"/>
            <a:ext cx="5976664" cy="5363673"/>
          </a:xfrm>
        </p:spPr>
      </p:pic>
      <p:sp>
        <p:nvSpPr>
          <p:cNvPr id="2" name="Заголовок 1"/>
          <p:cNvSpPr>
            <a:spLocks noGrp="1"/>
          </p:cNvSpPr>
          <p:nvPr>
            <p:ph type="title"/>
          </p:nvPr>
        </p:nvSpPr>
        <p:spPr/>
        <p:txBody>
          <a:bodyPr/>
          <a:lstStyle/>
          <a:p>
            <a:r>
              <a:rPr lang="en-US" i="1" dirty="0" smtClean="0"/>
              <a:t>The Seine Near </a:t>
            </a:r>
            <a:r>
              <a:rPr lang="en-US" i="1" dirty="0" err="1" smtClean="0"/>
              <a:t>Giverny</a:t>
            </a:r>
            <a:endParaRPr lang="uk-UA"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751px-Claude_Monet_-_Morning_on_the_Seine_-_Google_Art_Project.jpg"/>
          <p:cNvPicPr>
            <a:picLocks noGrp="1" noChangeAspect="1"/>
          </p:cNvPicPr>
          <p:nvPr>
            <p:ph idx="1"/>
          </p:nvPr>
        </p:nvPicPr>
        <p:blipFill>
          <a:blip r:embed="rId2" cstate="print"/>
          <a:stretch>
            <a:fillRect/>
          </a:stretch>
        </p:blipFill>
        <p:spPr>
          <a:xfrm>
            <a:off x="0" y="0"/>
            <a:ext cx="9144000" cy="6858000"/>
          </a:xfrm>
        </p:spPr>
      </p:pic>
      <p:sp>
        <p:nvSpPr>
          <p:cNvPr id="2" name="Заголовок 1"/>
          <p:cNvSpPr>
            <a:spLocks noGrp="1"/>
          </p:cNvSpPr>
          <p:nvPr>
            <p:ph type="title"/>
          </p:nvPr>
        </p:nvSpPr>
        <p:spPr/>
        <p:txBody>
          <a:bodyPr/>
          <a:lstStyle/>
          <a:p>
            <a:r>
              <a:rPr lang="en-US" i="1" dirty="0" smtClean="0">
                <a:solidFill>
                  <a:srgbClr val="FFFF00"/>
                </a:solidFill>
              </a:rPr>
              <a:t>Morning on the Seine</a:t>
            </a:r>
            <a:r>
              <a:rPr lang="en-US" dirty="0" smtClean="0">
                <a:solidFill>
                  <a:srgbClr val="FFFF00"/>
                </a:solidFill>
              </a:rPr>
              <a:t>, 1898</a:t>
            </a:r>
            <a:endParaRPr lang="uk-UA" dirty="0">
              <a:solidFill>
                <a:srgbClr val="FFFF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738px-Charing_Cross_Bridge,_Monet.jpg"/>
          <p:cNvPicPr>
            <a:picLocks noGrp="1" noChangeAspect="1"/>
          </p:cNvPicPr>
          <p:nvPr>
            <p:ph idx="1"/>
          </p:nvPr>
        </p:nvPicPr>
        <p:blipFill>
          <a:blip r:embed="rId2" cstate="print"/>
          <a:stretch>
            <a:fillRect/>
          </a:stretch>
        </p:blipFill>
        <p:spPr>
          <a:xfrm>
            <a:off x="-1" y="1"/>
            <a:ext cx="9144001" cy="6858000"/>
          </a:xfrm>
        </p:spPr>
      </p:pic>
      <p:sp>
        <p:nvSpPr>
          <p:cNvPr id="2" name="Заголовок 1"/>
          <p:cNvSpPr>
            <a:spLocks noGrp="1"/>
          </p:cNvSpPr>
          <p:nvPr>
            <p:ph type="title"/>
          </p:nvPr>
        </p:nvSpPr>
        <p:spPr/>
        <p:txBody>
          <a:bodyPr/>
          <a:lstStyle/>
          <a:p>
            <a:r>
              <a:rPr lang="en-US" i="1" dirty="0" err="1" smtClean="0">
                <a:solidFill>
                  <a:schemeClr val="tx1"/>
                </a:solidFill>
              </a:rPr>
              <a:t>Charing</a:t>
            </a:r>
            <a:r>
              <a:rPr lang="en-US" i="1" dirty="0" smtClean="0">
                <a:solidFill>
                  <a:schemeClr val="tx1"/>
                </a:solidFill>
              </a:rPr>
              <a:t> Cross Bridge</a:t>
            </a:r>
            <a:endParaRPr lang="uk-UA" dirty="0">
              <a:solidFill>
                <a:schemeClr val="tx1"/>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800px-Claude_Monet_-_Charing_Cross_Bridge_(Saint_Louis).jpg"/>
          <p:cNvPicPr>
            <a:picLocks noGrp="1" noChangeAspect="1"/>
          </p:cNvPicPr>
          <p:nvPr>
            <p:ph idx="1"/>
          </p:nvPr>
        </p:nvPicPr>
        <p:blipFill>
          <a:blip r:embed="rId2" cstate="print"/>
          <a:stretch>
            <a:fillRect/>
          </a:stretch>
        </p:blipFill>
        <p:spPr>
          <a:xfrm>
            <a:off x="0" y="0"/>
            <a:ext cx="9137467" cy="6858001"/>
          </a:xfrm>
        </p:spPr>
      </p:pic>
      <p:sp>
        <p:nvSpPr>
          <p:cNvPr id="2" name="Заголовок 1"/>
          <p:cNvSpPr>
            <a:spLocks noGrp="1"/>
          </p:cNvSpPr>
          <p:nvPr>
            <p:ph type="title"/>
          </p:nvPr>
        </p:nvSpPr>
        <p:spPr/>
        <p:txBody>
          <a:bodyPr/>
          <a:lstStyle/>
          <a:p>
            <a:r>
              <a:rPr lang="en-US" i="1" dirty="0" err="1" smtClean="0">
                <a:solidFill>
                  <a:schemeClr val="tx1"/>
                </a:solidFill>
              </a:rPr>
              <a:t>Charing</a:t>
            </a:r>
            <a:r>
              <a:rPr lang="en-US" i="1" dirty="0" smtClean="0">
                <a:solidFill>
                  <a:schemeClr val="tx1"/>
                </a:solidFill>
              </a:rPr>
              <a:t> Cross </a:t>
            </a:r>
            <a:r>
              <a:rPr lang="en-US" i="1" dirty="0" smtClean="0">
                <a:solidFill>
                  <a:schemeClr val="tx1"/>
                </a:solidFill>
              </a:rPr>
              <a:t>Bridge</a:t>
            </a:r>
            <a:endParaRPr lang="uk-UA"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Monet,_Claude_-_View_At_Rouelles,_Le_Havre_(1858).jpg"/>
          <p:cNvPicPr>
            <a:picLocks noGrp="1" noChangeAspect="1"/>
          </p:cNvPicPr>
          <p:nvPr>
            <p:ph idx="1"/>
          </p:nvPr>
        </p:nvPicPr>
        <p:blipFill>
          <a:blip r:embed="rId2" cstate="print"/>
          <a:stretch>
            <a:fillRect/>
          </a:stretch>
        </p:blipFill>
        <p:spPr>
          <a:xfrm>
            <a:off x="-33951" y="0"/>
            <a:ext cx="9177951" cy="6858000"/>
          </a:xfrm>
        </p:spPr>
      </p:pic>
      <p:sp>
        <p:nvSpPr>
          <p:cNvPr id="2" name="Заголовок 1"/>
          <p:cNvSpPr>
            <a:spLocks noGrp="1"/>
          </p:cNvSpPr>
          <p:nvPr>
            <p:ph type="title"/>
          </p:nvPr>
        </p:nvSpPr>
        <p:spPr>
          <a:xfrm>
            <a:off x="395536" y="0"/>
            <a:ext cx="8229600" cy="1143000"/>
          </a:xfrm>
        </p:spPr>
        <p:txBody>
          <a:bodyPr>
            <a:normAutofit fontScale="90000"/>
          </a:bodyPr>
          <a:lstStyle/>
          <a:p>
            <a:r>
              <a:rPr lang="fr-FR" i="1" dirty="0" smtClean="0">
                <a:solidFill>
                  <a:schemeClr val="tx1"/>
                </a:solidFill>
              </a:rPr>
              <a:t>View at Rouelles, Le Havre</a:t>
            </a:r>
            <a:r>
              <a:rPr lang="fr-FR" dirty="0" smtClean="0">
                <a:solidFill>
                  <a:schemeClr val="tx1"/>
                </a:solidFill>
              </a:rPr>
              <a:t> 1858,</a:t>
            </a:r>
            <a:r>
              <a:rPr lang="fr-FR" dirty="0" smtClean="0"/>
              <a:t> </a:t>
            </a:r>
            <a:endParaRPr lang="uk-UA"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693px-Claude_Monet_-_Houses_of_Parliament,_London.jpg"/>
          <p:cNvPicPr>
            <a:picLocks noGrp="1" noChangeAspect="1"/>
          </p:cNvPicPr>
          <p:nvPr>
            <p:ph idx="1"/>
          </p:nvPr>
        </p:nvPicPr>
        <p:blipFill>
          <a:blip r:embed="rId2" cstate="print"/>
          <a:stretch>
            <a:fillRect/>
          </a:stretch>
        </p:blipFill>
        <p:spPr>
          <a:xfrm>
            <a:off x="-1" y="1"/>
            <a:ext cx="9144001" cy="6858000"/>
          </a:xfrm>
        </p:spPr>
      </p:pic>
      <p:sp>
        <p:nvSpPr>
          <p:cNvPr id="2" name="Заголовок 1"/>
          <p:cNvSpPr>
            <a:spLocks noGrp="1"/>
          </p:cNvSpPr>
          <p:nvPr>
            <p:ph type="title"/>
          </p:nvPr>
        </p:nvSpPr>
        <p:spPr/>
        <p:txBody>
          <a:bodyPr>
            <a:normAutofit fontScale="90000"/>
          </a:bodyPr>
          <a:lstStyle/>
          <a:p>
            <a:r>
              <a:rPr lang="en-US" i="1" dirty="0" smtClean="0">
                <a:solidFill>
                  <a:schemeClr val="tx1"/>
                </a:solidFill>
              </a:rPr>
              <a:t>London, Houses of Parliament. The Sun Shining through the Fog</a:t>
            </a:r>
            <a:endParaRPr lang="uk-UA" dirty="0">
              <a:solidFill>
                <a:schemeClr val="tx1"/>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laude_Monet_015.jpg"/>
          <p:cNvPicPr>
            <a:picLocks noGrp="1" noChangeAspect="1"/>
          </p:cNvPicPr>
          <p:nvPr>
            <p:ph idx="1"/>
          </p:nvPr>
        </p:nvPicPr>
        <p:blipFill>
          <a:blip r:embed="rId2" cstate="print"/>
          <a:stretch>
            <a:fillRect/>
          </a:stretch>
        </p:blipFill>
        <p:spPr>
          <a:xfrm>
            <a:off x="0" y="1"/>
            <a:ext cx="9144000" cy="6858000"/>
          </a:xfrm>
        </p:spPr>
      </p:pic>
      <p:sp>
        <p:nvSpPr>
          <p:cNvPr id="2" name="Заголовок 1"/>
          <p:cNvSpPr>
            <a:spLocks noGrp="1"/>
          </p:cNvSpPr>
          <p:nvPr>
            <p:ph type="title"/>
          </p:nvPr>
        </p:nvSpPr>
        <p:spPr/>
        <p:txBody>
          <a:bodyPr>
            <a:normAutofit fontScale="90000"/>
          </a:bodyPr>
          <a:lstStyle/>
          <a:p>
            <a:r>
              <a:rPr lang="en-US" dirty="0" smtClean="0"/>
              <a:t>Two paintings from a series of </a:t>
            </a:r>
            <a:r>
              <a:rPr lang="en-US" i="1" dirty="0" smtClean="0"/>
              <a:t>The Houses of Parliament, London</a:t>
            </a:r>
            <a:endParaRPr lang="uk-UA"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755px-Claude_Monet,_Le_Grand_Canal.jpg"/>
          <p:cNvPicPr>
            <a:picLocks noGrp="1" noChangeAspect="1"/>
          </p:cNvPicPr>
          <p:nvPr>
            <p:ph idx="1"/>
          </p:nvPr>
        </p:nvPicPr>
        <p:blipFill>
          <a:blip r:embed="rId2" cstate="print"/>
          <a:stretch>
            <a:fillRect/>
          </a:stretch>
        </p:blipFill>
        <p:spPr>
          <a:xfrm>
            <a:off x="0" y="-82834"/>
            <a:ext cx="9144000" cy="6940834"/>
          </a:xfrm>
        </p:spPr>
      </p:pic>
      <p:sp>
        <p:nvSpPr>
          <p:cNvPr id="2" name="Заголовок 1"/>
          <p:cNvSpPr>
            <a:spLocks noGrp="1"/>
          </p:cNvSpPr>
          <p:nvPr>
            <p:ph type="title"/>
          </p:nvPr>
        </p:nvSpPr>
        <p:spPr/>
        <p:txBody>
          <a:bodyPr/>
          <a:lstStyle/>
          <a:p>
            <a:r>
              <a:rPr lang="en-US" i="1" dirty="0" smtClean="0"/>
              <a:t>Grand Canal, Venice</a:t>
            </a:r>
            <a:endParaRPr lang="uk-UA"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Monet_Grand_Canal_Legion_of_Honor.jpg"/>
          <p:cNvPicPr>
            <a:picLocks noGrp="1" noChangeAspect="1"/>
          </p:cNvPicPr>
          <p:nvPr>
            <p:ph idx="1"/>
          </p:nvPr>
        </p:nvPicPr>
        <p:blipFill>
          <a:blip r:embed="rId2" cstate="print"/>
          <a:stretch>
            <a:fillRect/>
          </a:stretch>
        </p:blipFill>
        <p:spPr>
          <a:xfrm>
            <a:off x="-1" y="1"/>
            <a:ext cx="9144001" cy="6858000"/>
          </a:xfrm>
        </p:spPr>
      </p:pic>
      <p:sp>
        <p:nvSpPr>
          <p:cNvPr id="2" name="Заголовок 1"/>
          <p:cNvSpPr>
            <a:spLocks noGrp="1"/>
          </p:cNvSpPr>
          <p:nvPr>
            <p:ph type="title"/>
          </p:nvPr>
        </p:nvSpPr>
        <p:spPr/>
        <p:txBody>
          <a:bodyPr/>
          <a:lstStyle/>
          <a:p>
            <a:r>
              <a:rPr lang="en-US" i="1" dirty="0" smtClean="0">
                <a:solidFill>
                  <a:schemeClr val="tx1"/>
                </a:solidFill>
              </a:rPr>
              <a:t>Grand Canal, Venice</a:t>
            </a:r>
            <a:endParaRPr lang="uk-UA"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800px-Claude_Monet_-_Mouth_of_the_Seine.jpg"/>
          <p:cNvPicPr>
            <a:picLocks noGrp="1" noChangeAspect="1"/>
          </p:cNvPicPr>
          <p:nvPr>
            <p:ph idx="1"/>
          </p:nvPr>
        </p:nvPicPr>
        <p:blipFill>
          <a:blip r:embed="rId2" cstate="print"/>
          <a:stretch>
            <a:fillRect/>
          </a:stretch>
        </p:blipFill>
        <p:spPr>
          <a:xfrm>
            <a:off x="1663" y="0"/>
            <a:ext cx="9142337" cy="6858000"/>
          </a:xfrm>
        </p:spPr>
      </p:pic>
      <p:sp>
        <p:nvSpPr>
          <p:cNvPr id="2" name="Заголовок 1"/>
          <p:cNvSpPr>
            <a:spLocks noGrp="1"/>
          </p:cNvSpPr>
          <p:nvPr>
            <p:ph type="title"/>
          </p:nvPr>
        </p:nvSpPr>
        <p:spPr/>
        <p:txBody>
          <a:bodyPr>
            <a:normAutofit fontScale="90000"/>
          </a:bodyPr>
          <a:lstStyle/>
          <a:p>
            <a:r>
              <a:rPr lang="en-US" i="1" dirty="0" smtClean="0">
                <a:solidFill>
                  <a:schemeClr val="tx1"/>
                </a:solidFill>
              </a:rPr>
              <a:t>Mouth of the Seine at </a:t>
            </a:r>
            <a:r>
              <a:rPr lang="en-US" i="1" dirty="0" err="1" smtClean="0">
                <a:solidFill>
                  <a:schemeClr val="tx1"/>
                </a:solidFill>
              </a:rPr>
              <a:t>Honfleur</a:t>
            </a:r>
            <a:r>
              <a:rPr lang="en-US" dirty="0" smtClean="0">
                <a:solidFill>
                  <a:schemeClr val="tx1"/>
                </a:solidFill>
              </a:rPr>
              <a:t>, 1865,</a:t>
            </a:r>
            <a:endParaRPr lang="uk-UA"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96752"/>
            <a:ext cx="2915816" cy="3888432"/>
          </a:xfrm>
        </p:spPr>
        <p:txBody>
          <a:bodyPr>
            <a:normAutofit/>
          </a:bodyPr>
          <a:lstStyle/>
          <a:p>
            <a:r>
              <a:rPr lang="en-US" i="1" dirty="0" smtClean="0"/>
              <a:t>Women in a Garden,</a:t>
            </a:r>
            <a:r>
              <a:rPr lang="en-US" dirty="0" smtClean="0"/>
              <a:t> 1866–1867,</a:t>
            </a:r>
            <a:endParaRPr lang="uk-UA" dirty="0"/>
          </a:p>
        </p:txBody>
      </p:sp>
      <p:pic>
        <p:nvPicPr>
          <p:cNvPr id="4" name="Содержимое 3" descr="487px-Claude_Monet_024.jpg"/>
          <p:cNvPicPr>
            <a:picLocks noGrp="1" noChangeAspect="1"/>
          </p:cNvPicPr>
          <p:nvPr>
            <p:ph idx="1"/>
          </p:nvPr>
        </p:nvPicPr>
        <p:blipFill>
          <a:blip r:embed="rId2" cstate="print"/>
          <a:stretch>
            <a:fillRect/>
          </a:stretch>
        </p:blipFill>
        <p:spPr>
          <a:xfrm>
            <a:off x="3131840" y="-5423"/>
            <a:ext cx="6012160" cy="6863423"/>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740px-Claude_Monet_022.jpg"/>
          <p:cNvPicPr>
            <a:picLocks noGrp="1" noChangeAspect="1"/>
          </p:cNvPicPr>
          <p:nvPr>
            <p:ph idx="1"/>
          </p:nvPr>
        </p:nvPicPr>
        <p:blipFill>
          <a:blip r:embed="rId2" cstate="print"/>
          <a:stretch>
            <a:fillRect/>
          </a:stretch>
        </p:blipFill>
        <p:spPr>
          <a:xfrm>
            <a:off x="0" y="0"/>
            <a:ext cx="9144000" cy="6858000"/>
          </a:xfrm>
        </p:spPr>
      </p:pic>
      <p:sp>
        <p:nvSpPr>
          <p:cNvPr id="2" name="Заголовок 1"/>
          <p:cNvSpPr>
            <a:spLocks noGrp="1"/>
          </p:cNvSpPr>
          <p:nvPr>
            <p:ph type="title"/>
          </p:nvPr>
        </p:nvSpPr>
        <p:spPr/>
        <p:txBody>
          <a:bodyPr/>
          <a:lstStyle/>
          <a:p>
            <a:r>
              <a:rPr lang="en-US" i="1" dirty="0" smtClean="0"/>
              <a:t>Woman in a Garden,</a:t>
            </a:r>
            <a:r>
              <a:rPr lang="en-US" dirty="0" smtClean="0"/>
              <a:t> 1867,</a:t>
            </a:r>
            <a:endParaRPr lang="uk-UA"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P102615309_templat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A1D8472-5275-441C-ABC7-6C8A8CA5BA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TP102615309_template</Template>
  <TotalTime>175</TotalTime>
  <Words>697</Words>
  <Application>Microsoft Office PowerPoint</Application>
  <PresentationFormat>Экран (4:3)</PresentationFormat>
  <Paragraphs>77</Paragraphs>
  <Slides>63</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63</vt:i4>
      </vt:variant>
    </vt:vector>
  </HeadingPairs>
  <TitlesOfParts>
    <vt:vector size="64" baseType="lpstr">
      <vt:lpstr>TP102615309_template</vt:lpstr>
      <vt:lpstr>Claude Monet </vt:lpstr>
      <vt:lpstr>Oscar-Claude Monet ( 14 November 1840 – 5 December 1926) was a founder of French Impressionist painting, and the most consistent and prolific practitioner of the movement's philosophy of expressing one's perceptions before nature, especially as applied to plein-air landscape painting. The term "Impressionism" is derived from the title of his painting Impression, soleil levant(Impression, Sunrise), which was exhibited in 1874 in the first of the independent exhibitions mounted by Monet and his associates as an alternative to the Salon de Paris.</vt:lpstr>
      <vt:lpstr>Слайд 3</vt:lpstr>
      <vt:lpstr>Слайд 4</vt:lpstr>
      <vt:lpstr>Paintings 1858-1870</vt:lpstr>
      <vt:lpstr>View at Rouelles, Le Havre 1858, </vt:lpstr>
      <vt:lpstr>Mouth of the Seine at Honfleur, 1865,</vt:lpstr>
      <vt:lpstr>Women in a Garden, 1866–1867,</vt:lpstr>
      <vt:lpstr>Woman in a Garden, 1867,</vt:lpstr>
      <vt:lpstr>Jardin à Sainte-Adresse, 1867,</vt:lpstr>
      <vt:lpstr>The Luncheon, 1868</vt:lpstr>
      <vt:lpstr>La Grenouillére 1869</vt:lpstr>
      <vt:lpstr>The Magpie</vt:lpstr>
      <vt:lpstr>Le port de Trouville (Breakwater at Trouville, Low Tide)</vt:lpstr>
      <vt:lpstr>La plage de Trouville, 1870</vt:lpstr>
      <vt:lpstr>Death of Camille </vt:lpstr>
      <vt:lpstr>John Berger describes the work as "a blizzard of white, grey, purplish paint ... a terrible blizzard of loss which will forever efface her features. In fact there can be very few death-bed paintings which have been so intensely felt or subjectively expressive." </vt:lpstr>
      <vt:lpstr>Vétheuile </vt:lpstr>
      <vt:lpstr>Paintings 1872-1879</vt:lpstr>
      <vt:lpstr>Camille Monet on a Garden Bench,1873</vt:lpstr>
      <vt:lpstr>The Artist's house at Argenteuil, 1873</vt:lpstr>
      <vt:lpstr>Coquelicots, La promenade (Poppies), 1873</vt:lpstr>
      <vt:lpstr>Argenteuil, 1874</vt:lpstr>
      <vt:lpstr>The Studio Boat, 1874</vt:lpstr>
      <vt:lpstr>Flowers on the riverbank at Argenteuil, 1877</vt:lpstr>
      <vt:lpstr>Vétheuil in the Fog, 1879</vt:lpstr>
      <vt:lpstr>Giverny </vt:lpstr>
      <vt:lpstr>Слайд 28</vt:lpstr>
      <vt:lpstr>Monet's garden</vt:lpstr>
      <vt:lpstr>In the Garden, 1895 </vt:lpstr>
      <vt:lpstr>Agapanthus, between 1914-1926</vt:lpstr>
      <vt:lpstr>The rose arches, Giverny, 1913</vt:lpstr>
      <vt:lpstr>Water Lilies and the Japanese bridge </vt:lpstr>
      <vt:lpstr>Water Lilies, 1906</vt:lpstr>
      <vt:lpstr>Water Lilies</vt:lpstr>
      <vt:lpstr>Water Lilies</vt:lpstr>
      <vt:lpstr>Water Lilies</vt:lpstr>
      <vt:lpstr>Death </vt:lpstr>
      <vt:lpstr>Monet's late paintings</vt:lpstr>
      <vt:lpstr>Water-Lily Pond and Weeping Willow</vt:lpstr>
      <vt:lpstr>Weeping Willow, 1918–1919</vt:lpstr>
      <vt:lpstr>Weeping Willow, 1918–1919</vt:lpstr>
      <vt:lpstr>House Among the Roses</vt:lpstr>
      <vt:lpstr>The Rose Walk, Giverny</vt:lpstr>
      <vt:lpstr>The Japanese Footbridge</vt:lpstr>
      <vt:lpstr>The Garden at Giverny</vt:lpstr>
      <vt:lpstr>Monet's methods </vt:lpstr>
      <vt:lpstr>Series of paintings</vt:lpstr>
      <vt:lpstr>Arrival of the Normandy Train, Gare Saint-Lazare, 1877</vt:lpstr>
      <vt:lpstr>The Cliffs at Etretat, 1885</vt:lpstr>
      <vt:lpstr>Sailboats behind the needle at Eretat, 1885</vt:lpstr>
      <vt:lpstr>Two paintings from a series of grainstacks</vt:lpstr>
      <vt:lpstr>Grainstacks, end of day, Autumn</vt:lpstr>
      <vt:lpstr>Poplars (Autumn)</vt:lpstr>
      <vt:lpstr>Poplars at the River Epte</vt:lpstr>
      <vt:lpstr>The Seine Near Giverny</vt:lpstr>
      <vt:lpstr>Morning on the Seine, 1898</vt:lpstr>
      <vt:lpstr>Charing Cross Bridge</vt:lpstr>
      <vt:lpstr>Charing Cross Bridge</vt:lpstr>
      <vt:lpstr>London, Houses of Parliament. The Sun Shining through the Fog</vt:lpstr>
      <vt:lpstr>Two paintings from a series of The Houses of Parliament, London</vt:lpstr>
      <vt:lpstr>Grand Canal, Venice</vt:lpstr>
      <vt:lpstr>Grand Canal, Venice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Claude Monet</dc:title>
  <dc:creator>Home</dc:creator>
  <cp:lastModifiedBy>Home</cp:lastModifiedBy>
  <cp:revision>19</cp:revision>
  <dcterms:created xsi:type="dcterms:W3CDTF">2014-03-21T18:44:35Z</dcterms:created>
  <dcterms:modified xsi:type="dcterms:W3CDTF">2014-03-22T11:45:09Z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TC026153109991</vt:lpwstr>
  </property>
</Properties>
</file>