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6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0C78193-15A5-47B6-AFDF-EF32092E520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3DC9E6F-A179-414B-89AB-4DFACDB140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78193-15A5-47B6-AFDF-EF32092E520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9E6F-A179-414B-89AB-4DFACDB140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78193-15A5-47B6-AFDF-EF32092E520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9E6F-A179-414B-89AB-4DFACDB140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0C78193-15A5-47B6-AFDF-EF32092E520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9E6F-A179-414B-89AB-4DFACDB140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0C78193-15A5-47B6-AFDF-EF32092E520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3DC9E6F-A179-414B-89AB-4DFACDB1401C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0C78193-15A5-47B6-AFDF-EF32092E520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3DC9E6F-A179-414B-89AB-4DFACDB140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0C78193-15A5-47B6-AFDF-EF32092E520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3DC9E6F-A179-414B-89AB-4DFACDB1401C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78193-15A5-47B6-AFDF-EF32092E520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C9E6F-A179-414B-89AB-4DFACDB140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0C78193-15A5-47B6-AFDF-EF32092E520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3DC9E6F-A179-414B-89AB-4DFACDB140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0C78193-15A5-47B6-AFDF-EF32092E520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3DC9E6F-A179-414B-89AB-4DFACDB1401C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0C78193-15A5-47B6-AFDF-EF32092E520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3DC9E6F-A179-414B-89AB-4DFACDB1401C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0C78193-15A5-47B6-AFDF-EF32092E5207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3DC9E6F-A179-414B-89AB-4DFACDB1401C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Важнейшие экологические проблемы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Проблема ресурсов и получения энергии</a:t>
            </a:r>
            <a:endParaRPr lang="uk-UA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98783"/>
            <a:ext cx="9144000" cy="7056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1214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Вопросы экономии энергии и повышения эффективности ее использования являются актуальными и с экологической точки зрения, поскольку сегодня атмосфера Земли разогревается намного быстрее, чем в прошлом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Это обусловлено деятельностью человека: во-первых, человек подогревает атмосферу, сжигая большое количество угля, нефти, газа, во-вторых, и это главное, в результате сжигания органического топлива, а также </a:t>
            </a:r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вследствие </a:t>
            </a:r>
            <a:r>
              <a:rPr lang="ru-RU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уничтожения лесов в атмосфере накапливается углекислый газ.</a:t>
            </a:r>
            <a:endParaRPr lang="uk-UA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Из нетрадиционных возобновляемых источников по статистическим данным в Украине потребляется энергии объемом 15,2 млн. тонн условного топлива, из них около млн. тонн - энергии, произведенной на гидростанциях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Отметим, что в Украине загрязнения окружающей среды вредными выбросами </a:t>
            </a:r>
            <a:r>
              <a:rPr lang="ru-RU" dirty="0" smtClean="0"/>
              <a:t>уменьшалось </a:t>
            </a:r>
            <a:r>
              <a:rPr lang="ru-RU" dirty="0" smtClean="0"/>
              <a:t>не за счет внедрения </a:t>
            </a:r>
            <a:r>
              <a:rPr lang="ru-RU" dirty="0" err="1" smtClean="0"/>
              <a:t>энерго</a:t>
            </a:r>
            <a:r>
              <a:rPr lang="ru-RU" dirty="0" smtClean="0"/>
              <a:t>- и </a:t>
            </a:r>
            <a:r>
              <a:rPr lang="ru-RU" dirty="0" err="1" smtClean="0"/>
              <a:t>природосберегательных</a:t>
            </a:r>
            <a:r>
              <a:rPr lang="ru-RU" dirty="0" smtClean="0"/>
              <a:t> технологий, а благодаря существенному снижению объемов производства промышленной продукции.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 smtClean="0"/>
              <a:t>Экологические </a:t>
            </a:r>
            <a:r>
              <a:rPr lang="uk-UA" sz="4000" b="1" dirty="0" smtClean="0"/>
              <a:t>проблемы получения энергии</a:t>
            </a:r>
            <a:br>
              <a:rPr lang="uk-UA" sz="4000" b="1" dirty="0" smtClean="0"/>
            </a:br>
            <a:endParaRPr lang="uk-UA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Интенсивное развитие промышленности, рост численности населения на планете привели к тому, что через каждые 10 лет производство энергии </a:t>
            </a:r>
            <a:r>
              <a:rPr lang="ru-RU" dirty="0" smtClean="0"/>
              <a:t>удваивается.</a:t>
            </a:r>
          </a:p>
          <a:p>
            <a:r>
              <a:rPr lang="ru-RU" dirty="0" smtClean="0"/>
              <a:t>Производство </a:t>
            </a:r>
            <a:r>
              <a:rPr lang="ru-RU" dirty="0" smtClean="0"/>
              <a:t>энергии связано с наиболее экологически опасными способами ее производства - тепловые, гидравлические, атомные </a:t>
            </a:r>
            <a:r>
              <a:rPr lang="ru-RU" dirty="0" smtClean="0"/>
              <a:t>станции. </a:t>
            </a:r>
            <a:r>
              <a:rPr lang="ru-RU" dirty="0" smtClean="0"/>
              <a:t>Почти не используются </a:t>
            </a:r>
            <a:r>
              <a:rPr lang="ru-RU" dirty="0" smtClean="0"/>
              <a:t>экологично </a:t>
            </a:r>
            <a:r>
              <a:rPr lang="ru-RU" dirty="0" smtClean="0"/>
              <a:t>чистые источники энергии - Солнца, ветра, земного тепла, океанических и морских </a:t>
            </a:r>
            <a:r>
              <a:rPr lang="ru-RU" dirty="0" smtClean="0"/>
              <a:t>притоков.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264696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/>
              <a:t>Теплоэнергетика</a:t>
            </a:r>
            <a:r>
              <a:rPr lang="ru-RU" dirty="0" smtClean="0"/>
              <a:t> - производство электрической энергии с помощью электрических генераторов - паровых турбин, работающих за счет сгорания твердых (уголь), жидкостных (мазут, нефть) и газообразных (природный газ) виде ей </a:t>
            </a:r>
            <a:r>
              <a:rPr lang="ru-RU" dirty="0" smtClean="0"/>
              <a:t>топлива. </a:t>
            </a:r>
            <a:r>
              <a:rPr lang="ru-RU" dirty="0" smtClean="0"/>
              <a:t>Это один из экологически опасных методов производства энергии, так как </a:t>
            </a:r>
            <a:r>
              <a:rPr lang="ru-RU" dirty="0" smtClean="0"/>
              <a:t>атмосфера загрязняется вредными </a:t>
            </a:r>
            <a:r>
              <a:rPr lang="ru-RU" dirty="0" smtClean="0"/>
              <a:t>веществами - оксидами серы, азота, которые создают кислотные осадки, а также пеплом, который ухудшает прозрачность </a:t>
            </a:r>
            <a:r>
              <a:rPr lang="ru-RU" dirty="0" err="1" smtClean="0"/>
              <a:t>атмосферы.Из-за</a:t>
            </a:r>
            <a:r>
              <a:rPr lang="ru-RU" dirty="0" smtClean="0"/>
              <a:t> </a:t>
            </a:r>
            <a:r>
              <a:rPr lang="ru-RU" dirty="0" smtClean="0"/>
              <a:t>этого уменьшается интенсивность фотосинтеза, температура </a:t>
            </a:r>
            <a:r>
              <a:rPr lang="ru-RU" dirty="0" smtClean="0"/>
              <a:t>атмосферы.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5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6049962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Гидроэнергетика -</a:t>
            </a:r>
            <a:r>
              <a:rPr lang="ru-RU" dirty="0" smtClean="0"/>
              <a:t> производство электроэнергии за счет кинетической энергии воды падает на лопасти турбины с большой высоты-плотины Этот метод производства энергии экологически менее опасен Но при строительстве ГЭС за </a:t>
            </a:r>
            <a:r>
              <a:rPr lang="ru-RU" dirty="0" err="1" smtClean="0"/>
              <a:t>атоплюеться</a:t>
            </a:r>
            <a:r>
              <a:rPr lang="ru-RU" dirty="0" smtClean="0"/>
              <a:t> большие площади полезных земель, уничтожаются растения, исторические памятники, изменяются природные биогеоценозы Существует возможность разрушения плотины - в результате затопления большой площади, разрушением я </a:t>
            </a:r>
            <a:r>
              <a:rPr lang="ru-RU" dirty="0" err="1" smtClean="0"/>
              <a:t>месіст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24" y="0"/>
            <a:ext cx="9095776" cy="6826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Атомная энергетика</a:t>
            </a:r>
            <a:r>
              <a:rPr lang="ru-RU" dirty="0" smtClean="0"/>
              <a:t> - в Украине производится более 40% электроэнергии за счет энергии распада радиоактивных элементов - урана, </a:t>
            </a:r>
            <a:r>
              <a:rPr lang="ru-RU" dirty="0" smtClean="0"/>
              <a:t>плутония. </a:t>
            </a:r>
            <a:r>
              <a:rPr lang="ru-RU" dirty="0" smtClean="0"/>
              <a:t>При этом выделяется большое количество </a:t>
            </a:r>
            <a:r>
              <a:rPr lang="ru-RU" dirty="0" smtClean="0"/>
              <a:t>тепла. Тепломощность </a:t>
            </a:r>
            <a:r>
              <a:rPr lang="ru-RU" dirty="0" smtClean="0"/>
              <a:t>ядерного топлива примерно в 800 </a:t>
            </a:r>
            <a:r>
              <a:rPr lang="ru-RU" dirty="0" smtClean="0"/>
              <a:t>млн. </a:t>
            </a:r>
            <a:r>
              <a:rPr lang="ru-RU" dirty="0" smtClean="0"/>
              <a:t>раз больше, чем </a:t>
            </a:r>
            <a:r>
              <a:rPr lang="ru-RU" dirty="0" smtClean="0"/>
              <a:t>органического. </a:t>
            </a:r>
          </a:p>
          <a:p>
            <a:r>
              <a:rPr lang="ru-RU" dirty="0" smtClean="0"/>
              <a:t>Считается, что уже сейчас в биосферу попало 64 кг плутония, а это столько, что может вызвать раковые болезни у такого количества людей, превышает нынешнее население планеты в 15 раз Это одна из </a:t>
            </a:r>
            <a:r>
              <a:rPr lang="ru-RU" dirty="0" smtClean="0"/>
              <a:t>причин </a:t>
            </a:r>
            <a:r>
              <a:rPr lang="ru-RU" dirty="0" smtClean="0"/>
              <a:t>роста числа раковых заболеваний, ускорение мутаций под действием </a:t>
            </a:r>
            <a:r>
              <a:rPr lang="ru-RU" dirty="0" smtClean="0"/>
              <a:t>радиоактивного излучения.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84" y="0"/>
            <a:ext cx="9123016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Экологические проблемы использования </a:t>
            </a:r>
            <a:r>
              <a:rPr lang="ru-RU" sz="32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невозобновляемых</a:t>
            </a:r>
            <a:r>
              <a:rPr lang="ru-RU" sz="32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энергетических ресурсов</a:t>
            </a:r>
            <a:endParaRPr lang="uk-UA" sz="32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/>
              <a:t>На современном этапе развитие народного хозяйства каждой страны зависит от способа решения трех важных проблем </a:t>
            </a:r>
            <a:r>
              <a:rPr lang="ru-RU" sz="2000" dirty="0" smtClean="0"/>
              <a:t>производства: </a:t>
            </a:r>
            <a:r>
              <a:rPr lang="ru-RU" sz="2000" b="1" u="sng" dirty="0" smtClean="0"/>
              <a:t>энергии</a:t>
            </a:r>
            <a:r>
              <a:rPr lang="ru-RU" sz="2000" dirty="0" smtClean="0"/>
              <a:t>, экономики и </a:t>
            </a:r>
            <a:r>
              <a:rPr lang="ru-RU" sz="2000" b="1" u="sng" dirty="0" smtClean="0"/>
              <a:t>экологии</a:t>
            </a:r>
            <a:r>
              <a:rPr lang="ru-RU" sz="2000" dirty="0" smtClean="0"/>
              <a:t>.</a:t>
            </a:r>
            <a:r>
              <a:rPr lang="ru-RU" sz="2000" dirty="0" smtClean="0"/>
              <a:t> Нельзя </a:t>
            </a:r>
            <a:r>
              <a:rPr lang="ru-RU" sz="2000" dirty="0" smtClean="0"/>
              <a:t>допустить </a:t>
            </a:r>
            <a:r>
              <a:rPr lang="ru-RU" sz="2000" dirty="0" smtClean="0"/>
              <a:t>быстрого исчерпания запасов энергии. Поэтому рациональный способ развития страны сегодня должен учитывать еще и экологический аспект.</a:t>
            </a:r>
            <a:endParaRPr lang="ru-RU" sz="2000" dirty="0" smtClean="0"/>
          </a:p>
        </p:txBody>
      </p:sp>
      <p:pic>
        <p:nvPicPr>
          <p:cNvPr id="1026" name="Picture 2" descr="C:\Users\User\Desktop\rys_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44824"/>
            <a:ext cx="4752528" cy="468052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194425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Термоядерные электростанции</a:t>
            </a:r>
            <a:r>
              <a:rPr lang="ru-RU" dirty="0" smtClean="0"/>
              <a:t> (ТЭС), в которых энергия выделяется не при расщеплении атомного ядра, а за </a:t>
            </a:r>
            <a:r>
              <a:rPr lang="ru-RU" dirty="0" smtClean="0"/>
              <a:t>счет </a:t>
            </a:r>
            <a:r>
              <a:rPr lang="ru-RU" dirty="0" smtClean="0"/>
              <a:t>синтеза тяжелых элементов из легких, например из ядер </a:t>
            </a:r>
            <a:r>
              <a:rPr lang="ru-RU" dirty="0" smtClean="0"/>
              <a:t>водорода. </a:t>
            </a:r>
            <a:r>
              <a:rPr lang="ru-RU" dirty="0" smtClean="0"/>
              <a:t>Такие процессы происходят в </a:t>
            </a:r>
            <a:r>
              <a:rPr lang="ru-RU" dirty="0" smtClean="0"/>
              <a:t>звездах. Топливом </a:t>
            </a:r>
            <a:r>
              <a:rPr lang="ru-RU" dirty="0" smtClean="0"/>
              <a:t>может быть дейтерий - тяжелый </a:t>
            </a:r>
            <a:r>
              <a:rPr lang="ru-RU" dirty="0" smtClean="0"/>
              <a:t>водород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Но чтобы эту энергию получить, надо нагреть дейтерий до 100 </a:t>
            </a:r>
            <a:r>
              <a:rPr lang="ru-RU" dirty="0" smtClean="0"/>
              <a:t>млн. </a:t>
            </a:r>
            <a:r>
              <a:rPr lang="ru-RU" dirty="0" smtClean="0"/>
              <a:t>градусов и удерживать плазму с температурой 1 </a:t>
            </a:r>
            <a:r>
              <a:rPr lang="ru-RU" dirty="0" smtClean="0"/>
              <a:t>млн. </a:t>
            </a:r>
            <a:r>
              <a:rPr lang="ru-RU" dirty="0" smtClean="0"/>
              <a:t>градусов Это технически очень сложная проблема Первая в мире такая экспериментальная станция строится во </a:t>
            </a:r>
            <a:r>
              <a:rPr lang="ru-RU" dirty="0" smtClean="0"/>
              <a:t>Франции. </a:t>
            </a:r>
            <a:r>
              <a:rPr lang="ru-RU" dirty="0" smtClean="0"/>
              <a:t>Но в любом из вариантов - АЭС или ТЭС возникают одинаковые проблемы - </a:t>
            </a:r>
            <a:r>
              <a:rPr lang="ru-RU" dirty="0" smtClean="0"/>
              <a:t>радиоактивность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Альтернативные источники энергии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Альтернати́вная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энерге́тика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 — совокупность перспективных способов </a:t>
            </a:r>
            <a:r>
              <a:rPr lang="ru-RU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получения,передачи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и использования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 энергии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которые распространены не так широко, как 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традиционные, 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однако представляют интерес из-за выгодности их использования и, как правило, низком риске причинения вреда окружающей </a:t>
            </a:r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среде.</a:t>
            </a:r>
            <a:endParaRPr lang="uk-UA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5301208"/>
            <a:ext cx="5184576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90000"/>
                  </a:schemeClr>
                </a:solidFill>
              </a:rPr>
              <a:t>Ветроэнергетика</a:t>
            </a:r>
            <a:endParaRPr lang="uk-UA" b="1" dirty="0">
              <a:solidFill>
                <a:schemeClr val="tx2">
                  <a:lumMod val="90000"/>
                </a:schemeClr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76672"/>
            <a:ext cx="5978438" cy="47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0" y="5229200"/>
            <a:ext cx="4680520" cy="1008112"/>
          </a:xfrm>
        </p:spPr>
        <p:txBody>
          <a:bodyPr/>
          <a:lstStyle/>
          <a:p>
            <a:r>
              <a:rPr lang="ru-RU" b="1" dirty="0" err="1" smtClean="0">
                <a:solidFill>
                  <a:schemeClr val="tx2">
                    <a:lumMod val="90000"/>
                  </a:schemeClr>
                </a:solidFill>
              </a:rPr>
              <a:t>Биотопливо</a:t>
            </a:r>
            <a:endParaRPr lang="uk-UA" b="1" dirty="0">
              <a:solidFill>
                <a:schemeClr val="tx2">
                  <a:lumMod val="90000"/>
                </a:schemeClr>
              </a:solidFill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08720"/>
            <a:ext cx="6048672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6336704" cy="1008112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90000"/>
                  </a:schemeClr>
                </a:solidFill>
              </a:rPr>
              <a:t>Солнечные батареи</a:t>
            </a:r>
            <a:endParaRPr lang="uk-UA" b="1" dirty="0">
              <a:solidFill>
                <a:schemeClr val="tx2">
                  <a:lumMod val="90000"/>
                </a:schemeClr>
              </a:solidFill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7813635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8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Перспективы использования возобновляемых источников энергии связаны с их экологической чистотой, низкой стоимостью эксплуатации и ожидаемым топливным дефицитом в традиционной энергетике.</a:t>
            </a:r>
            <a:endParaRPr lang="uk-UA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41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Подготовили:</a:t>
            </a:r>
          </a:p>
          <a:p>
            <a:pPr>
              <a:buNone/>
            </a:pPr>
            <a:r>
              <a:rPr lang="ru-RU" dirty="0" smtClean="0"/>
              <a:t>Борода Тамара</a:t>
            </a:r>
          </a:p>
          <a:p>
            <a:pPr>
              <a:buNone/>
            </a:pPr>
            <a:r>
              <a:rPr lang="ru-RU" dirty="0" err="1" smtClean="0"/>
              <a:t>Стрюков</a:t>
            </a:r>
            <a:r>
              <a:rPr lang="ru-RU" dirty="0" smtClean="0"/>
              <a:t> Андрей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95536" y="260648"/>
            <a:ext cx="8353177" cy="633670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Обеспечение </a:t>
            </a:r>
            <a:r>
              <a:rPr lang="ru-RU" dirty="0" smtClean="0"/>
              <a:t>энергетических потребностей </a:t>
            </a:r>
            <a:r>
              <a:rPr lang="ru-RU" dirty="0" smtClean="0"/>
              <a:t>человечества является глобальной, стратегической проблемой, сложность и противоречивость которой постоянно растет. Это обусловлено: увеличением численности населения и объемов производства; ростом энергопотребления; истощением запасов традиционного топлива; ухудшением экологической ситуации и климатическими изменениями.</a:t>
            </a:r>
          </a:p>
          <a:p>
            <a:r>
              <a:rPr lang="ru-RU" b="1" dirty="0" smtClean="0"/>
              <a:t>Сегодня около 90% источников энергии происходит из </a:t>
            </a:r>
            <a:r>
              <a:rPr lang="ru-RU" b="1" dirty="0" err="1" smtClean="0"/>
              <a:t>невозобновляемых</a:t>
            </a:r>
            <a:r>
              <a:rPr lang="ru-RU" b="1" dirty="0" smtClean="0"/>
              <a:t> ресурсов-нефти, природного газа, угля, урана, запасы которых уменьшаются очень </a:t>
            </a:r>
            <a:r>
              <a:rPr lang="ru-RU" b="1" dirty="0" smtClean="0"/>
              <a:t>быстро (рис.1).</a:t>
            </a:r>
            <a:endParaRPr lang="ru-RU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http://www.budexpert.ua/img_statty/eco-problem/rys_1_ru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97852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Истощение </a:t>
            </a:r>
            <a:r>
              <a:rPr lang="ru-RU" dirty="0" err="1" smtClean="0"/>
              <a:t>невозобновляемых</a:t>
            </a:r>
            <a:r>
              <a:rPr lang="ru-RU" dirty="0" smtClean="0"/>
              <a:t> топливно-энергетических ресурсов (ТЭР), отсутствие реальных альтернатив их замены, наличие рисков при их производстве и транспортировке последнее время приобретают все большее значения через общую нестабильность добычи ТЭР в регионах и напряжение на топливно-ресурсных рынках.</a:t>
            </a:r>
          </a:p>
          <a:p>
            <a:r>
              <a:rPr lang="ru-RU" dirty="0" smtClean="0"/>
              <a:t>Накопление полезных ископаемых продолжалось миллионы лет, а сейчас объемы потребления нефти и газа втрое превышают объемы открытых новых месторождений.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4038600" cy="5843737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Использование полезных ископаемых в будущем зависит от следующих факторов:</a:t>
            </a:r>
          </a:p>
          <a:p>
            <a:r>
              <a:rPr lang="ru-RU" dirty="0" smtClean="0"/>
              <a:t>увеличение мировой популяции;</a:t>
            </a:r>
          </a:p>
          <a:p>
            <a:r>
              <a:rPr lang="ru-RU" dirty="0" smtClean="0"/>
              <a:t>рост объемов производства в развитых странах;</a:t>
            </a:r>
          </a:p>
          <a:p>
            <a:r>
              <a:rPr lang="ru-RU" dirty="0" smtClean="0"/>
              <a:t>наращивания промышленного производства развивающихся стран;</a:t>
            </a:r>
          </a:p>
          <a:p>
            <a:r>
              <a:rPr lang="ru-RU" dirty="0" smtClean="0"/>
              <a:t>коэффициента полезного действия установок, сжигающих топливо;</a:t>
            </a:r>
          </a:p>
          <a:p>
            <a:r>
              <a:rPr lang="ru-RU" dirty="0" smtClean="0"/>
              <a:t>степени термической изоляции зданий.</a:t>
            </a:r>
          </a:p>
          <a:p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404664"/>
            <a:ext cx="4038600" cy="5843737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К важнейшим проблемам, связанным с полезными ископаемыми, относятся</a:t>
            </a:r>
            <a:r>
              <a:rPr lang="ru-RU" b="1" u="sng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:</a:t>
            </a:r>
          </a:p>
          <a:p>
            <a:r>
              <a:rPr lang="ru-RU" dirty="0" smtClean="0"/>
              <a:t>загрязнения </a:t>
            </a:r>
            <a:r>
              <a:rPr lang="ru-RU" dirty="0" smtClean="0"/>
              <a:t>атмосферы и угроза глобального повышения температуры;</a:t>
            </a:r>
          </a:p>
          <a:p>
            <a:r>
              <a:rPr lang="ru-RU" dirty="0" smtClean="0"/>
              <a:t>угроза загрязнения океанов нефтью;</a:t>
            </a:r>
          </a:p>
          <a:p>
            <a:r>
              <a:rPr lang="ru-RU" dirty="0" smtClean="0"/>
              <a:t>задолженность развивающихся стран, </a:t>
            </a:r>
            <a:r>
              <a:rPr lang="ru-RU" dirty="0" err="1" smtClean="0"/>
              <a:t>вследствии</a:t>
            </a:r>
            <a:r>
              <a:rPr lang="ru-RU" dirty="0" smtClean="0"/>
              <a:t> импорта нефти.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8136"/>
          </a:xfrm>
        </p:spPr>
        <p:txBody>
          <a:bodyPr>
            <a:noAutofit/>
          </a:bodyPr>
          <a:lstStyle/>
          <a:p>
            <a:r>
              <a:rPr lang="ru-RU" sz="2150" dirty="0" smtClean="0"/>
              <a:t>Развитые страны мира, прежде страны ЕС, которые уже достигли значительных успехов в решении проблем </a:t>
            </a:r>
            <a:r>
              <a:rPr lang="ru-RU" sz="2150" dirty="0" err="1" smtClean="0"/>
              <a:t>энергоэффективности</a:t>
            </a:r>
            <a:r>
              <a:rPr lang="ru-RU" sz="2150" dirty="0" smtClean="0"/>
              <a:t>, продолжают поиск новых источников энергообеспечения и разработку мероприятий по энергосбережению. Учитывая ситуацию, что сегодня складывается, эти проблемы придется решать в условиях общей нестабильности в мире, в том числе и на горюче-ресурсных рынках, при неблагоприятных прогнозах относительно дальнейшего роста цен на энергоресурсы и незначительных иностранных инвестиций в отечественную экономику. </a:t>
            </a:r>
            <a:r>
              <a:rPr lang="ru-RU" sz="2150" b="1" dirty="0" smtClean="0"/>
              <a:t>Необходимо государственное регулирование процессов энергосбережения и проведения целенаправленной государственной политики. Только государство посредством взвешенной, законодательной, гибкой ценовой, тарифной и налоговой политики может обеспечить дееспособность финансового механизма энергосбережения.</a:t>
            </a:r>
            <a:endParaRPr lang="uk-UA" sz="21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Ограничение бесполезных затрат энергии - это одновременно сбережение и обеспечение устойчивого развития. Согласно данным Европейской комиссии, производство дополнительного 1 кВтч энергии вскоре будет стоить на 50-400% больше, чем его сбережения. На основе этого можно сделать вывод, </a:t>
            </a:r>
            <a:r>
              <a:rPr lang="ru-RU" dirty="0" smtClean="0"/>
              <a:t>что </a:t>
            </a:r>
            <a:r>
              <a:rPr lang="ru-RU" b="1" u="sng" dirty="0" smtClean="0"/>
              <a:t>энергетическая </a:t>
            </a:r>
            <a:r>
              <a:rPr lang="ru-RU" b="1" u="sng" dirty="0" smtClean="0"/>
              <a:t>эффективность - шестой вид топлива</a:t>
            </a:r>
            <a:r>
              <a:rPr lang="ru-RU" dirty="0" smtClean="0"/>
              <a:t> - является важнейшим источником энергии (рис. 3), даже больше, чем нефть. Эффективное использование энергии - это гигантский источник экономии средств, который до сих пор в значительной степени игнорируется </a:t>
            </a:r>
            <a:r>
              <a:rPr lang="ru-RU" dirty="0" smtClean="0"/>
              <a:t>в Украине и мире.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125</TotalTime>
  <Words>600</Words>
  <Application>Microsoft Office PowerPoint</Application>
  <PresentationFormat>Экран (4:3)</PresentationFormat>
  <Paragraphs>42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Яркая</vt:lpstr>
      <vt:lpstr>Важнейшие экологические проблемы</vt:lpstr>
      <vt:lpstr>Экологические проблемы использования невозобновляемых энергетических ресурсов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 Экологические проблемы получения энергии 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Альтернативные источники энергии</vt:lpstr>
      <vt:lpstr>Ветроэнергетика</vt:lpstr>
      <vt:lpstr>Биотопливо</vt:lpstr>
      <vt:lpstr>Солнечные батареи</vt:lpstr>
      <vt:lpstr>Слайд 26</vt:lpstr>
      <vt:lpstr>Слайд 27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Важнейшие экологические проблемы</dc:title>
  <dc:creator>User</dc:creator>
  <cp:lastModifiedBy>User</cp:lastModifiedBy>
  <cp:revision>13</cp:revision>
  <dcterms:created xsi:type="dcterms:W3CDTF">2013-12-05T16:37:32Z</dcterms:created>
  <dcterms:modified xsi:type="dcterms:W3CDTF">2013-12-05T18:43:07Z</dcterms:modified>
</cp:coreProperties>
</file>