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68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99FF"/>
    <a:srgbClr val="66CCFF"/>
    <a:srgbClr val="000066"/>
    <a:srgbClr val="33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2" autoAdjust="0"/>
    <p:restoredTop sz="94728" autoAdjust="0"/>
  </p:normalViewPr>
  <p:slideViewPr>
    <p:cSldViewPr>
      <p:cViewPr varScale="1">
        <p:scale>
          <a:sx n="103" d="100"/>
          <a:sy n="103" d="100"/>
        </p:scale>
        <p:origin x="-1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9FA112C-D51B-4885-95AD-AFDDDA21B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8F11-FEA7-4F1B-918E-9368C5128367}" type="slidenum">
              <a:rPr lang="ru-RU"/>
              <a:pPr/>
              <a:t>1</a:t>
            </a:fld>
            <a:endParaRPr lang="ru-R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8EFFD4-A75E-41B5-894C-EBB4288CDF6E}" type="slidenum">
              <a:rPr lang="ru-RU"/>
              <a:pPr/>
              <a:t>10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8E955-D286-44D2-A17D-B0AAEEC2168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165F90-82A7-453B-B764-DCB91F5DA144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F601D-0C2D-44C3-B591-F6414890C91D}" type="slidenum">
              <a:rPr lang="ru-RU"/>
              <a:pPr/>
              <a:t>4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DE34E-10BA-4D56-8C4F-5CBE70B2FB00}" type="slidenum">
              <a:rPr lang="ru-RU"/>
              <a:pPr/>
              <a:t>5</a:t>
            </a:fld>
            <a:endParaRPr lang="ru-RU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D4D9F-6ED8-4131-ACC1-1D6E2849A2E4}" type="slidenum">
              <a:rPr lang="ru-RU"/>
              <a:pPr/>
              <a:t>6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433E3-695A-4D85-A277-625F5C627061}" type="slidenum">
              <a:rPr lang="ru-RU"/>
              <a:pPr/>
              <a:t>7</a:t>
            </a:fld>
            <a:endParaRPr 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38666-CDB0-4445-933F-180417AEE7C6}" type="slidenum">
              <a:rPr lang="ru-RU"/>
              <a:pPr/>
              <a:t>8</a:t>
            </a:fld>
            <a:endParaRPr 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13DB8-05B4-49CD-80CE-AA48B49B8514}" type="slidenum">
              <a:rPr lang="ru-RU"/>
              <a:pPr/>
              <a:t>9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B08EF-E7C9-4DA9-8194-7685F124F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07586-D8D1-42E7-A560-902927573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7B605-CED7-4789-8631-427FCADF6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55751-FD91-4354-BE7A-DAA75B890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691F0-C21C-4D3C-983E-D057BBD54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251B4-8D7A-49B6-9C02-93131091C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22D0C-0B77-4289-B214-DAABBD3B2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4A860-72AF-4147-BC34-8210E1338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0BCCF-D712-48F0-9837-07C85308D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47BFF-A71C-4D1F-AD93-7E90F2718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FD4A5-9474-430A-8196-1513DB07F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065A6-F796-41D6-BD08-63B604C0E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B65E7-5433-4326-B304-28D09D354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12E149-2665-461E-B3C9-008799494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 advTm="5000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476672"/>
            <a:ext cx="3757613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</a:rPr>
              <a:t>Испания</a:t>
            </a:r>
          </a:p>
        </p:txBody>
      </p:sp>
      <p:pic>
        <p:nvPicPr>
          <p:cNvPr id="2051" name="Picture 38" descr="739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071563"/>
            <a:ext cx="33877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Рисунок 7" descr="flamenc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7025" y="3284538"/>
            <a:ext cx="35464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8" descr="madrid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5" y="4000500"/>
            <a:ext cx="362267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496" y="616530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Підготувала</a:t>
            </a:r>
          </a:p>
          <a:p>
            <a:r>
              <a:rPr lang="uk-UA" sz="1200" dirty="0" smtClean="0"/>
              <a:t>Учениця 10-А класу</a:t>
            </a:r>
          </a:p>
          <a:p>
            <a:r>
              <a:rPr lang="uk-UA" sz="1200" dirty="0" smtClean="0"/>
              <a:t> </a:t>
            </a:r>
            <a:r>
              <a:rPr lang="uk-UA" sz="1200" dirty="0" err="1" smtClean="0"/>
              <a:t>Безнощенко</a:t>
            </a:r>
            <a:r>
              <a:rPr lang="uk-UA" sz="1200" dirty="0" smtClean="0"/>
              <a:t> Валентина</a:t>
            </a:r>
            <a:endParaRPr lang="ru-RU" sz="12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1" descr="6540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63" y="3857625"/>
            <a:ext cx="215265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000125" y="285750"/>
            <a:ext cx="7000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kern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Туризм в Испании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313" y="1000125"/>
            <a:ext cx="8215312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ru-RU" dirty="0">
                <a:latin typeface="+mn-lt"/>
              </a:rPr>
              <a:t>Испания входит в пятерку стран, наиболее популярных среди туристов. В 2000 году ее доходы от туризма превысили 30 млрд. долларов.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  <a:p>
            <a:pPr lvl="1">
              <a:defRPr/>
            </a:pPr>
            <a:r>
              <a:rPr lang="ru-RU" dirty="0">
                <a:latin typeface="+mn-lt"/>
              </a:rPr>
              <a:t>Зарубежных гостей привлекают теплый климат, великолепные средиземноморские пляжи и крупные исторические центры искусства и архитектуры – Барселона, Мадрид, Валенсия.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  <a:p>
            <a:pPr lvl="1">
              <a:defRPr/>
            </a:pPr>
            <a:r>
              <a:rPr lang="ru-RU" dirty="0">
                <a:latin typeface="+mn-lt"/>
              </a:rPr>
              <a:t>Ежегодно страну посещает около 50 млн. туристов.  </a:t>
            </a:r>
          </a:p>
        </p:txBody>
      </p:sp>
      <p:pic>
        <p:nvPicPr>
          <p:cNvPr id="12293" name="Рисунок 13" descr="isp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3857625"/>
            <a:ext cx="345598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Общие сведения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063" y="1071563"/>
            <a:ext cx="8215312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defRPr/>
            </a:pPr>
            <a:r>
              <a:rPr lang="ru-RU" dirty="0">
                <a:latin typeface="+mn-lt"/>
              </a:rPr>
              <a:t>Испания занимает большую часть Пиренейского полуострова.</a:t>
            </a:r>
          </a:p>
          <a:p>
            <a:pPr marL="609600" indent="-609600">
              <a:defRPr/>
            </a:pPr>
            <a:r>
              <a:rPr lang="ru-RU" b="1" dirty="0">
                <a:latin typeface="+mn-lt"/>
              </a:rPr>
              <a:t>Площадь Испании: </a:t>
            </a:r>
            <a:r>
              <a:rPr lang="ru-RU" dirty="0">
                <a:latin typeface="+mn-lt"/>
              </a:rPr>
              <a:t>505 тыс.кв.км.</a:t>
            </a:r>
          </a:p>
          <a:p>
            <a:pPr marL="609600" indent="-609600">
              <a:defRPr/>
            </a:pPr>
            <a:r>
              <a:rPr lang="ru-RU" b="1" dirty="0">
                <a:latin typeface="+mn-lt"/>
              </a:rPr>
              <a:t>Население:</a:t>
            </a:r>
            <a:r>
              <a:rPr lang="ru-RU" dirty="0">
                <a:latin typeface="+mn-lt"/>
              </a:rPr>
              <a:t> почти 40 млн. человек. </a:t>
            </a:r>
          </a:p>
          <a:p>
            <a:pPr marL="609600" indent="-609600">
              <a:defRPr/>
            </a:pPr>
            <a:r>
              <a:rPr lang="ru-RU" b="1" dirty="0">
                <a:latin typeface="+mn-lt"/>
              </a:rPr>
              <a:t>Официальный язык</a:t>
            </a:r>
            <a:r>
              <a:rPr lang="ru-RU" dirty="0">
                <a:latin typeface="+mn-lt"/>
              </a:rPr>
              <a:t>: испанский.</a:t>
            </a:r>
          </a:p>
          <a:p>
            <a:pPr marL="609600" indent="-609600">
              <a:defRPr/>
            </a:pPr>
            <a:r>
              <a:rPr lang="ru-RU" b="1" dirty="0"/>
              <a:t>Денежная единица:</a:t>
            </a:r>
            <a:r>
              <a:rPr lang="ru-RU" dirty="0"/>
              <a:t> Евро</a:t>
            </a:r>
            <a:endParaRPr lang="ru-RU" dirty="0">
              <a:latin typeface="+mn-lt"/>
            </a:endParaRPr>
          </a:p>
          <a:p>
            <a:pPr marL="609600" indent="-609600">
              <a:defRPr/>
            </a:pPr>
            <a:r>
              <a:rPr lang="ru-RU" b="1" dirty="0">
                <a:latin typeface="+mn-lt"/>
              </a:rPr>
              <a:t>Столица:</a:t>
            </a:r>
            <a:r>
              <a:rPr lang="ru-RU" dirty="0">
                <a:latin typeface="+mn-lt"/>
              </a:rPr>
              <a:t> Мадрид.</a:t>
            </a:r>
          </a:p>
          <a:p>
            <a:pPr marL="609600" indent="-609600">
              <a:defRPr/>
            </a:pPr>
            <a:r>
              <a:rPr lang="ru-RU" dirty="0">
                <a:latin typeface="+mn-lt"/>
              </a:rPr>
              <a:t>.</a:t>
            </a:r>
            <a:r>
              <a:rPr lang="ru-RU" u="sng" dirty="0">
                <a:latin typeface="+mn-lt"/>
              </a:rPr>
              <a:t> </a:t>
            </a:r>
          </a:p>
          <a:p>
            <a:pPr marL="609600" indent="-609600">
              <a:defRPr/>
            </a:pPr>
            <a:endParaRPr lang="ru-RU" u="sng" dirty="0">
              <a:solidFill>
                <a:srgbClr val="000066"/>
              </a:solidFill>
              <a:latin typeface="+mn-lt"/>
            </a:endParaRPr>
          </a:p>
        </p:txBody>
      </p:sp>
      <p:pic>
        <p:nvPicPr>
          <p:cNvPr id="4100" name="Рисунок 10" descr="mapis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1785938"/>
            <a:ext cx="4357687" cy="468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Рельеф Испании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1071563"/>
            <a:ext cx="80010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Испания - одна из самых Гористых стран Европы, низменностей в стране очень мало.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Большая часть поверхности Занята Центральным плоскогорьем средней высотой 700-900 м над Уровнем моря.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На севере поднимаются Пиренеи, на юге Андалузские горы. </a:t>
            </a:r>
          </a:p>
          <a:p>
            <a:pPr marL="609600" indent="-609600">
              <a:defRPr/>
            </a:pPr>
            <a:endParaRPr lang="ru-RU" u="sng" dirty="0"/>
          </a:p>
        </p:txBody>
      </p:sp>
      <p:pic>
        <p:nvPicPr>
          <p:cNvPr id="5124" name="Picture 38" descr="739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3481388"/>
            <a:ext cx="37814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7" descr="7370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3481388"/>
            <a:ext cx="37782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Полезные ископаемые Испании</a:t>
            </a:r>
          </a:p>
        </p:txBody>
      </p:sp>
      <p:pic>
        <p:nvPicPr>
          <p:cNvPr id="6147" name="Picture 16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2428875"/>
            <a:ext cx="671512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Прямоугольник 10"/>
          <p:cNvSpPr>
            <a:spLocks noChangeArrowheads="1"/>
          </p:cNvSpPr>
          <p:nvPr/>
        </p:nvSpPr>
        <p:spPr bwMode="auto">
          <a:xfrm>
            <a:off x="214313" y="1071563"/>
            <a:ext cx="8715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/>
              <a:t>Испания богата полезными  ископаемыми. Много месторождений железных руд и особенно руд цветных металлов (медь, серебро, свинец, ртуть и др.). Есть запасы угля, калийных солей, урановых руд. Верховья рек богаты гидроэнергией.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Климат Испании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625" y="1143000"/>
            <a:ext cx="8501063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Климат Испании средиземноморский, однако, существуют различия между климатом отдельных территорий. В центральной  части страны лето жаркое, зима прохладная, случаются  даже снежные бури.</a:t>
            </a:r>
          </a:p>
          <a:p>
            <a:pPr>
              <a:defRPr/>
            </a:pPr>
            <a:endParaRPr lang="ru-RU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На северо-западном побережье климат мягкий и влажный. Растут леса из буков, каштанов, дубов. Наиболее жаркий климат на берегах Средиземного моря, в январе здесь +13°, в июле +27°С. </a:t>
            </a:r>
          </a:p>
        </p:txBody>
      </p:sp>
      <p:pic>
        <p:nvPicPr>
          <p:cNvPr id="7172" name="Picture 6" descr="7370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3571875"/>
            <a:ext cx="378142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7" descr="24108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3573463"/>
            <a:ext cx="3687762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Население Испании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88" y="1000125"/>
            <a:ext cx="8501062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Испания включает ряд исторических областей, население которых</a:t>
            </a:r>
          </a:p>
          <a:p>
            <a:pPr>
              <a:defRPr/>
            </a:pPr>
            <a:r>
              <a:rPr lang="ru-RU" dirty="0">
                <a:latin typeface="+mn-lt"/>
              </a:rPr>
              <a:t>отличается по языку и культуре. Ядро испанского государства  составляет  Кастилия. От </a:t>
            </a:r>
            <a:r>
              <a:rPr lang="ru-RU" dirty="0" err="1">
                <a:latin typeface="+mn-lt"/>
              </a:rPr>
              <a:t>кастильцев</a:t>
            </a:r>
            <a:r>
              <a:rPr lang="ru-RU" dirty="0">
                <a:latin typeface="+mn-lt"/>
              </a:rPr>
              <a:t> отличаются баски, каталонцы, галисийцы, но все они образуют  единую  испанскую нацию. </a:t>
            </a:r>
          </a:p>
          <a:p>
            <a:pPr>
              <a:defRPr/>
            </a:pPr>
            <a:endParaRPr lang="ru-RU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По территории страны население размещено неравномерно, плотно населены прибрежные районы. Городское население преобладает над сельским. Исключая Мадрид, все крупные города лежат у моря или близ него.</a:t>
            </a:r>
          </a:p>
        </p:txBody>
      </p:sp>
      <p:pic>
        <p:nvPicPr>
          <p:cNvPr id="8196" name="Picture 7" descr="4390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75" y="3781425"/>
            <a:ext cx="38877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Рисунок 7" descr="flamenc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5" y="3786188"/>
            <a:ext cx="34750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Городская жизнь Испании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88" y="1000125"/>
            <a:ext cx="8501062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С переходом к более развитому производству и расширением сферы услуг началась миграция испанцев из сельской местности в города. Ныне в городах проживает около 75% населения.</a:t>
            </a:r>
          </a:p>
          <a:p>
            <a:pPr>
              <a:defRPr/>
            </a:pPr>
            <a:r>
              <a:rPr lang="ru-RU" dirty="0">
                <a:latin typeface="+mn-lt"/>
              </a:rPr>
              <a:t>Самый крупный город Испании – </a:t>
            </a:r>
            <a:r>
              <a:rPr lang="ru-RU" b="1" dirty="0">
                <a:latin typeface="+mn-lt"/>
              </a:rPr>
              <a:t>Мадрид</a:t>
            </a:r>
            <a:r>
              <a:rPr lang="ru-RU" dirty="0">
                <a:latin typeface="+mn-lt"/>
              </a:rPr>
              <a:t>.</a:t>
            </a:r>
          </a:p>
          <a:p>
            <a:pPr>
              <a:defRPr/>
            </a:pPr>
            <a:r>
              <a:rPr lang="ru-RU" dirty="0">
                <a:latin typeface="+mn-lt"/>
              </a:rPr>
              <a:t>Барселона второй по величине город Испании с которым Мадрид постоянно соперничает. Барселона является важнейшим средиземноморским портом и центром большого, плотно населенного промышленного региона. </a:t>
            </a:r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88" y="3694113"/>
            <a:ext cx="32162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5" descr="madrid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8388" y="3695700"/>
            <a:ext cx="362267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000875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Хозяйство Испании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63" y="1357313"/>
            <a:ext cx="82867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На мировом уровне Испания лидирует по производству оливкового масла и добыче ртути, занимает второе место в мире по добыче пиритов и третье по производству виноградных вин.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Испания — страна с развитой промышленностью и сельским</a:t>
            </a:r>
            <a:endParaRPr lang="en-US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хозяйством.  Природные  богатства  создают хорошую базу для развития</a:t>
            </a:r>
            <a:endParaRPr lang="en-US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промышленности. Значительную роль играет горнодобывающая</a:t>
            </a:r>
            <a:endParaRPr lang="en-US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промышленность, черная и цветная металлургия, машиностроение (суда,</a:t>
            </a:r>
            <a:endParaRPr lang="en-US" dirty="0">
              <a:latin typeface="+mn-lt"/>
            </a:endParaRPr>
          </a:p>
          <a:p>
            <a:pPr algn="just">
              <a:defRPr/>
            </a:pPr>
            <a:r>
              <a:rPr lang="ru-RU" dirty="0">
                <a:latin typeface="+mn-lt"/>
              </a:rPr>
              <a:t>автомобили, станки).</a:t>
            </a:r>
          </a:p>
          <a:p>
            <a:pPr>
              <a:defRPr/>
            </a:pPr>
            <a:endParaRPr lang="ru-RU" dirty="0"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Растет переработка нефти, развивается текстильная и пищевая промышленность. 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1928813"/>
            <a:ext cx="577373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428625" y="428625"/>
            <a:ext cx="82153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В сельскохозяйственном обороте находится почти половина территории страны. Под лесами занято 12% территории, а под пастбищами 48%. Главные продовольственные культуры — пшеница и ячмень.</a:t>
            </a:r>
          </a:p>
          <a:p>
            <a:pPr>
              <a:defRPr/>
            </a:pPr>
            <a:r>
              <a:rPr lang="ru-RU" dirty="0">
                <a:latin typeface="+mn-lt"/>
              </a:rPr>
              <a:t>Важная  отрасль - овцеводство. </a:t>
            </a:r>
          </a:p>
          <a:p>
            <a:pPr>
              <a:defRPr/>
            </a:pPr>
            <a:r>
              <a:rPr lang="ru-RU" dirty="0">
                <a:latin typeface="+mn-lt"/>
              </a:rPr>
              <a:t>Многие отрасли  сельского  хозяйства работают на экспорт.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485</Words>
  <Application>Microsoft Office PowerPoint</Application>
  <PresentationFormat>Экран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 Испания</vt:lpstr>
      <vt:lpstr>Общие сведения</vt:lpstr>
      <vt:lpstr>Рельеф Испании</vt:lpstr>
      <vt:lpstr>Полезные ископаемые Испании</vt:lpstr>
      <vt:lpstr>Климат Испании</vt:lpstr>
      <vt:lpstr>Население Испании</vt:lpstr>
      <vt:lpstr>Городская жизнь Испании</vt:lpstr>
      <vt:lpstr>Хозяйство Испании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Испания</dc:title>
  <dc:creator>Слава</dc:creator>
  <cp:lastModifiedBy>Анатолий</cp:lastModifiedBy>
  <cp:revision>37</cp:revision>
  <dcterms:created xsi:type="dcterms:W3CDTF">2005-10-06T15:14:07Z</dcterms:created>
  <dcterms:modified xsi:type="dcterms:W3CDTF">2013-02-25T14:56:14Z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0008009e08000000000001023620</vt:lpwstr>
  </property>
</Properties>
</file>