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428736"/>
            <a:ext cx="7977198" cy="18288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Червона книга </a:t>
            </a:r>
            <a:r>
              <a:rPr lang="uk-UA" sz="5400" dirty="0" err="1" smtClean="0"/>
              <a:t>україни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714752"/>
            <a:ext cx="6705600" cy="230670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Виконала:</a:t>
            </a:r>
          </a:p>
          <a:p>
            <a:pPr algn="ctr"/>
            <a:r>
              <a:rPr lang="uk-UA" dirty="0" smtClean="0"/>
              <a:t> учениця 11 класу </a:t>
            </a:r>
          </a:p>
          <a:p>
            <a:pPr algn="ctr"/>
            <a:r>
              <a:rPr lang="uk-UA" dirty="0" err="1" smtClean="0"/>
              <a:t>Шарунович</a:t>
            </a:r>
            <a:r>
              <a:rPr lang="uk-UA" dirty="0" smtClean="0"/>
              <a:t> Антоніна</a:t>
            </a:r>
            <a:endParaRPr lang="ru-RU" dirty="0"/>
          </a:p>
        </p:txBody>
      </p:sp>
    </p:spTree>
  </p:cSld>
  <p:clrMapOvr>
    <a:masterClrMapping/>
  </p:clrMapOvr>
  <p:transition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ТРИТОН </a:t>
            </a:r>
            <a:r>
              <a:rPr lang="ru-RU" b="1" dirty="0" smtClean="0"/>
              <a:t>ГІРСЬКИЙ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8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643050"/>
            <a:ext cx="3487448" cy="2070734"/>
          </a:xfrm>
        </p:spPr>
      </p:pic>
      <p:sp>
        <p:nvSpPr>
          <p:cNvPr id="5" name="TextBox 4"/>
          <p:cNvSpPr txBox="1"/>
          <p:nvPr/>
        </p:nvSpPr>
        <p:spPr>
          <a:xfrm>
            <a:off x="4857752" y="2000240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Земноводні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Хвостаті</a:t>
            </a:r>
            <a:r>
              <a:rPr lang="ru-RU" b="1" dirty="0" smtClean="0"/>
              <a:t> </a:t>
            </a:r>
            <a:r>
              <a:rPr lang="ru-RU" b="1" dirty="0" err="1" smtClean="0"/>
              <a:t>земноводні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Саламандрові</a:t>
            </a:r>
            <a:r>
              <a:rPr lang="ru-RU" b="1" dirty="0" smtClean="0"/>
              <a:t>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92906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Таксономічна</a:t>
            </a:r>
            <a:r>
              <a:rPr lang="ru-RU" sz="1400" b="1" dirty="0" smtClean="0"/>
              <a:t> характеристика.</a:t>
            </a:r>
            <a:r>
              <a:rPr lang="ru-RU" sz="1400" dirty="0" smtClean="0"/>
              <a:t> 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9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роду;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4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роду у </a:t>
            </a:r>
            <a:r>
              <a:rPr lang="ru-RU" sz="1400" dirty="0" err="1" smtClean="0"/>
              <a:t>фауні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Статус.</a:t>
            </a:r>
            <a:r>
              <a:rPr lang="ru-RU" sz="1400" dirty="0" smtClean="0"/>
              <a:t> </a:t>
            </a:r>
            <a:r>
              <a:rPr lang="en-US" sz="1400" dirty="0" smtClean="0"/>
              <a:t>II </a:t>
            </a:r>
            <a:r>
              <a:rPr lang="ru-RU" sz="1400" dirty="0" err="1" smtClean="0"/>
              <a:t>категорія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Поширення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Українськ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err="1" smtClean="0"/>
              <a:t>Карпати</a:t>
            </a:r>
            <a:r>
              <a:rPr lang="ru-RU" sz="1400" dirty="0" smtClean="0"/>
              <a:t>. Ареал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г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рськ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: П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ренеї</a:t>
            </a:r>
            <a:r>
              <a:rPr lang="ru-RU" sz="1400" dirty="0" smtClean="0"/>
              <a:t>, </a:t>
            </a:r>
            <a:r>
              <a:rPr lang="ru-RU" sz="1400" dirty="0" err="1" smtClean="0"/>
              <a:t>Альпи</a:t>
            </a:r>
            <a:r>
              <a:rPr lang="ru-RU" sz="1400" dirty="0" smtClean="0"/>
              <a:t>, </a:t>
            </a:r>
            <a:r>
              <a:rPr lang="ru-RU" sz="1400" dirty="0" err="1" smtClean="0"/>
              <a:t>Карпати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Місця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перебування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Залісені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схили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зволожені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ділянки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полонин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висоті</a:t>
            </a:r>
            <a:r>
              <a:rPr lang="ru-RU" sz="1400" dirty="0" smtClean="0"/>
              <a:t> 400 - 2000 м над </a:t>
            </a:r>
            <a:r>
              <a:rPr lang="ru-RU" sz="1400" dirty="0" err="1" smtClean="0"/>
              <a:t>рівнем</a:t>
            </a:r>
            <a:r>
              <a:rPr lang="ru-RU" sz="1400" dirty="0" smtClean="0"/>
              <a:t> моря. </a:t>
            </a:r>
            <a:r>
              <a:rPr lang="ru-RU" sz="1400" dirty="0" err="1" smtClean="0"/>
              <a:t>Живе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поблизу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струмків</a:t>
            </a:r>
            <a:r>
              <a:rPr lang="ru-RU" sz="1400" dirty="0" smtClean="0"/>
              <a:t> та озер,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камінням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стовбурами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повалених</a:t>
            </a:r>
            <a:r>
              <a:rPr lang="ru-RU" sz="1400" dirty="0" smtClean="0"/>
              <a:t> дерев, мохом, </a:t>
            </a:r>
            <a:r>
              <a:rPr lang="ru-RU" sz="1400" dirty="0" err="1" smtClean="0"/>
              <a:t>листяною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підстилкою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Чисельність</a:t>
            </a:r>
            <a:r>
              <a:rPr lang="ru-RU" sz="1400" b="1" dirty="0" smtClean="0"/>
              <a:t>.</a:t>
            </a:r>
            <a:r>
              <a:rPr lang="ru-RU" sz="1400" dirty="0" smtClean="0"/>
              <a:t> На </a:t>
            </a:r>
            <a:r>
              <a:rPr lang="ru-RU" sz="1400" dirty="0" err="1" smtClean="0"/>
              <a:t>суходолі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трапляються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поодинокі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особини</a:t>
            </a:r>
            <a:r>
              <a:rPr lang="ru-RU" sz="1400" dirty="0" smtClean="0"/>
              <a:t>; в </a:t>
            </a:r>
            <a:r>
              <a:rPr lang="ru-RU" sz="1400" dirty="0" err="1" smtClean="0"/>
              <a:t>період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розмноження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спостерігалось</a:t>
            </a:r>
            <a:r>
              <a:rPr lang="ru-RU" sz="1400" dirty="0" smtClean="0"/>
              <a:t> до 100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на 100 м </a:t>
            </a:r>
            <a:r>
              <a:rPr lang="ru-RU" sz="1400" dirty="0" err="1" smtClean="0"/>
              <a:t>берегової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лінії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Причини </a:t>
            </a:r>
            <a:r>
              <a:rPr lang="ru-RU" sz="1400" b="1" dirty="0" err="1" smtClean="0"/>
              <a:t>зміни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чисельності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Забруднення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місць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розмноження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водойм</a:t>
            </a:r>
            <a:r>
              <a:rPr lang="ru-RU" sz="1400" dirty="0" smtClean="0"/>
              <a:t>) та </a:t>
            </a:r>
            <a:r>
              <a:rPr lang="ru-RU" sz="1400" dirty="0" err="1" smtClean="0"/>
              <a:t>лісу</a:t>
            </a:r>
            <a:r>
              <a:rPr lang="ru-RU" sz="1400" dirty="0" smtClean="0"/>
              <a:t> пестицидами. </a:t>
            </a:r>
            <a:r>
              <a:rPr lang="ru-RU" sz="1400" dirty="0" err="1" smtClean="0"/>
              <a:t>Масова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загибель</a:t>
            </a:r>
            <a:r>
              <a:rPr lang="ru-RU" sz="1400" dirty="0" smtClean="0"/>
              <a:t> личинок при </a:t>
            </a:r>
            <a:r>
              <a:rPr lang="ru-RU" sz="1400" dirty="0" err="1" smtClean="0"/>
              <a:t>пересиханні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промерзанні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водойм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Заходи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.</a:t>
            </a:r>
            <a:r>
              <a:rPr lang="ru-RU" sz="1400" dirty="0" smtClean="0"/>
              <a:t> Занесено до </a:t>
            </a:r>
            <a:r>
              <a:rPr lang="ru-RU" sz="1400" dirty="0" err="1" smtClean="0"/>
              <a:t>Червоної</a:t>
            </a:r>
            <a:r>
              <a:rPr lang="ru-RU" sz="1400" dirty="0" smtClean="0"/>
              <a:t> книги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РСР (1980) та </a:t>
            </a:r>
            <a:r>
              <a:rPr lang="ru-RU" sz="1400" dirty="0" err="1" smtClean="0"/>
              <a:t>Червоної</a:t>
            </a:r>
            <a:r>
              <a:rPr lang="ru-RU" sz="1400" dirty="0" smtClean="0"/>
              <a:t> книги МСОП. </a:t>
            </a:r>
            <a:r>
              <a:rPr lang="ru-RU" sz="1400" dirty="0" err="1" smtClean="0"/>
              <a:t>Охороняється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Карпатському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біосферному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заповіднику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Карпатському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національному</a:t>
            </a:r>
            <a:r>
              <a:rPr lang="ru-RU" sz="1400" dirty="0" smtClean="0"/>
              <a:t> природному парку.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заборонити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обробку</a:t>
            </a:r>
            <a:r>
              <a:rPr lang="ru-RU" sz="1400" dirty="0" smtClean="0"/>
              <a:t> пестицидами </a:t>
            </a:r>
            <a:r>
              <a:rPr lang="ru-RU" sz="1400" dirty="0" err="1" smtClean="0"/>
              <a:t>лісів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прилеглих</a:t>
            </a:r>
            <a:r>
              <a:rPr lang="ru-RU" sz="1400" dirty="0" smtClean="0"/>
              <a:t> до </a:t>
            </a:r>
            <a:r>
              <a:rPr lang="ru-RU" sz="1400" dirty="0" err="1" smtClean="0"/>
              <a:t>водойм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ГАДЮКА </a:t>
            </a:r>
            <a:r>
              <a:rPr lang="ru-RU" b="1" dirty="0" smtClean="0"/>
              <a:t>СТЕПОВА СХІДНА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0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571612"/>
            <a:ext cx="3987514" cy="2417392"/>
          </a:xfrm>
        </p:spPr>
      </p:pic>
      <p:sp>
        <p:nvSpPr>
          <p:cNvPr id="5" name="TextBox 4"/>
          <p:cNvSpPr txBox="1"/>
          <p:nvPr/>
        </p:nvSpPr>
        <p:spPr>
          <a:xfrm>
            <a:off x="5072066" y="2285992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Плазуни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Лускаті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Гадюкові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143380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Таксономічна</a:t>
            </a:r>
            <a:r>
              <a:rPr lang="ru-RU" sz="1400" b="1" dirty="0" smtClean="0"/>
              <a:t> характеристика.</a:t>
            </a:r>
            <a:r>
              <a:rPr lang="ru-RU" sz="1400" dirty="0" smtClean="0"/>
              <a:t> </a:t>
            </a:r>
            <a:r>
              <a:rPr lang="ru-RU" sz="1400" dirty="0" err="1" smtClean="0"/>
              <a:t>Єдиний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підвид</a:t>
            </a:r>
            <a:r>
              <a:rPr lang="ru-RU" sz="1400" dirty="0" smtClean="0"/>
              <a:t> виду у </a:t>
            </a:r>
            <a:r>
              <a:rPr lang="ru-RU" sz="1400" dirty="0" err="1" smtClean="0"/>
              <a:t>фауні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Статус.</a:t>
            </a:r>
            <a:r>
              <a:rPr lang="ru-RU" sz="1400" dirty="0" smtClean="0"/>
              <a:t> </a:t>
            </a:r>
            <a:r>
              <a:rPr lang="en-US" sz="1400" dirty="0" smtClean="0"/>
              <a:t>II </a:t>
            </a:r>
            <a:r>
              <a:rPr lang="ru-RU" sz="1400" dirty="0" err="1" smtClean="0"/>
              <a:t>категорія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Поширення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Степова</a:t>
            </a:r>
            <a:r>
              <a:rPr lang="ru-RU" sz="1400" dirty="0" smtClean="0"/>
              <a:t> зона, спорадично - </a:t>
            </a:r>
            <a:r>
              <a:rPr lang="ru-RU" sz="1400" dirty="0" err="1" smtClean="0"/>
              <a:t>п</a:t>
            </a:r>
            <a:r>
              <a:rPr lang="en-US" sz="1400" dirty="0" err="1" smtClean="0"/>
              <a:t>i</a:t>
            </a:r>
            <a:r>
              <a:rPr lang="ru-RU" sz="1400" dirty="0" smtClean="0"/>
              <a:t>вдень л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состепової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зони</a:t>
            </a:r>
            <a:r>
              <a:rPr lang="ru-RU" sz="1400" dirty="0" smtClean="0"/>
              <a:t>. Ареал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степов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err="1" smtClean="0"/>
              <a:t>райони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Євраз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 в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д</a:t>
            </a:r>
            <a:r>
              <a:rPr lang="ru-RU" sz="1400" dirty="0" smtClean="0"/>
              <a:t> </a:t>
            </a:r>
            <a:r>
              <a:rPr lang="ru-RU" sz="1400" dirty="0" err="1" smtClean="0"/>
              <a:t>Балканського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п-ва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сх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д</a:t>
            </a:r>
            <a:r>
              <a:rPr lang="ru-RU" sz="1400" dirty="0" smtClean="0"/>
              <a:t> до Монгол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, на </a:t>
            </a:r>
            <a:r>
              <a:rPr lang="ru-RU" sz="1400" dirty="0" err="1" smtClean="0"/>
              <a:t>п</a:t>
            </a:r>
            <a:r>
              <a:rPr lang="en-US" sz="1400" dirty="0" err="1" smtClean="0"/>
              <a:t>i</a:t>
            </a:r>
            <a:r>
              <a:rPr lang="ru-RU" sz="1400" dirty="0" smtClean="0"/>
              <a:t>вдень - до </a:t>
            </a:r>
            <a:r>
              <a:rPr lang="ru-RU" sz="1400" dirty="0" err="1" smtClean="0"/>
              <a:t>Малої</a:t>
            </a:r>
            <a:r>
              <a:rPr lang="ru-RU" sz="1400" dirty="0" smtClean="0"/>
              <a:t> Аз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Закавказзя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Місця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перебування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Цілинний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полиновий</a:t>
            </a:r>
            <a:r>
              <a:rPr lang="ru-RU" sz="1400" dirty="0" smtClean="0"/>
              <a:t> степ, </a:t>
            </a:r>
            <a:r>
              <a:rPr lang="ru-RU" sz="1400" dirty="0" err="1" smtClean="0"/>
              <a:t>закріплені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піски</a:t>
            </a:r>
            <a:r>
              <a:rPr lang="ru-RU" sz="1400" dirty="0" smtClean="0"/>
              <a:t>, </a:t>
            </a:r>
            <a:r>
              <a:rPr lang="ru-RU" sz="1400" dirty="0" err="1" smtClean="0"/>
              <a:t>кам`янисті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схили</a:t>
            </a:r>
            <a:r>
              <a:rPr lang="ru-RU" sz="1400" dirty="0" smtClean="0"/>
              <a:t> </a:t>
            </a:r>
            <a:r>
              <a:rPr lang="ru-RU" sz="1400" dirty="0" err="1" smtClean="0"/>
              <a:t>пагорбів</a:t>
            </a:r>
            <a:r>
              <a:rPr lang="ru-RU" sz="1400" dirty="0" smtClean="0"/>
              <a:t>, </a:t>
            </a:r>
            <a:r>
              <a:rPr lang="ru-RU" sz="1400" dirty="0" err="1" smtClean="0"/>
              <a:t>лісові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галявини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полезахисні</a:t>
            </a:r>
            <a:r>
              <a:rPr lang="ru-RU" sz="1400" dirty="0" smtClean="0"/>
              <a:t> </a:t>
            </a:r>
            <a:r>
              <a:rPr lang="ru-RU" sz="1400" dirty="0" err="1" smtClean="0"/>
              <a:t>лісосмуги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Чисельність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Незначна</a:t>
            </a:r>
            <a:r>
              <a:rPr lang="ru-RU" sz="1400" dirty="0" smtClean="0"/>
              <a:t>. </a:t>
            </a:r>
            <a:r>
              <a:rPr lang="ru-RU" sz="1400" dirty="0" err="1" smtClean="0"/>
              <a:t>Стабільні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популяції</a:t>
            </a:r>
            <a:r>
              <a:rPr lang="ru-RU" sz="1400" dirty="0" smtClean="0"/>
              <a:t> - в </a:t>
            </a:r>
            <a:r>
              <a:rPr lang="ru-RU" sz="1400" dirty="0" err="1" smtClean="0"/>
              <a:t>біосферних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заповідниках</a:t>
            </a:r>
            <a:r>
              <a:rPr lang="ru-RU" sz="1400" dirty="0" smtClean="0"/>
              <a:t>. В </a:t>
            </a:r>
            <a:r>
              <a:rPr lang="ru-RU" sz="1400" dirty="0" err="1" smtClean="0"/>
              <a:t>Чорноморському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біосферному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заповіднику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степових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ділянках</a:t>
            </a:r>
            <a:r>
              <a:rPr lang="ru-RU" sz="1400" dirty="0" smtClean="0"/>
              <a:t> - 1 - 4 </a:t>
            </a:r>
            <a:r>
              <a:rPr lang="ru-RU" sz="1400" dirty="0" err="1" smtClean="0"/>
              <a:t>особини</a:t>
            </a:r>
            <a:r>
              <a:rPr lang="ru-RU" sz="1400" dirty="0" smtClean="0"/>
              <a:t> на 1 км маршрутного </a:t>
            </a:r>
            <a:r>
              <a:rPr lang="ru-RU" sz="1400" dirty="0" err="1" smtClean="0"/>
              <a:t>дослідження</a:t>
            </a:r>
            <a:r>
              <a:rPr lang="ru-RU" sz="1400" dirty="0" smtClean="0"/>
              <a:t>, на о. </a:t>
            </a:r>
            <a:r>
              <a:rPr lang="ru-RU" sz="1400" dirty="0" err="1" smtClean="0"/>
              <a:t>Орлів</a:t>
            </a:r>
            <a:r>
              <a:rPr lang="ru-RU" sz="1400" dirty="0" smtClean="0"/>
              <a:t> - до 8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на 1 га. З 60-х </a:t>
            </a:r>
            <a:r>
              <a:rPr lang="ru-RU" sz="1400" dirty="0" err="1" smtClean="0"/>
              <a:t>рр</a:t>
            </a:r>
            <a:r>
              <a:rPr lang="ru-RU" sz="1400" dirty="0" smtClean="0"/>
              <a:t>. 20 ст. почала </a:t>
            </a:r>
            <a:r>
              <a:rPr lang="ru-RU" sz="1400" dirty="0" err="1" smtClean="0"/>
              <a:t>зникати</a:t>
            </a:r>
            <a:r>
              <a:rPr lang="ru-RU" sz="1400" dirty="0" smtClean="0"/>
              <a:t> в </a:t>
            </a:r>
            <a:r>
              <a:rPr lang="ru-RU" sz="1400" dirty="0" err="1" smtClean="0"/>
              <a:t>Криму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Правобережній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Причини </a:t>
            </a:r>
            <a:r>
              <a:rPr lang="ru-RU" sz="1400" b="1" dirty="0" err="1" smtClean="0"/>
              <a:t>зміни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чисельності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Антропогенна</a:t>
            </a:r>
            <a:r>
              <a:rPr lang="ru-RU" sz="1400" dirty="0" smtClean="0"/>
              <a:t> </a:t>
            </a:r>
            <a:r>
              <a:rPr lang="ru-RU" sz="1400" dirty="0" err="1" smtClean="0"/>
              <a:t>зміна</a:t>
            </a:r>
            <a:r>
              <a:rPr lang="ru-RU" sz="1400" dirty="0" smtClean="0"/>
              <a:t> ландшафту, </a:t>
            </a:r>
            <a:r>
              <a:rPr lang="ru-RU" sz="1400" dirty="0" err="1" smtClean="0"/>
              <a:t>безпосереднє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виду </a:t>
            </a:r>
            <a:r>
              <a:rPr lang="ru-RU" sz="1400" dirty="0" err="1" smtClean="0"/>
              <a:t>людиною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Заходи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.</a:t>
            </a:r>
            <a:r>
              <a:rPr lang="ru-RU" sz="1400" dirty="0" smtClean="0"/>
              <a:t> Занесено до </a:t>
            </a:r>
            <a:r>
              <a:rPr lang="ru-RU" sz="1400" dirty="0" err="1" smtClean="0"/>
              <a:t>Червоної</a:t>
            </a:r>
            <a:r>
              <a:rPr lang="ru-RU" sz="1400" dirty="0" smtClean="0"/>
              <a:t> книги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РСР (1980). </a:t>
            </a:r>
            <a:r>
              <a:rPr lang="ru-RU" sz="1400" dirty="0" err="1" smtClean="0"/>
              <a:t>Охороняється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заповідниках</a:t>
            </a:r>
            <a:r>
              <a:rPr lang="ru-RU" sz="1400" dirty="0" smtClean="0"/>
              <a:t> </a:t>
            </a:r>
            <a:r>
              <a:rPr lang="ru-RU" sz="1400" dirty="0" err="1" smtClean="0"/>
              <a:t>степової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зони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СОКІЛ-САПСАН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38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71612"/>
            <a:ext cx="2071702" cy="3215661"/>
          </a:xfrm>
        </p:spPr>
      </p:pic>
      <p:sp>
        <p:nvSpPr>
          <p:cNvPr id="5" name="TextBox 4"/>
          <p:cNvSpPr txBox="1"/>
          <p:nvPr/>
        </p:nvSpPr>
        <p:spPr>
          <a:xfrm>
            <a:off x="142844" y="5357826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Птахи</a:t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Соколоподібні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Соколові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1500174"/>
            <a:ext cx="714376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Таксономічна</a:t>
            </a:r>
            <a:r>
              <a:rPr lang="ru-RU" sz="1400" b="1" dirty="0" smtClean="0"/>
              <a:t> характеристика.</a:t>
            </a:r>
            <a:r>
              <a:rPr lang="ru-RU" sz="1400" dirty="0" smtClean="0"/>
              <a:t> 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політипного</a:t>
            </a:r>
            <a:r>
              <a:rPr lang="ru-RU" sz="1400" dirty="0" smtClean="0"/>
              <a:t> роду;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8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роду у </a:t>
            </a:r>
            <a:r>
              <a:rPr lang="ru-RU" sz="1400" dirty="0" err="1" smtClean="0"/>
              <a:t>фауні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(представлений </a:t>
            </a:r>
            <a:r>
              <a:rPr lang="ru-RU" sz="1400" dirty="0" err="1" smtClean="0"/>
              <a:t>підвидами</a:t>
            </a:r>
            <a:r>
              <a:rPr lang="ru-RU" sz="1400" dirty="0" smtClean="0"/>
              <a:t>: </a:t>
            </a:r>
            <a:r>
              <a:rPr lang="ru-RU" sz="1400" dirty="0" err="1" smtClean="0"/>
              <a:t>сокіл-сапсан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звичайний</a:t>
            </a:r>
            <a:r>
              <a:rPr lang="ru-RU" sz="1400" dirty="0" smtClean="0"/>
              <a:t> - </a:t>
            </a:r>
            <a:r>
              <a:rPr lang="en-US" sz="1400" dirty="0" smtClean="0"/>
              <a:t>F. </a:t>
            </a:r>
            <a:r>
              <a:rPr lang="ru-RU" sz="1400" dirty="0" smtClean="0"/>
              <a:t>р. </a:t>
            </a:r>
            <a:r>
              <a:rPr lang="en-US" sz="1400" dirty="0" err="1" smtClean="0"/>
              <a:t>peregrinus</a:t>
            </a:r>
            <a:r>
              <a:rPr lang="en-US" sz="1400" dirty="0" smtClean="0"/>
              <a:t>, </a:t>
            </a:r>
            <a:r>
              <a:rPr lang="ru-RU" sz="1400" dirty="0" err="1" smtClean="0"/>
              <a:t>сокіл-сапсан</a:t>
            </a:r>
            <a:r>
              <a:rPr lang="ru-RU" sz="1400" dirty="0" smtClean="0"/>
              <a:t> </a:t>
            </a:r>
            <a:r>
              <a:rPr lang="ru-RU" sz="1400" dirty="0" err="1" smtClean="0"/>
              <a:t>кавказький</a:t>
            </a:r>
            <a:r>
              <a:rPr lang="ru-RU" sz="1400" dirty="0" smtClean="0"/>
              <a:t> - </a:t>
            </a:r>
            <a:r>
              <a:rPr lang="en-US" sz="1400" dirty="0" smtClean="0"/>
              <a:t>F. </a:t>
            </a:r>
            <a:r>
              <a:rPr lang="ru-RU" sz="1400" dirty="0" smtClean="0"/>
              <a:t>р. </a:t>
            </a:r>
            <a:r>
              <a:rPr lang="en-US" sz="1400" dirty="0" err="1" smtClean="0"/>
              <a:t>brooke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сокіл-сапсан</a:t>
            </a:r>
            <a:r>
              <a:rPr lang="ru-RU" sz="1400" dirty="0" smtClean="0"/>
              <a:t> </a:t>
            </a:r>
            <a:r>
              <a:rPr lang="ru-RU" sz="1400" dirty="0" err="1" smtClean="0"/>
              <a:t>тундровий</a:t>
            </a:r>
            <a:r>
              <a:rPr lang="ru-RU" sz="1400" dirty="0" smtClean="0"/>
              <a:t> - </a:t>
            </a:r>
            <a:r>
              <a:rPr lang="en-US" sz="1400" dirty="0" smtClean="0"/>
              <a:t>F. </a:t>
            </a:r>
            <a:r>
              <a:rPr lang="ru-RU" sz="1400" dirty="0" smtClean="0"/>
              <a:t>р. </a:t>
            </a:r>
            <a:r>
              <a:rPr lang="en-US" sz="1400" dirty="0" err="1" smtClean="0"/>
              <a:t>calidus</a:t>
            </a:r>
            <a:r>
              <a:rPr lang="en-US" sz="1400" dirty="0" smtClean="0"/>
              <a:t>).</a:t>
            </a:r>
          </a:p>
          <a:p>
            <a:r>
              <a:rPr lang="ru-RU" sz="1400" b="1" dirty="0" smtClean="0"/>
              <a:t>Статус.</a:t>
            </a:r>
            <a:r>
              <a:rPr lang="ru-RU" sz="1400" dirty="0" smtClean="0"/>
              <a:t> </a:t>
            </a:r>
            <a:r>
              <a:rPr lang="en-US" sz="1400" dirty="0" smtClean="0"/>
              <a:t>II </a:t>
            </a:r>
            <a:r>
              <a:rPr lang="ru-RU" sz="1400" dirty="0" err="1" smtClean="0"/>
              <a:t>категорія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Поширення</a:t>
            </a:r>
            <a:r>
              <a:rPr lang="ru-RU" sz="1400" b="1" dirty="0" smtClean="0"/>
              <a:t>.</a:t>
            </a:r>
            <a:r>
              <a:rPr lang="ru-RU" sz="1400" dirty="0" smtClean="0"/>
              <a:t> Гн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здиться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Кримських</a:t>
            </a:r>
            <a:r>
              <a:rPr lang="ru-RU" sz="1400" dirty="0" smtClean="0"/>
              <a:t> горах (сок</a:t>
            </a:r>
            <a:r>
              <a:rPr lang="en-US" sz="1400" dirty="0" err="1" smtClean="0"/>
              <a:t>i</a:t>
            </a:r>
            <a:r>
              <a:rPr lang="ru-RU" sz="1400" dirty="0" smtClean="0"/>
              <a:t>л-сапсан </a:t>
            </a:r>
            <a:r>
              <a:rPr lang="ru-RU" sz="1400" dirty="0" err="1" smtClean="0"/>
              <a:t>кавказький</a:t>
            </a:r>
            <a:r>
              <a:rPr lang="ru-RU" sz="1400" dirty="0" smtClean="0"/>
              <a:t>), </a:t>
            </a:r>
            <a:r>
              <a:rPr lang="ru-RU" sz="1400" dirty="0" err="1" smtClean="0"/>
              <a:t>Українських</a:t>
            </a:r>
            <a:r>
              <a:rPr lang="ru-RU" sz="1400" dirty="0" smtClean="0"/>
              <a:t> Карпатах, </a:t>
            </a:r>
            <a:r>
              <a:rPr lang="ru-RU" sz="1400" dirty="0" err="1" smtClean="0"/>
              <a:t>зр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дка</a:t>
            </a:r>
            <a:r>
              <a:rPr lang="ru-RU" sz="1400" dirty="0" smtClean="0"/>
              <a:t> у л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состепов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й</a:t>
            </a:r>
            <a:r>
              <a:rPr lang="ru-RU" sz="1400" dirty="0" smtClean="0"/>
              <a:t> зон</a:t>
            </a:r>
            <a:r>
              <a:rPr lang="en-US" sz="1400" dirty="0" err="1" smtClean="0"/>
              <a:t>i</a:t>
            </a:r>
            <a:r>
              <a:rPr lang="en-US" sz="1400" dirty="0" smtClean="0"/>
              <a:t>, </a:t>
            </a:r>
            <a:r>
              <a:rPr lang="ru-RU" sz="1400" dirty="0" smtClean="0"/>
              <a:t>на Пол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сс</a:t>
            </a:r>
            <a:r>
              <a:rPr lang="en-US" sz="1400" dirty="0" err="1" smtClean="0"/>
              <a:t>i</a:t>
            </a:r>
            <a:r>
              <a:rPr lang="en-US" sz="1400" dirty="0" smtClean="0"/>
              <a:t> (</a:t>
            </a:r>
            <a:r>
              <a:rPr lang="ru-RU" sz="1400" dirty="0" smtClean="0"/>
              <a:t>сок</a:t>
            </a:r>
            <a:r>
              <a:rPr lang="en-US" sz="1400" dirty="0" err="1" smtClean="0"/>
              <a:t>i</a:t>
            </a:r>
            <a:r>
              <a:rPr lang="ru-RU" sz="1400" dirty="0" smtClean="0"/>
              <a:t>л-сапсан </a:t>
            </a:r>
            <a:r>
              <a:rPr lang="ru-RU" sz="1400" dirty="0" err="1" smtClean="0"/>
              <a:t>звичайний</a:t>
            </a:r>
            <a:r>
              <a:rPr lang="ru-RU" sz="1400" dirty="0" smtClean="0"/>
              <a:t>). </a:t>
            </a:r>
            <a:r>
              <a:rPr lang="ru-RU" sz="1400" dirty="0" err="1" smtClean="0"/>
              <a:t>Зустр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чається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д</a:t>
            </a:r>
            <a:r>
              <a:rPr lang="ru-RU" sz="1400" dirty="0" smtClean="0"/>
              <a:t> час м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грац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й</a:t>
            </a:r>
            <a:r>
              <a:rPr lang="ru-RU" sz="1400" dirty="0" smtClean="0"/>
              <a:t> (сок</a:t>
            </a:r>
            <a:r>
              <a:rPr lang="en-US" sz="1400" dirty="0" err="1" smtClean="0"/>
              <a:t>i</a:t>
            </a:r>
            <a:r>
              <a:rPr lang="ru-RU" sz="1400" dirty="0" smtClean="0"/>
              <a:t>л-сапсан </a:t>
            </a:r>
            <a:r>
              <a:rPr lang="ru-RU" sz="1400" dirty="0" err="1" smtClean="0"/>
              <a:t>тундровий</a:t>
            </a:r>
            <a:r>
              <a:rPr lang="ru-RU" sz="1400" dirty="0" smtClean="0"/>
              <a:t>). Ареал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</a:t>
            </a:r>
            <a:r>
              <a:rPr lang="ru-RU" sz="1400" dirty="0" err="1" smtClean="0"/>
              <a:t>вс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smtClean="0"/>
              <a:t>материки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err="1" smtClean="0"/>
              <a:t>багато</a:t>
            </a:r>
            <a:r>
              <a:rPr lang="ru-RU" sz="1400" dirty="0" smtClean="0"/>
              <a:t> остров</a:t>
            </a:r>
            <a:r>
              <a:rPr lang="en-US" sz="1400" dirty="0" err="1" smtClean="0"/>
              <a:t>i</a:t>
            </a:r>
            <a:r>
              <a:rPr lang="ru-RU" sz="1400" dirty="0" smtClean="0"/>
              <a:t>в (</a:t>
            </a:r>
            <a:r>
              <a:rPr lang="ru-RU" sz="1400" dirty="0" err="1" smtClean="0"/>
              <a:t>немає</a:t>
            </a:r>
            <a:r>
              <a:rPr lang="ru-RU" sz="1400" dirty="0" smtClean="0"/>
              <a:t> на б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льш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smtClean="0"/>
              <a:t>тер. </a:t>
            </a:r>
            <a:r>
              <a:rPr lang="ru-RU" sz="1400" dirty="0" err="1" smtClean="0"/>
              <a:t>Пд</a:t>
            </a:r>
            <a:r>
              <a:rPr lang="ru-RU" sz="1400" dirty="0" smtClean="0"/>
              <a:t>. Америки).</a:t>
            </a:r>
          </a:p>
          <a:p>
            <a:r>
              <a:rPr lang="ru-RU" sz="1400" b="1" dirty="0" err="1" smtClean="0"/>
              <a:t>Місця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перебування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Старі</a:t>
            </a:r>
            <a:r>
              <a:rPr lang="ru-RU" sz="1400" dirty="0" smtClean="0"/>
              <a:t> </a:t>
            </a:r>
            <a:r>
              <a:rPr lang="ru-RU" sz="1400" dirty="0" err="1" smtClean="0"/>
              <a:t>ліси</a:t>
            </a:r>
            <a:r>
              <a:rPr lang="ru-RU" sz="1400" dirty="0" smtClean="0"/>
              <a:t> в </a:t>
            </a:r>
            <a:r>
              <a:rPr lang="ru-RU" sz="1400" dirty="0" err="1" smtClean="0"/>
              <a:t>заплавах</a:t>
            </a:r>
            <a:r>
              <a:rPr lang="ru-RU" sz="1400" dirty="0" smtClean="0"/>
              <a:t> </a:t>
            </a:r>
            <a:r>
              <a:rPr lang="ru-RU" sz="1400" dirty="0" err="1" smtClean="0"/>
              <a:t>річок</a:t>
            </a:r>
            <a:r>
              <a:rPr lang="ru-RU" sz="1400" dirty="0" smtClean="0"/>
              <a:t>, </a:t>
            </a:r>
            <a:r>
              <a:rPr lang="ru-RU" sz="1400" dirty="0" err="1" smtClean="0"/>
              <a:t>поодинокі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скелі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лісів</a:t>
            </a:r>
            <a:r>
              <a:rPr lang="ru-RU" sz="1400" dirty="0" smtClean="0"/>
              <a:t>, </a:t>
            </a:r>
            <a:r>
              <a:rPr lang="ru-RU" sz="1400" dirty="0" err="1" smtClean="0"/>
              <a:t>морські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узбережжя</a:t>
            </a:r>
            <a:r>
              <a:rPr lang="ru-RU" sz="1400" dirty="0" smtClean="0"/>
              <a:t>. </a:t>
            </a:r>
            <a:r>
              <a:rPr lang="ru-RU" sz="1400" dirty="0" err="1" smtClean="0"/>
              <a:t>Гніздиться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поблизу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відкритих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просторів</a:t>
            </a:r>
            <a:r>
              <a:rPr lang="ru-RU" sz="1400" dirty="0" smtClean="0"/>
              <a:t>, де птах </a:t>
            </a:r>
            <a:r>
              <a:rPr lang="ru-RU" sz="1400" dirty="0" err="1" smtClean="0"/>
              <a:t>полює</a:t>
            </a:r>
            <a:r>
              <a:rPr lang="ru-RU" sz="1400" dirty="0" smtClean="0"/>
              <a:t>; </a:t>
            </a:r>
            <a:r>
              <a:rPr lang="ru-RU" sz="1400" dirty="0" err="1" smtClean="0"/>
              <a:t>іноді</a:t>
            </a:r>
            <a:r>
              <a:rPr lang="ru-RU" sz="1400" dirty="0" smtClean="0"/>
              <a:t> - у великих </a:t>
            </a:r>
            <a:r>
              <a:rPr lang="ru-RU" sz="1400" dirty="0" err="1" smtClean="0"/>
              <a:t>містах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високих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будівлях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Чисельність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Популяції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гніздяться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Криму</a:t>
            </a:r>
            <a:r>
              <a:rPr lang="ru-RU" sz="1400" dirty="0" smtClean="0"/>
              <a:t> та Карпатах, </a:t>
            </a:r>
            <a:r>
              <a:rPr lang="ru-RU" sz="1400" dirty="0" err="1" smtClean="0"/>
              <a:t>налічують</a:t>
            </a:r>
            <a:r>
              <a:rPr lang="ru-RU" sz="1400" dirty="0" smtClean="0"/>
              <a:t> разом 15 - 20 пар. В </a:t>
            </a:r>
            <a:r>
              <a:rPr lang="ru-RU" sz="1400" dirty="0" err="1" smtClean="0"/>
              <a:t>ін</a:t>
            </a:r>
            <a:r>
              <a:rPr lang="ru-RU" sz="1400" dirty="0" smtClean="0"/>
              <a:t>. районах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рідкісний</a:t>
            </a:r>
            <a:r>
              <a:rPr lang="ru-RU" sz="1400" dirty="0" smtClean="0"/>
              <a:t> (</a:t>
            </a:r>
            <a:r>
              <a:rPr lang="ru-RU" sz="1400" dirty="0" err="1" smtClean="0"/>
              <a:t>з</a:t>
            </a:r>
            <a:r>
              <a:rPr lang="ru-RU" sz="1400" dirty="0" smtClean="0"/>
              <a:t> 70-х </a:t>
            </a:r>
            <a:r>
              <a:rPr lang="ru-RU" sz="1400" dirty="0" err="1" smtClean="0"/>
              <a:t>рр</a:t>
            </a:r>
            <a:r>
              <a:rPr lang="ru-RU" sz="1400" dirty="0" smtClean="0"/>
              <a:t>. 20 ст. </a:t>
            </a:r>
            <a:r>
              <a:rPr lang="ru-RU" sz="1400" dirty="0" err="1" smtClean="0"/>
              <a:t>гнізд</a:t>
            </a:r>
            <a:r>
              <a:rPr lang="ru-RU" sz="1400" dirty="0" smtClean="0"/>
              <a:t> не </a:t>
            </a:r>
            <a:r>
              <a:rPr lang="ru-RU" sz="1400" dirty="0" err="1" smtClean="0"/>
              <a:t>знаходили</a:t>
            </a:r>
            <a:r>
              <a:rPr lang="ru-RU" sz="1400" dirty="0" smtClean="0"/>
              <a:t>).</a:t>
            </a:r>
          </a:p>
          <a:p>
            <a:r>
              <a:rPr lang="ru-RU" sz="1400" b="1" dirty="0" smtClean="0"/>
              <a:t>Причини </a:t>
            </a:r>
            <a:r>
              <a:rPr lang="ru-RU" sz="1400" b="1" dirty="0" err="1" smtClean="0"/>
              <a:t>зміни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чисельності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Погіршення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кормової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бази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порушення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місць</a:t>
            </a:r>
            <a:r>
              <a:rPr lang="ru-RU" sz="1400" dirty="0" smtClean="0"/>
              <a:t> </a:t>
            </a:r>
            <a:r>
              <a:rPr lang="ru-RU" sz="1400" dirty="0" err="1" smtClean="0"/>
              <a:t>гніздування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винищування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людиною</a:t>
            </a:r>
            <a:r>
              <a:rPr lang="ru-RU" sz="1400" dirty="0" smtClean="0"/>
              <a:t>. </a:t>
            </a:r>
            <a:r>
              <a:rPr lang="ru-RU" sz="1400" dirty="0" err="1" smtClean="0"/>
              <a:t>Загибель</a:t>
            </a:r>
            <a:r>
              <a:rPr lang="ru-RU" sz="1400" dirty="0" smtClean="0"/>
              <a:t> </a:t>
            </a:r>
            <a:r>
              <a:rPr lang="ru-RU" sz="1400" dirty="0" err="1" smtClean="0"/>
              <a:t>птахів</a:t>
            </a:r>
            <a:r>
              <a:rPr lang="ru-RU" sz="1400" dirty="0" smtClean="0"/>
              <a:t> на ЛЕП,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інфекційних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вірусних</a:t>
            </a:r>
            <a:r>
              <a:rPr lang="ru-RU" sz="1400" dirty="0" smtClean="0"/>
              <a:t>, хвороб (</a:t>
            </a:r>
            <a:r>
              <a:rPr lang="ru-RU" sz="1400" dirty="0" err="1" smtClean="0"/>
              <a:t>аспергільоз</a:t>
            </a:r>
            <a:r>
              <a:rPr lang="ru-RU" sz="1400" dirty="0" smtClean="0"/>
              <a:t>, </a:t>
            </a:r>
            <a:r>
              <a:rPr lang="ru-RU" sz="1400" dirty="0" err="1" smtClean="0"/>
              <a:t>туберкульоз</a:t>
            </a:r>
            <a:r>
              <a:rPr lang="ru-RU" sz="1400" dirty="0" smtClean="0"/>
              <a:t>, </a:t>
            </a:r>
            <a:r>
              <a:rPr lang="ru-RU" sz="1400" dirty="0" err="1" smtClean="0"/>
              <a:t>сальмонельоз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.). </a:t>
            </a:r>
            <a:r>
              <a:rPr lang="ru-RU" sz="1400" dirty="0" err="1" smtClean="0"/>
              <a:t>Можлива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конкуренція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 </a:t>
            </a:r>
            <a:r>
              <a:rPr lang="ru-RU" sz="1400" dirty="0" err="1" smtClean="0"/>
              <a:t>хижими</a:t>
            </a:r>
            <a:r>
              <a:rPr lang="ru-RU" sz="1400" dirty="0" smtClean="0"/>
              <a:t> птахами.</a:t>
            </a:r>
          </a:p>
          <a:p>
            <a:r>
              <a:rPr lang="ru-RU" sz="1400" b="1" dirty="0" smtClean="0"/>
              <a:t>Заходи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.</a:t>
            </a:r>
            <a:r>
              <a:rPr lang="ru-RU" sz="1400" dirty="0" smtClean="0"/>
              <a:t> Занесено до </a:t>
            </a:r>
            <a:r>
              <a:rPr lang="ru-RU" sz="1400" dirty="0" err="1" smtClean="0"/>
              <a:t>Червоної</a:t>
            </a:r>
            <a:r>
              <a:rPr lang="ru-RU" sz="1400" dirty="0" smtClean="0"/>
              <a:t> книги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РСР (1980), </a:t>
            </a:r>
            <a:r>
              <a:rPr lang="ru-RU" sz="1400" dirty="0" err="1" smtClean="0"/>
              <a:t>Червоної</a:t>
            </a:r>
            <a:r>
              <a:rPr lang="ru-RU" sz="1400" dirty="0" smtClean="0"/>
              <a:t> книги МСОП, </a:t>
            </a:r>
            <a:r>
              <a:rPr lang="ru-RU" sz="1400" dirty="0" err="1" smtClean="0"/>
              <a:t>Конвенції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міжнародну</a:t>
            </a:r>
            <a:r>
              <a:rPr lang="ru-RU" sz="1400" dirty="0" smtClean="0"/>
              <a:t> </a:t>
            </a:r>
            <a:r>
              <a:rPr lang="ru-RU" sz="1400" dirty="0" err="1" smtClean="0"/>
              <a:t>торгівлю</a:t>
            </a:r>
            <a:r>
              <a:rPr lang="ru-RU" sz="1400" dirty="0" smtClean="0"/>
              <a:t> видами </a:t>
            </a:r>
            <a:r>
              <a:rPr lang="ru-RU" sz="1400" dirty="0" err="1" smtClean="0"/>
              <a:t>дикої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фауни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флори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перебувають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загрозою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зникнення</a:t>
            </a:r>
            <a:r>
              <a:rPr lang="ru-RU" sz="1400" dirty="0" smtClean="0"/>
              <a:t> (1973). </a:t>
            </a:r>
            <a:r>
              <a:rPr lang="ru-RU" sz="1400" dirty="0" err="1" smtClean="0"/>
              <a:t>Охороняється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Карпатському</a:t>
            </a:r>
            <a:r>
              <a:rPr lang="ru-RU" sz="1400" dirty="0" smtClean="0"/>
              <a:t> (</a:t>
            </a:r>
            <a:r>
              <a:rPr lang="ru-RU" sz="1400" dirty="0" err="1" smtClean="0"/>
              <a:t>біосфер</a:t>
            </a:r>
            <a:r>
              <a:rPr lang="ru-RU" sz="1400" dirty="0" smtClean="0"/>
              <a:t>.). </a:t>
            </a:r>
            <a:r>
              <a:rPr lang="ru-RU" sz="1400" dirty="0" err="1" smtClean="0"/>
              <a:t>Кримському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Карадазькому</a:t>
            </a:r>
            <a:r>
              <a:rPr lang="ru-RU" sz="1400" dirty="0" smtClean="0"/>
              <a:t> (природ.) </a:t>
            </a:r>
            <a:r>
              <a:rPr lang="ru-RU" sz="1400" dirty="0" err="1" smtClean="0"/>
              <a:t>заповідниках</a:t>
            </a:r>
            <a:r>
              <a:rPr lang="ru-RU" sz="1400" dirty="0" smtClean="0"/>
              <a:t>. Треба </a:t>
            </a:r>
            <a:r>
              <a:rPr lang="ru-RU" sz="1400" dirty="0" err="1" smtClean="0"/>
              <a:t>охороняти</a:t>
            </a:r>
            <a:r>
              <a:rPr lang="ru-RU" sz="1400" dirty="0" smtClean="0"/>
              <a:t> </a:t>
            </a:r>
            <a:r>
              <a:rPr lang="ru-RU" sz="1400" dirty="0" err="1" smtClean="0"/>
              <a:t>гнізда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територію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навколо</a:t>
            </a:r>
            <a:r>
              <a:rPr lang="ru-RU" sz="1400" dirty="0" smtClean="0"/>
              <a:t> них у </a:t>
            </a:r>
            <a:r>
              <a:rPr lang="ru-RU" sz="1400" dirty="0" err="1" smtClean="0"/>
              <a:t>радіусі</a:t>
            </a:r>
            <a:r>
              <a:rPr lang="ru-RU" sz="1400" dirty="0" smtClean="0"/>
              <a:t> 4 - 5 км, </a:t>
            </a:r>
            <a:r>
              <a:rPr lang="ru-RU" sz="1400" dirty="0" err="1" smtClean="0"/>
              <a:t>залишати</a:t>
            </a:r>
            <a:r>
              <a:rPr lang="ru-RU" sz="1400" dirty="0" smtClean="0"/>
              <a:t> 1 - 2 </a:t>
            </a:r>
            <a:r>
              <a:rPr lang="ru-RU" sz="1400" dirty="0" err="1" smtClean="0"/>
              <a:t>квартали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високостовбурного</a:t>
            </a:r>
            <a:r>
              <a:rPr lang="ru-RU" sz="1400" dirty="0" smtClean="0"/>
              <a:t> старого </a:t>
            </a:r>
            <a:r>
              <a:rPr lang="ru-RU" sz="1400" dirty="0" err="1" smtClean="0"/>
              <a:t>лісу</a:t>
            </a:r>
            <a:r>
              <a:rPr lang="ru-RU" sz="1400" dirty="0" smtClean="0"/>
              <a:t> як резерват виду в кожному </a:t>
            </a:r>
            <a:r>
              <a:rPr lang="ru-RU" sz="1400" dirty="0" err="1" smtClean="0"/>
              <a:t>лісництві</a:t>
            </a:r>
            <a:r>
              <a:rPr lang="ru-RU" sz="1400" dirty="0" smtClean="0"/>
              <a:t>, </a:t>
            </a:r>
            <a:r>
              <a:rPr lang="ru-RU" sz="1400" dirty="0" err="1" smtClean="0"/>
              <a:t>виключивши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господарського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користування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ЇЖАК </a:t>
            </a:r>
            <a:r>
              <a:rPr lang="ru-RU" b="1" dirty="0" smtClean="0"/>
              <a:t>ВУХАТИЙ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7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571472" y="1571612"/>
            <a:ext cx="2897518" cy="2073546"/>
          </a:xfrm>
        </p:spPr>
      </p:pic>
      <p:sp>
        <p:nvSpPr>
          <p:cNvPr id="5" name="TextBox 4"/>
          <p:cNvSpPr txBox="1"/>
          <p:nvPr/>
        </p:nvSpPr>
        <p:spPr>
          <a:xfrm>
            <a:off x="4786314" y="1785926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Ссавці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Комахоїдні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їжакові</a:t>
            </a:r>
            <a:r>
              <a:rPr lang="ru-RU" b="1" dirty="0" smtClean="0"/>
              <a:t>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78619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Таксономічна</a:t>
            </a:r>
            <a:r>
              <a:rPr lang="ru-RU" sz="1600" b="1" dirty="0" smtClean="0"/>
              <a:t> характеристика.</a:t>
            </a:r>
            <a:r>
              <a:rPr lang="ru-RU" sz="1600" dirty="0" smtClean="0"/>
              <a:t> Один </a:t>
            </a:r>
            <a:r>
              <a:rPr lang="ru-RU" sz="1600" dirty="0" err="1" smtClean="0"/>
              <a:t>з</a:t>
            </a:r>
            <a:r>
              <a:rPr lang="ru-RU" sz="1600" dirty="0" smtClean="0"/>
              <a:t> 5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роду; один </a:t>
            </a:r>
            <a:r>
              <a:rPr lang="ru-RU" sz="1600" dirty="0" err="1" smtClean="0"/>
              <a:t>з</a:t>
            </a:r>
            <a:r>
              <a:rPr lang="ru-RU" sz="1600" dirty="0" smtClean="0"/>
              <a:t> 2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роду у </a:t>
            </a:r>
            <a:r>
              <a:rPr lang="ru-RU" sz="1600" dirty="0" err="1" smtClean="0"/>
              <a:t>фауні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Статус.</a:t>
            </a:r>
            <a:r>
              <a:rPr lang="ru-RU" sz="1600" dirty="0" smtClean="0"/>
              <a:t> </a:t>
            </a:r>
            <a:r>
              <a:rPr lang="en-US" sz="1600" dirty="0" smtClean="0"/>
              <a:t>III </a:t>
            </a:r>
            <a:r>
              <a:rPr lang="ru-RU" sz="1600" dirty="0" err="1" smtClean="0"/>
              <a:t>категорія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Поширення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Донецька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Луганська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област</a:t>
            </a:r>
            <a:r>
              <a:rPr lang="en-US" sz="1600" dirty="0" err="1" smtClean="0"/>
              <a:t>i</a:t>
            </a:r>
            <a:r>
              <a:rPr lang="en-US" sz="1600" dirty="0" smtClean="0"/>
              <a:t>. </a:t>
            </a:r>
            <a:r>
              <a:rPr lang="ru-RU" sz="1600" dirty="0" smtClean="0"/>
              <a:t>Ареал </a:t>
            </a:r>
            <a:r>
              <a:rPr lang="ru-RU" sz="1600" dirty="0" err="1" smtClean="0"/>
              <a:t>охоплює</a:t>
            </a:r>
            <a:r>
              <a:rPr lang="ru-RU" sz="1600" dirty="0" smtClean="0"/>
              <a:t> степи та пустел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err="1" smtClean="0"/>
              <a:t>Євраз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ї</a:t>
            </a:r>
            <a:r>
              <a:rPr lang="ru-RU" sz="1600" dirty="0" smtClean="0"/>
              <a:t> (</a:t>
            </a:r>
            <a:r>
              <a:rPr lang="ru-RU" sz="1600" dirty="0" err="1" smtClean="0"/>
              <a:t>Передкавказзя</a:t>
            </a:r>
            <a:r>
              <a:rPr lang="ru-RU" sz="1600" dirty="0" smtClean="0"/>
              <a:t>, Кавказ, </a:t>
            </a:r>
            <a:r>
              <a:rPr lang="ru-RU" sz="1600" dirty="0" err="1" smtClean="0"/>
              <a:t>Закавказзя</a:t>
            </a:r>
            <a:r>
              <a:rPr lang="ru-RU" sz="1600" dirty="0" smtClean="0"/>
              <a:t>,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. Аз</a:t>
            </a:r>
            <a:r>
              <a:rPr lang="en-US" sz="1600" dirty="0" err="1" smtClean="0"/>
              <a:t>i</a:t>
            </a:r>
            <a:r>
              <a:rPr lang="ru-RU" sz="1600" dirty="0" smtClean="0"/>
              <a:t>я), Пн. Африку.</a:t>
            </a:r>
          </a:p>
          <a:p>
            <a:r>
              <a:rPr lang="ru-RU" sz="1600" b="1" dirty="0" err="1" smtClean="0"/>
              <a:t>Місця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перебування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Степові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місцевості</a:t>
            </a:r>
            <a:r>
              <a:rPr lang="ru-RU" sz="1600" dirty="0" smtClean="0"/>
              <a:t> - </a:t>
            </a:r>
            <a:r>
              <a:rPr lang="ru-RU" sz="1600" dirty="0" err="1" smtClean="0"/>
              <a:t>схили</a:t>
            </a:r>
            <a:r>
              <a:rPr lang="ru-RU" sz="1600" dirty="0" smtClean="0"/>
              <a:t>, </a:t>
            </a:r>
            <a:r>
              <a:rPr lang="ru-RU" sz="1600" dirty="0" err="1" smtClean="0"/>
              <a:t>крейдяні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відслонення</a:t>
            </a:r>
            <a:r>
              <a:rPr lang="ru-RU" sz="1600" dirty="0" smtClean="0"/>
              <a:t>, яри. </a:t>
            </a:r>
            <a:r>
              <a:rPr lang="ru-RU" sz="1600" dirty="0" err="1" smtClean="0"/>
              <a:t>Зустрічається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піщаних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терасах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Чисельність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Незначна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Причини </a:t>
            </a:r>
            <a:r>
              <a:rPr lang="ru-RU" sz="1600" b="1" dirty="0" err="1" smtClean="0"/>
              <a:t>зміни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чисельності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Розорювання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степів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пестицидів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;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ворогів</a:t>
            </a:r>
            <a:r>
              <a:rPr lang="ru-RU" sz="1600" dirty="0" smtClean="0"/>
              <a:t> - </a:t>
            </a:r>
            <a:r>
              <a:rPr lang="ru-RU" sz="1600" dirty="0" err="1" smtClean="0"/>
              <a:t>лисиць</a:t>
            </a:r>
            <a:r>
              <a:rPr lang="ru-RU" sz="1600" dirty="0" smtClean="0"/>
              <a:t>, </a:t>
            </a:r>
            <a:r>
              <a:rPr lang="ru-RU" sz="1600" dirty="0" err="1" smtClean="0"/>
              <a:t>тхорів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куниць</a:t>
            </a:r>
            <a:r>
              <a:rPr lang="ru-RU" sz="1600" dirty="0" smtClean="0"/>
              <a:t>, сов, канюка.</a:t>
            </a:r>
          </a:p>
          <a:p>
            <a:r>
              <a:rPr lang="ru-RU" sz="1600" b="1" dirty="0" smtClean="0"/>
              <a:t>Заходи </a:t>
            </a:r>
            <a:r>
              <a:rPr lang="ru-RU" sz="1600" b="1" dirty="0" err="1" smtClean="0"/>
              <a:t>охорони</a:t>
            </a:r>
            <a:r>
              <a:rPr lang="ru-RU" sz="1600" b="1" dirty="0" smtClean="0"/>
              <a:t>.</a:t>
            </a:r>
            <a:r>
              <a:rPr lang="ru-RU" sz="1600" dirty="0" smtClean="0"/>
              <a:t> Занесено до </a:t>
            </a:r>
            <a:r>
              <a:rPr lang="ru-RU" sz="1600" dirty="0" err="1" smtClean="0"/>
              <a:t>Червоної</a:t>
            </a:r>
            <a:r>
              <a:rPr lang="ru-RU" sz="1600" dirty="0" smtClean="0"/>
              <a:t> книги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РСР (1980). </a:t>
            </a:r>
            <a:r>
              <a:rPr lang="ru-RU" sz="1600" dirty="0" err="1" smtClean="0"/>
              <a:t>Охороняється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степовому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Луганському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заповідниках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pull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ХОВРАХ </a:t>
            </a:r>
            <a:r>
              <a:rPr lang="ru-RU" b="1" dirty="0" smtClean="0"/>
              <a:t>ЄВРОПЕЙСЬКИЙ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89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571612"/>
            <a:ext cx="3201696" cy="2171167"/>
          </a:xfrm>
        </p:spPr>
      </p:pic>
      <p:sp>
        <p:nvSpPr>
          <p:cNvPr id="5" name="TextBox 4"/>
          <p:cNvSpPr txBox="1"/>
          <p:nvPr/>
        </p:nvSpPr>
        <p:spPr>
          <a:xfrm>
            <a:off x="4643438" y="2143116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Ссавці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Гризуни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Білкові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857628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Таксономічна</a:t>
            </a:r>
            <a:r>
              <a:rPr lang="ru-RU" sz="1400" b="1" dirty="0" smtClean="0"/>
              <a:t> характеристика.</a:t>
            </a:r>
            <a:r>
              <a:rPr lang="ru-RU" sz="1400" dirty="0" smtClean="0"/>
              <a:t> 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19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роду;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3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роду у </a:t>
            </a:r>
            <a:r>
              <a:rPr lang="ru-RU" sz="1400" dirty="0" err="1" smtClean="0"/>
              <a:t>фауні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, представлений </a:t>
            </a:r>
            <a:r>
              <a:rPr lang="ru-RU" sz="1400" dirty="0" err="1" smtClean="0"/>
              <a:t>номінативним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підвидом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Статус.</a:t>
            </a:r>
            <a:r>
              <a:rPr lang="ru-RU" sz="1400" dirty="0" smtClean="0"/>
              <a:t> </a:t>
            </a:r>
            <a:r>
              <a:rPr lang="en-US" sz="1400" dirty="0" smtClean="0"/>
              <a:t>I </a:t>
            </a:r>
            <a:r>
              <a:rPr lang="ru-RU" sz="1400" dirty="0" err="1" smtClean="0"/>
              <a:t>категорія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Поширення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Закарпатська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Черн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вецька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област</a:t>
            </a:r>
            <a:r>
              <a:rPr lang="en-US" sz="1400" dirty="0" err="1" smtClean="0"/>
              <a:t>i</a:t>
            </a:r>
            <a:r>
              <a:rPr lang="en-US" sz="1400" dirty="0" smtClean="0"/>
              <a:t>. </a:t>
            </a:r>
            <a:r>
              <a:rPr lang="ru-RU" sz="1400" dirty="0" smtClean="0"/>
              <a:t>Ареал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Зх</a:t>
            </a:r>
            <a:r>
              <a:rPr lang="ru-RU" sz="1400" dirty="0" smtClean="0"/>
              <a:t>. </a:t>
            </a:r>
            <a:r>
              <a:rPr lang="ru-RU" sz="1400" dirty="0" err="1" smtClean="0"/>
              <a:t>Європу</a:t>
            </a:r>
            <a:r>
              <a:rPr lang="ru-RU" sz="1400" dirty="0" smtClean="0"/>
              <a:t>, Малу Аз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ю</a:t>
            </a:r>
            <a:r>
              <a:rPr lang="ru-RU" sz="1400" dirty="0" smtClean="0"/>
              <a:t>, </a:t>
            </a:r>
            <a:r>
              <a:rPr lang="ru-RU" sz="1400" dirty="0" err="1" smtClean="0"/>
              <a:t>частково</a:t>
            </a:r>
            <a:r>
              <a:rPr lang="ru-RU" sz="1400" dirty="0" smtClean="0"/>
              <a:t> </a:t>
            </a:r>
            <a:r>
              <a:rPr lang="ru-RU" sz="1400" dirty="0" err="1" smtClean="0"/>
              <a:t>Зх</a:t>
            </a:r>
            <a:r>
              <a:rPr lang="ru-RU" sz="1400" dirty="0" smtClean="0"/>
              <a:t>. Аз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ю</a:t>
            </a:r>
            <a:r>
              <a:rPr lang="ru-RU" sz="1400" dirty="0" smtClean="0"/>
              <a:t>, вид </a:t>
            </a:r>
            <a:r>
              <a:rPr lang="ru-RU" sz="1400" dirty="0" err="1" smtClean="0"/>
              <a:t>зареєстровано</a:t>
            </a:r>
            <a:r>
              <a:rPr lang="ru-RU" sz="1400" dirty="0" smtClean="0"/>
              <a:t> у В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рмен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 та Молдов</a:t>
            </a:r>
            <a:r>
              <a:rPr lang="en-US" sz="1400" dirty="0" err="1" smtClean="0"/>
              <a:t>i</a:t>
            </a:r>
            <a:r>
              <a:rPr lang="en-US" sz="1400" dirty="0" smtClean="0"/>
              <a:t>.</a:t>
            </a:r>
          </a:p>
          <a:p>
            <a:r>
              <a:rPr lang="ru-RU" sz="1400" b="1" dirty="0" err="1" smtClean="0"/>
              <a:t>Місця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перебування</a:t>
            </a:r>
            <a:r>
              <a:rPr lang="ru-RU" sz="1400" b="1" dirty="0" smtClean="0"/>
              <a:t>.</a:t>
            </a:r>
            <a:r>
              <a:rPr lang="ru-RU" sz="1400" dirty="0" smtClean="0"/>
              <a:t> Вигони, балки, </a:t>
            </a:r>
            <a:r>
              <a:rPr lang="ru-RU" sz="1400" dirty="0" err="1" smtClean="0"/>
              <a:t>схили</a:t>
            </a:r>
            <a:r>
              <a:rPr lang="ru-RU" sz="1400" dirty="0" smtClean="0"/>
              <a:t> </a:t>
            </a:r>
            <a:r>
              <a:rPr lang="ru-RU" sz="1400" dirty="0" err="1" smtClean="0"/>
              <a:t>кряжів</a:t>
            </a:r>
            <a:r>
              <a:rPr lang="ru-RU" sz="1400" dirty="0" smtClean="0"/>
              <a:t>, </a:t>
            </a:r>
            <a:r>
              <a:rPr lang="ru-RU" sz="1400" dirty="0" err="1" smtClean="0"/>
              <a:t>каньйони</a:t>
            </a:r>
            <a:r>
              <a:rPr lang="ru-RU" sz="1400" dirty="0" smtClean="0"/>
              <a:t> </a:t>
            </a:r>
            <a:r>
              <a:rPr lang="ru-RU" sz="1400" dirty="0" err="1" smtClean="0"/>
              <a:t>річок</a:t>
            </a:r>
            <a:r>
              <a:rPr lang="ru-RU" sz="1400" dirty="0" smtClean="0"/>
              <a:t>, </a:t>
            </a:r>
            <a:r>
              <a:rPr lang="ru-RU" sz="1400" dirty="0" err="1" smtClean="0"/>
              <a:t>пасовища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пришляхові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кювети</a:t>
            </a:r>
            <a:r>
              <a:rPr lang="ru-RU" sz="1400" dirty="0" smtClean="0"/>
              <a:t>, </a:t>
            </a:r>
            <a:r>
              <a:rPr lang="ru-RU" sz="1400" dirty="0" err="1" smtClean="0"/>
              <a:t>старі</a:t>
            </a:r>
            <a:r>
              <a:rPr lang="ru-RU" sz="1400" dirty="0" smtClean="0"/>
              <a:t> </a:t>
            </a:r>
            <a:r>
              <a:rPr lang="ru-RU" sz="1400" dirty="0" err="1" smtClean="0"/>
              <a:t>дамби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Чисельність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Низька</a:t>
            </a:r>
            <a:r>
              <a:rPr lang="ru-RU" sz="1400" dirty="0" smtClean="0"/>
              <a:t>. У 50-х </a:t>
            </a:r>
            <a:r>
              <a:rPr lang="ru-RU" sz="1400" dirty="0" err="1" smtClean="0"/>
              <a:t>рр</a:t>
            </a:r>
            <a:r>
              <a:rPr lang="ru-RU" sz="1400" dirty="0" smtClean="0"/>
              <a:t>. 20 ст. </a:t>
            </a:r>
            <a:r>
              <a:rPr lang="ru-RU" sz="1400" dirty="0" err="1" smtClean="0"/>
              <a:t>чисельність</a:t>
            </a:r>
            <a:r>
              <a:rPr lang="ru-RU" sz="1400" dirty="0" smtClean="0"/>
              <a:t> виду у </a:t>
            </a:r>
            <a:r>
              <a:rPr lang="ru-RU" sz="1400" dirty="0" err="1" smtClean="0"/>
              <a:t>межиріччі</a:t>
            </a:r>
            <a:r>
              <a:rPr lang="ru-RU" sz="1400" dirty="0" smtClean="0"/>
              <a:t> </a:t>
            </a:r>
            <a:r>
              <a:rPr lang="ru-RU" sz="1400" dirty="0" err="1" smtClean="0"/>
              <a:t>Дністер</a:t>
            </a:r>
            <a:r>
              <a:rPr lang="ru-RU" sz="1400" dirty="0" smtClean="0"/>
              <a:t> - Прут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високою</a:t>
            </a:r>
            <a:r>
              <a:rPr lang="ru-RU" sz="1400" dirty="0" smtClean="0"/>
              <a:t> (на 1 га припадало 30 - 35 </a:t>
            </a:r>
            <a:r>
              <a:rPr lang="ru-RU" sz="1400" dirty="0" err="1" smtClean="0"/>
              <a:t>нір</a:t>
            </a:r>
            <a:r>
              <a:rPr lang="ru-RU" sz="1400" dirty="0" smtClean="0"/>
              <a:t>), </a:t>
            </a:r>
            <a:r>
              <a:rPr lang="ru-RU" sz="1400" dirty="0" err="1" smtClean="0"/>
              <a:t>звірків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добували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заради</a:t>
            </a:r>
            <a:r>
              <a:rPr lang="ru-RU" sz="1400" dirty="0" smtClean="0"/>
              <a:t> </a:t>
            </a:r>
            <a:r>
              <a:rPr lang="ru-RU" sz="1400" dirty="0" err="1" smtClean="0"/>
              <a:t>хутра</a:t>
            </a:r>
            <a:r>
              <a:rPr lang="ru-RU" sz="1400" dirty="0" smtClean="0"/>
              <a:t>. У 1987 р. на </a:t>
            </a:r>
            <a:r>
              <a:rPr lang="ru-RU" sz="1400" dirty="0" err="1" smtClean="0"/>
              <a:t>цій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території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на</a:t>
            </a:r>
            <a:r>
              <a:rPr lang="ru-RU" sz="1400" dirty="0" smtClean="0"/>
              <a:t> 1 га </a:t>
            </a:r>
            <a:r>
              <a:rPr lang="ru-RU" sz="1400" dirty="0" err="1" smtClean="0"/>
              <a:t>знаходили</a:t>
            </a:r>
            <a:r>
              <a:rPr lang="ru-RU" sz="1400" dirty="0" smtClean="0"/>
              <a:t> 1 - 2 </a:t>
            </a:r>
            <a:r>
              <a:rPr lang="ru-RU" sz="1400" dirty="0" err="1" smtClean="0"/>
              <a:t>нори</a:t>
            </a:r>
            <a:r>
              <a:rPr lang="ru-RU" sz="1400" dirty="0" smtClean="0"/>
              <a:t>. </a:t>
            </a:r>
            <a:r>
              <a:rPr lang="ru-RU" sz="1400" dirty="0" err="1" smtClean="0"/>
              <a:t>Вздовж</a:t>
            </a:r>
            <a:r>
              <a:rPr lang="ru-RU" sz="1400" dirty="0" smtClean="0"/>
              <a:t> </a:t>
            </a:r>
            <a:r>
              <a:rPr lang="ru-RU" sz="1400" dirty="0" err="1" smtClean="0"/>
              <a:t>річок</a:t>
            </a:r>
            <a:r>
              <a:rPr lang="ru-RU" sz="1400" dirty="0" smtClean="0"/>
              <a:t> </a:t>
            </a:r>
            <a:r>
              <a:rPr lang="ru-RU" sz="1400" dirty="0" err="1" smtClean="0"/>
              <a:t>Тиси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Латориці</a:t>
            </a:r>
            <a:r>
              <a:rPr lang="ru-RU" sz="1400" dirty="0" smtClean="0"/>
              <a:t> на 1 га водиться 25 - 30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Причини </a:t>
            </a:r>
            <a:r>
              <a:rPr lang="ru-RU" sz="1400" b="1" dirty="0" err="1" smtClean="0"/>
              <a:t>зміни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чисельності</a:t>
            </a:r>
            <a:r>
              <a:rPr lang="ru-RU" sz="1400" b="1" dirty="0" smtClean="0"/>
              <a:t>.</a:t>
            </a:r>
            <a:r>
              <a:rPr lang="ru-RU" sz="1400" dirty="0" smtClean="0"/>
              <a:t> Не </a:t>
            </a:r>
            <a:r>
              <a:rPr lang="ru-RU" sz="1400" dirty="0" err="1" smtClean="0"/>
              <a:t>контрольований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промисел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загибель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отрутохімікатів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деградація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місць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перебування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витіснення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конкурентним</a:t>
            </a:r>
            <a:r>
              <a:rPr lang="ru-RU" sz="1400" dirty="0" smtClean="0"/>
              <a:t>, </a:t>
            </a:r>
            <a:r>
              <a:rPr lang="ru-RU" sz="1400" dirty="0" err="1" smtClean="0"/>
              <a:t>екологічно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витривалим</a:t>
            </a:r>
            <a:r>
              <a:rPr lang="ru-RU" sz="1400" dirty="0" smtClean="0"/>
              <a:t> видом - </a:t>
            </a:r>
            <a:r>
              <a:rPr lang="ru-RU" sz="1400" dirty="0" err="1" smtClean="0"/>
              <a:t>ховрахом</a:t>
            </a:r>
            <a:r>
              <a:rPr lang="ru-RU" sz="1400" dirty="0" smtClean="0"/>
              <a:t> </a:t>
            </a:r>
            <a:r>
              <a:rPr lang="ru-RU" sz="1400" dirty="0" err="1" smtClean="0"/>
              <a:t>крапчастим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Заходи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.</a:t>
            </a:r>
            <a:r>
              <a:rPr lang="ru-RU" sz="1400" dirty="0" smtClean="0"/>
              <a:t> Не </a:t>
            </a:r>
            <a:r>
              <a:rPr lang="ru-RU" sz="1400" dirty="0" err="1" smtClean="0"/>
              <a:t>здійснювалися</a:t>
            </a:r>
            <a:r>
              <a:rPr lang="ru-RU" sz="1400" dirty="0" smtClean="0"/>
              <a:t>. </a:t>
            </a:r>
            <a:r>
              <a:rPr lang="ru-RU" sz="1400" dirty="0" err="1" smtClean="0"/>
              <a:t>Доцільно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резервати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у </a:t>
            </a:r>
            <a:r>
              <a:rPr lang="ru-RU" sz="1400" dirty="0" err="1" smtClean="0"/>
              <a:t>Хотинському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р-ні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Чернівецької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області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КІТ </a:t>
            </a:r>
            <a:r>
              <a:rPr lang="ru-RU" b="1" dirty="0" smtClean="0"/>
              <a:t>ЛІСОВИЙ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714488"/>
            <a:ext cx="2123661" cy="2692720"/>
          </a:xfrm>
        </p:spPr>
      </p:pic>
      <p:sp>
        <p:nvSpPr>
          <p:cNvPr id="5" name="TextBox 4"/>
          <p:cNvSpPr txBox="1"/>
          <p:nvPr/>
        </p:nvSpPr>
        <p:spPr>
          <a:xfrm>
            <a:off x="428596" y="471488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Ссавці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Хижі</a:t>
            </a:r>
            <a:r>
              <a:rPr lang="ru-RU" b="1" dirty="0" smtClean="0"/>
              <a:t> </a:t>
            </a:r>
            <a:r>
              <a:rPr lang="ru-RU" b="1" dirty="0" err="1" smtClean="0"/>
              <a:t>звірі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Котячі</a:t>
            </a:r>
            <a:r>
              <a:rPr lang="ru-RU" b="1" dirty="0" smtClean="0"/>
              <a:t>  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00364" y="1571612"/>
            <a:ext cx="61436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 smtClean="0"/>
              <a:t>Таксономічна</a:t>
            </a:r>
            <a:r>
              <a:rPr lang="ru-RU" sz="1200" b="1" dirty="0" smtClean="0"/>
              <a:t> характеристика.</a:t>
            </a:r>
            <a:r>
              <a:rPr lang="ru-RU" sz="1200" dirty="0" smtClean="0"/>
              <a:t> </a:t>
            </a:r>
            <a:r>
              <a:rPr lang="ru-RU" sz="1200" dirty="0" err="1" smtClean="0"/>
              <a:t>Єдиний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представник</a:t>
            </a:r>
            <a:r>
              <a:rPr lang="ru-RU" sz="1200" dirty="0" smtClean="0"/>
              <a:t> роду у </a:t>
            </a:r>
            <a:r>
              <a:rPr lang="ru-RU" sz="1200" dirty="0" err="1" smtClean="0"/>
              <a:t>фауні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. Систематика роду остаточно не </a:t>
            </a:r>
            <a:r>
              <a:rPr lang="ru-RU" sz="1200" dirty="0" err="1" smtClean="0"/>
              <a:t>встановлена</a:t>
            </a:r>
            <a:r>
              <a:rPr lang="ru-RU" sz="1200" dirty="0" smtClean="0"/>
              <a:t>.</a:t>
            </a:r>
          </a:p>
          <a:p>
            <a:r>
              <a:rPr lang="ru-RU" sz="1200" b="1" dirty="0" smtClean="0"/>
              <a:t>Статус.</a:t>
            </a:r>
            <a:r>
              <a:rPr lang="ru-RU" sz="1200" dirty="0" smtClean="0"/>
              <a:t> </a:t>
            </a:r>
            <a:r>
              <a:rPr lang="en-US" sz="1200" dirty="0" smtClean="0"/>
              <a:t>I </a:t>
            </a:r>
            <a:r>
              <a:rPr lang="ru-RU" sz="1200" dirty="0" err="1" smtClean="0"/>
              <a:t>категорія</a:t>
            </a:r>
            <a:r>
              <a:rPr lang="ru-RU" sz="1200" dirty="0" smtClean="0"/>
              <a:t>.</a:t>
            </a:r>
          </a:p>
          <a:p>
            <a:r>
              <a:rPr lang="ru-RU" sz="1200" b="1" dirty="0" err="1" smtClean="0"/>
              <a:t>Поширення</a:t>
            </a:r>
            <a:r>
              <a:rPr lang="ru-RU" sz="1200" b="1" dirty="0" smtClean="0"/>
              <a:t>.</a:t>
            </a:r>
            <a:r>
              <a:rPr lang="ru-RU" sz="1200" dirty="0" smtClean="0"/>
              <a:t> </a:t>
            </a:r>
            <a:r>
              <a:rPr lang="ru-RU" sz="1200" dirty="0" err="1" smtClean="0"/>
              <a:t>Українськ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ru-RU" sz="1200" dirty="0" err="1" smtClean="0"/>
              <a:t>Карпати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Закарпаття</a:t>
            </a:r>
            <a:r>
              <a:rPr lang="ru-RU" sz="1200" dirty="0" smtClean="0"/>
              <a:t> (особливо у Виноград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вському</a:t>
            </a:r>
            <a:r>
              <a:rPr lang="ru-RU" sz="1200" dirty="0" smtClean="0"/>
              <a:t> район</a:t>
            </a:r>
            <a:r>
              <a:rPr lang="en-US" sz="1200" dirty="0" err="1" smtClean="0"/>
              <a:t>i</a:t>
            </a:r>
            <a:r>
              <a:rPr lang="en-US" sz="1200" dirty="0" smtClean="0"/>
              <a:t>). </a:t>
            </a:r>
            <a:r>
              <a:rPr lang="ru-RU" sz="1200" dirty="0" smtClean="0"/>
              <a:t>Невелика </a:t>
            </a:r>
            <a:r>
              <a:rPr lang="ru-RU" sz="1200" dirty="0" err="1" smtClean="0"/>
              <a:t>популяц</a:t>
            </a:r>
            <a:r>
              <a:rPr lang="en-US" sz="1200" dirty="0" err="1" smtClean="0"/>
              <a:t>i</a:t>
            </a:r>
            <a:r>
              <a:rPr lang="ru-RU" sz="1200" dirty="0" smtClean="0"/>
              <a:t>я кота л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сового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виявлена</a:t>
            </a:r>
            <a:r>
              <a:rPr lang="ru-RU" sz="1200" dirty="0" smtClean="0"/>
              <a:t> в </a:t>
            </a:r>
            <a:r>
              <a:rPr lang="ru-RU" sz="1200" dirty="0" err="1" smtClean="0"/>
              <a:t>Черн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вецьк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област</a:t>
            </a:r>
            <a:r>
              <a:rPr lang="en-US" sz="1200" dirty="0" err="1" smtClean="0"/>
              <a:t>i</a:t>
            </a:r>
            <a:r>
              <a:rPr lang="en-US" sz="1200" dirty="0" smtClean="0"/>
              <a:t>. </a:t>
            </a:r>
            <a:r>
              <a:rPr lang="ru-RU" sz="1200" dirty="0" smtClean="0"/>
              <a:t>До 18 ст. </a:t>
            </a:r>
            <a:r>
              <a:rPr lang="ru-RU" sz="1200" dirty="0" err="1" smtClean="0"/>
              <a:t>траплявся</a:t>
            </a:r>
            <a:r>
              <a:rPr lang="ru-RU" sz="1200" dirty="0" smtClean="0"/>
              <a:t> на Волин</a:t>
            </a:r>
            <a:r>
              <a:rPr lang="en-US" sz="1200" dirty="0" err="1" smtClean="0"/>
              <a:t>i</a:t>
            </a:r>
            <a:r>
              <a:rPr lang="en-US" sz="1200" dirty="0" smtClean="0"/>
              <a:t>, </a:t>
            </a:r>
            <a:r>
              <a:rPr lang="ru-RU" sz="1200" dirty="0" smtClean="0"/>
              <a:t>на </a:t>
            </a:r>
            <a:r>
              <a:rPr lang="ru-RU" sz="1200" dirty="0" err="1" smtClean="0"/>
              <a:t>околицях</a:t>
            </a:r>
            <a:r>
              <a:rPr lang="ru-RU" sz="1200" dirty="0" smtClean="0"/>
              <a:t> каст Путивля, Сум, </a:t>
            </a:r>
            <a:r>
              <a:rPr lang="ru-RU" sz="1200" dirty="0" err="1" smtClean="0"/>
              <a:t>Ахтирки</a:t>
            </a:r>
            <a:r>
              <a:rPr lang="ru-RU" sz="1200" dirty="0" smtClean="0"/>
              <a:t>. Є в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домост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ru-RU" sz="1200" dirty="0" smtClean="0"/>
              <a:t>про </a:t>
            </a:r>
            <a:r>
              <a:rPr lang="ru-RU" sz="1200" dirty="0" err="1" smtClean="0"/>
              <a:t>поширення</a:t>
            </a:r>
            <a:r>
              <a:rPr lang="ru-RU" sz="1200" dirty="0" smtClean="0"/>
              <a:t> виду в </a:t>
            </a:r>
            <a:r>
              <a:rPr lang="ru-RU" sz="1200" dirty="0" err="1" smtClean="0"/>
              <a:t>Подн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пров`ї</a:t>
            </a:r>
            <a:r>
              <a:rPr lang="ru-RU" sz="1200" dirty="0" smtClean="0"/>
              <a:t> та </a:t>
            </a:r>
            <a:r>
              <a:rPr lang="ru-RU" sz="1200" dirty="0" err="1" smtClean="0"/>
              <a:t>Причорномор`ї</a:t>
            </a:r>
            <a:r>
              <a:rPr lang="ru-RU" sz="1200" dirty="0" smtClean="0"/>
              <a:t>. В 30-х </a:t>
            </a:r>
            <a:r>
              <a:rPr lang="ru-RU" sz="1200" dirty="0" err="1" smtClean="0"/>
              <a:t>рр</a:t>
            </a:r>
            <a:r>
              <a:rPr lang="ru-RU" sz="1200" dirty="0" smtClean="0"/>
              <a:t>. 20 ст. кота л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сового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добували</a:t>
            </a:r>
            <a:r>
              <a:rPr lang="ru-RU" sz="1200" dirty="0" smtClean="0"/>
              <a:t> у плавнях </a:t>
            </a:r>
            <a:r>
              <a:rPr lang="ru-RU" sz="1200" dirty="0" err="1" smtClean="0"/>
              <a:t>Дн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стра</a:t>
            </a:r>
            <a:r>
              <a:rPr lang="ru-RU" sz="1200" dirty="0" smtClean="0"/>
              <a:t> та Дунаю. За </a:t>
            </a:r>
            <a:r>
              <a:rPr lang="ru-RU" sz="1200" dirty="0" err="1" smtClean="0"/>
              <a:t>даними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Одеської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пушно-хутрової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бази</a:t>
            </a:r>
            <a:r>
              <a:rPr lang="ru-RU" sz="1200" dirty="0" smtClean="0"/>
              <a:t>, шкурки </a:t>
            </a:r>
            <a:r>
              <a:rPr lang="ru-RU" sz="1200" dirty="0" err="1" smtClean="0"/>
              <a:t>цього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зв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рка</a:t>
            </a:r>
            <a:r>
              <a:rPr lang="ru-RU" sz="1200" dirty="0" smtClean="0"/>
              <a:t> </a:t>
            </a:r>
            <a:r>
              <a:rPr lang="ru-RU" sz="1200" dirty="0" err="1" smtClean="0"/>
              <a:t>надходили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ї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област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ru-RU" sz="1200" dirty="0" smtClean="0"/>
              <a:t>до 70-х </a:t>
            </a:r>
            <a:r>
              <a:rPr lang="ru-RU" sz="1200" dirty="0" err="1" smtClean="0"/>
              <a:t>рр</a:t>
            </a:r>
            <a:r>
              <a:rPr lang="ru-RU" sz="1200" dirty="0" smtClean="0"/>
              <a:t>. У 1981 р. кота л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сового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вполювали</a:t>
            </a:r>
            <a:r>
              <a:rPr lang="ru-RU" sz="1200" dirty="0" smtClean="0"/>
              <a:t> в </a:t>
            </a:r>
            <a:r>
              <a:rPr lang="ru-RU" sz="1200" dirty="0" err="1" smtClean="0"/>
              <a:t>запов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днику</a:t>
            </a:r>
            <a:r>
              <a:rPr lang="ru-RU" sz="1200" dirty="0" smtClean="0"/>
              <a:t> </a:t>
            </a:r>
            <a:r>
              <a:rPr lang="ru-RU" sz="1200" dirty="0" err="1" smtClean="0"/>
              <a:t>Дунайськ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ru-RU" sz="1200" dirty="0" err="1" smtClean="0"/>
              <a:t>Плавн</a:t>
            </a:r>
            <a:r>
              <a:rPr lang="en-US" sz="1200" dirty="0" err="1" smtClean="0"/>
              <a:t>i</a:t>
            </a:r>
            <a:r>
              <a:rPr lang="en-US" sz="1200" dirty="0" smtClean="0"/>
              <a:t>, </a:t>
            </a:r>
            <a:r>
              <a:rPr lang="ru-RU" sz="1200" dirty="0" smtClean="0"/>
              <a:t>а 1983 р.- б</a:t>
            </a:r>
            <a:r>
              <a:rPr lang="en-US" sz="1200" dirty="0" err="1" smtClean="0"/>
              <a:t>i</a:t>
            </a:r>
            <a:r>
              <a:rPr lang="ru-RU" sz="1200" dirty="0" smtClean="0"/>
              <a:t>ля с. </a:t>
            </a:r>
            <a:r>
              <a:rPr lang="ru-RU" sz="1200" dirty="0" err="1" smtClean="0"/>
              <a:t>Новос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льського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Рен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йського</a:t>
            </a:r>
            <a:r>
              <a:rPr lang="ru-RU" sz="1200" dirty="0" smtClean="0"/>
              <a:t> р-ну </a:t>
            </a:r>
            <a:r>
              <a:rPr lang="ru-RU" sz="1200" dirty="0" err="1" smtClean="0"/>
              <a:t>Одеської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област</a:t>
            </a:r>
            <a:r>
              <a:rPr lang="en-US" sz="1200" dirty="0" err="1" smtClean="0"/>
              <a:t>i</a:t>
            </a:r>
            <a:r>
              <a:rPr lang="en-US" sz="1200" dirty="0" smtClean="0"/>
              <a:t>. </a:t>
            </a:r>
            <a:r>
              <a:rPr lang="ru-RU" sz="1200" dirty="0" smtClean="0"/>
              <a:t>Водиться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у </a:t>
            </a:r>
            <a:r>
              <a:rPr lang="ru-RU" sz="1200" dirty="0" err="1" smtClean="0"/>
              <a:t>деяких</a:t>
            </a:r>
            <a:r>
              <a:rPr lang="ru-RU" sz="1200" dirty="0" smtClean="0"/>
              <a:t> </a:t>
            </a:r>
            <a:r>
              <a:rPr lang="ru-RU" sz="1200" dirty="0" err="1" smtClean="0"/>
              <a:t>країнах</a:t>
            </a:r>
            <a:r>
              <a:rPr lang="ru-RU" sz="1200" dirty="0" smtClean="0"/>
              <a:t> </a:t>
            </a:r>
            <a:r>
              <a:rPr lang="ru-RU" sz="1200" dirty="0" err="1" smtClean="0"/>
              <a:t>Зх</a:t>
            </a:r>
            <a:r>
              <a:rPr lang="ru-RU" sz="1200" dirty="0" smtClean="0"/>
              <a:t>.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ru-RU" sz="1200" dirty="0" smtClean="0"/>
              <a:t>Центр. </a:t>
            </a:r>
            <a:r>
              <a:rPr lang="ru-RU" sz="1200" dirty="0" err="1" smtClean="0"/>
              <a:t>Європи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Малої</a:t>
            </a:r>
            <a:r>
              <a:rPr lang="ru-RU" sz="1200" dirty="0" smtClean="0"/>
              <a:t> Аз</a:t>
            </a:r>
            <a:r>
              <a:rPr lang="en-US" sz="1200" dirty="0" err="1" smtClean="0"/>
              <a:t>i</a:t>
            </a:r>
            <a:r>
              <a:rPr lang="ru-RU" sz="1200" dirty="0" err="1" smtClean="0"/>
              <a:t>ї</a:t>
            </a:r>
            <a:r>
              <a:rPr lang="ru-RU" sz="1200" dirty="0" smtClean="0"/>
              <a:t>.</a:t>
            </a:r>
          </a:p>
          <a:p>
            <a:r>
              <a:rPr lang="ru-RU" sz="1200" b="1" dirty="0" err="1" smtClean="0"/>
              <a:t>Місця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перебування</a:t>
            </a:r>
            <a:r>
              <a:rPr lang="ru-RU" sz="1200" b="1" dirty="0" smtClean="0"/>
              <a:t>.</a:t>
            </a:r>
            <a:r>
              <a:rPr lang="ru-RU" sz="1200" dirty="0" smtClean="0"/>
              <a:t> В горах селиться у глухих </a:t>
            </a:r>
            <a:r>
              <a:rPr lang="ru-RU" sz="1200" dirty="0" err="1" smtClean="0"/>
              <a:t>дубових</a:t>
            </a:r>
            <a:r>
              <a:rPr lang="ru-RU" sz="1200" dirty="0" smtClean="0"/>
              <a:t>, </a:t>
            </a:r>
            <a:r>
              <a:rPr lang="ru-RU" sz="1200" dirty="0" err="1" smtClean="0"/>
              <a:t>дубово-грабових</a:t>
            </a:r>
            <a:r>
              <a:rPr lang="ru-RU" sz="1200" dirty="0" smtClean="0"/>
              <a:t>, </a:t>
            </a:r>
            <a:r>
              <a:rPr lang="ru-RU" sz="1200" dirty="0" err="1" smtClean="0"/>
              <a:t>букових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мішаних</a:t>
            </a:r>
            <a:r>
              <a:rPr lang="ru-RU" sz="1200" dirty="0" smtClean="0"/>
              <a:t>, </a:t>
            </a:r>
            <a:r>
              <a:rPr lang="ru-RU" sz="1200" dirty="0" err="1" smtClean="0"/>
              <a:t>рідко</a:t>
            </a:r>
            <a:r>
              <a:rPr lang="ru-RU" sz="1200" dirty="0" smtClean="0"/>
              <a:t> </a:t>
            </a:r>
            <a:r>
              <a:rPr lang="ru-RU" sz="1200" dirty="0" err="1" smtClean="0"/>
              <a:t>ялинових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лісах</a:t>
            </a:r>
            <a:r>
              <a:rPr lang="ru-RU" sz="1200" dirty="0" smtClean="0"/>
              <a:t> (</a:t>
            </a:r>
            <a:r>
              <a:rPr lang="ru-RU" sz="1200" dirty="0" err="1" smtClean="0"/>
              <a:t>висота</a:t>
            </a:r>
            <a:r>
              <a:rPr lang="ru-RU" sz="1200" dirty="0" smtClean="0"/>
              <a:t> 300 - 900 м), у плавнях в </a:t>
            </a:r>
            <a:r>
              <a:rPr lang="ru-RU" sz="1200" dirty="0" err="1" smtClean="0"/>
              <a:t>очеретяних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заростях</a:t>
            </a:r>
            <a:r>
              <a:rPr lang="ru-RU" sz="1200" dirty="0" smtClean="0"/>
              <a:t>; часто </a:t>
            </a:r>
            <a:r>
              <a:rPr lang="ru-RU" sz="1200" dirty="0" err="1" smtClean="0"/>
              <a:t>влаштовує</a:t>
            </a:r>
            <a:r>
              <a:rPr lang="ru-RU" sz="1200" dirty="0" smtClean="0"/>
              <a:t> </a:t>
            </a:r>
            <a:r>
              <a:rPr lang="ru-RU" sz="1200" dirty="0" err="1" smtClean="0"/>
              <a:t>гнізда</a:t>
            </a:r>
            <a:r>
              <a:rPr lang="ru-RU" sz="1200" dirty="0" smtClean="0"/>
              <a:t> на плавучих </a:t>
            </a:r>
            <a:r>
              <a:rPr lang="ru-RU" sz="1200" dirty="0" err="1" smtClean="0"/>
              <a:t>острівцях</a:t>
            </a:r>
            <a:r>
              <a:rPr lang="ru-RU" sz="1200" dirty="0" smtClean="0"/>
              <a:t>.</a:t>
            </a:r>
          </a:p>
          <a:p>
            <a:r>
              <a:rPr lang="ru-RU" sz="1200" b="1" dirty="0" err="1" smtClean="0"/>
              <a:t>Чисельність</a:t>
            </a:r>
            <a:r>
              <a:rPr lang="ru-RU" sz="1200" b="1" dirty="0" smtClean="0"/>
              <a:t>.</a:t>
            </a:r>
            <a:r>
              <a:rPr lang="ru-RU" sz="1200" dirty="0" smtClean="0"/>
              <a:t> </a:t>
            </a:r>
            <a:r>
              <a:rPr lang="ru-RU" sz="1200" dirty="0" err="1" smtClean="0"/>
              <a:t>Карпатська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популяція</a:t>
            </a:r>
            <a:r>
              <a:rPr lang="ru-RU" sz="1200" dirty="0" smtClean="0"/>
              <a:t> становить 300 - 400 </a:t>
            </a:r>
            <a:r>
              <a:rPr lang="ru-RU" sz="1200" dirty="0" err="1" smtClean="0"/>
              <a:t>особин</a:t>
            </a:r>
            <a:r>
              <a:rPr lang="ru-RU" sz="1200" dirty="0" smtClean="0"/>
              <a:t>. </a:t>
            </a:r>
            <a:r>
              <a:rPr lang="ru-RU" sz="1200" dirty="0" err="1" smtClean="0"/>
              <a:t>Можливо</a:t>
            </a:r>
            <a:r>
              <a:rPr lang="ru-RU" sz="1200" dirty="0" smtClean="0"/>
              <a:t>,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одиничні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особини</a:t>
            </a:r>
            <a:r>
              <a:rPr lang="ru-RU" sz="1200" dirty="0" smtClean="0"/>
              <a:t> в плавнях Дунаю.</a:t>
            </a:r>
          </a:p>
          <a:p>
            <a:r>
              <a:rPr lang="ru-RU" sz="1200" b="1" dirty="0" smtClean="0"/>
              <a:t>Причини </a:t>
            </a:r>
            <a:r>
              <a:rPr lang="ru-RU" sz="1200" b="1" dirty="0" err="1" smtClean="0"/>
              <a:t>зміни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чисельності</a:t>
            </a:r>
            <a:r>
              <a:rPr lang="ru-RU" sz="1200" b="1" dirty="0" smtClean="0"/>
              <a:t>.</a:t>
            </a:r>
            <a:r>
              <a:rPr lang="ru-RU" sz="1200" dirty="0" smtClean="0"/>
              <a:t> </a:t>
            </a:r>
            <a:r>
              <a:rPr lang="ru-RU" sz="1200" dirty="0" err="1" smtClean="0"/>
              <a:t>Інтенсивне</a:t>
            </a:r>
            <a:r>
              <a:rPr lang="ru-RU" sz="1200" dirty="0" smtClean="0"/>
              <a:t> </a:t>
            </a:r>
            <a:r>
              <a:rPr lang="ru-RU" sz="1200" dirty="0" err="1" smtClean="0"/>
              <a:t>вирубування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лісу</a:t>
            </a:r>
            <a:r>
              <a:rPr lang="ru-RU" sz="1200" dirty="0" smtClean="0"/>
              <a:t>, </a:t>
            </a:r>
            <a:r>
              <a:rPr lang="ru-RU" sz="1200" dirty="0" err="1" smtClean="0"/>
              <a:t>різке</a:t>
            </a:r>
            <a:r>
              <a:rPr lang="ru-RU" sz="1200" dirty="0" smtClean="0"/>
              <a:t> </a:t>
            </a:r>
            <a:r>
              <a:rPr lang="ru-RU" sz="1200" dirty="0" err="1" smtClean="0"/>
              <a:t>скорочення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площ</a:t>
            </a:r>
            <a:r>
              <a:rPr lang="ru-RU" sz="1200" dirty="0" smtClean="0"/>
              <a:t> </a:t>
            </a:r>
            <a:r>
              <a:rPr lang="ru-RU" sz="1200" dirty="0" err="1" smtClean="0"/>
              <a:t>старих</a:t>
            </a:r>
            <a:r>
              <a:rPr lang="ru-RU" sz="1200" dirty="0" smtClean="0"/>
              <a:t> </a:t>
            </a:r>
            <a:r>
              <a:rPr lang="ru-RU" sz="1200" dirty="0" err="1" smtClean="0"/>
              <a:t>листяних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лісів</a:t>
            </a:r>
            <a:r>
              <a:rPr lang="ru-RU" sz="1200" dirty="0" smtClean="0"/>
              <a:t>, особливо </a:t>
            </a:r>
            <a:r>
              <a:rPr lang="ru-RU" sz="1200" dirty="0" err="1" smtClean="0"/>
              <a:t>дібров</a:t>
            </a:r>
            <a:r>
              <a:rPr lang="ru-RU" sz="1200" dirty="0" smtClean="0"/>
              <a:t>, </a:t>
            </a:r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штучних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лісових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насаджень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активне</a:t>
            </a:r>
            <a:r>
              <a:rPr lang="ru-RU" sz="1200" dirty="0" smtClean="0"/>
              <a:t> </a:t>
            </a:r>
            <a:r>
              <a:rPr lang="ru-RU" sz="1200" dirty="0" err="1" smtClean="0"/>
              <a:t>рекреаційне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лісів</a:t>
            </a:r>
            <a:r>
              <a:rPr lang="ru-RU" sz="1200" dirty="0" smtClean="0"/>
              <a:t>, </a:t>
            </a:r>
            <a:r>
              <a:rPr lang="ru-RU" sz="1200" dirty="0" err="1" smtClean="0"/>
              <a:t>знищення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особин</a:t>
            </a:r>
            <a:r>
              <a:rPr lang="ru-RU" sz="1200" dirty="0" smtClean="0"/>
              <a:t> виду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 </a:t>
            </a:r>
            <a:r>
              <a:rPr lang="ru-RU" sz="1200" dirty="0" err="1" smtClean="0"/>
              <a:t>відстрілу</a:t>
            </a:r>
            <a:r>
              <a:rPr lang="ru-RU" sz="1200" dirty="0" smtClean="0"/>
              <a:t> бродячих </a:t>
            </a:r>
            <a:r>
              <a:rPr lang="ru-RU" sz="1200" dirty="0" err="1" smtClean="0"/>
              <a:t>домашніх</a:t>
            </a:r>
            <a:r>
              <a:rPr lang="ru-RU" sz="1200" dirty="0" smtClean="0"/>
              <a:t> </a:t>
            </a:r>
            <a:r>
              <a:rPr lang="ru-RU" sz="1200" dirty="0" err="1" smtClean="0"/>
              <a:t>котів</a:t>
            </a:r>
            <a:r>
              <a:rPr lang="ru-RU" sz="1200" dirty="0" smtClean="0"/>
              <a:t>,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мисливських</a:t>
            </a:r>
            <a:r>
              <a:rPr lang="ru-RU" sz="1200" dirty="0" smtClean="0"/>
              <a:t> </a:t>
            </a:r>
            <a:r>
              <a:rPr lang="ru-RU" sz="1200" dirty="0" err="1" smtClean="0"/>
              <a:t>капканів</a:t>
            </a:r>
            <a:r>
              <a:rPr lang="ru-RU" sz="1200" dirty="0" smtClean="0"/>
              <a:t>.</a:t>
            </a:r>
          </a:p>
          <a:p>
            <a:r>
              <a:rPr lang="ru-RU" sz="1200" b="1" dirty="0" smtClean="0"/>
              <a:t>Заходи </a:t>
            </a:r>
            <a:r>
              <a:rPr lang="ru-RU" sz="1200" b="1" dirty="0" err="1" smtClean="0"/>
              <a:t>охорони</a:t>
            </a:r>
            <a:r>
              <a:rPr lang="ru-RU" sz="1200" b="1" dirty="0" smtClean="0"/>
              <a:t>.</a:t>
            </a:r>
            <a:r>
              <a:rPr lang="ru-RU" sz="1200" dirty="0" smtClean="0"/>
              <a:t> Занесено до </a:t>
            </a:r>
            <a:r>
              <a:rPr lang="ru-RU" sz="1200" dirty="0" err="1" smtClean="0"/>
              <a:t>Червоної</a:t>
            </a:r>
            <a:r>
              <a:rPr lang="ru-RU" sz="1200" dirty="0" smtClean="0"/>
              <a:t> книги </a:t>
            </a:r>
            <a:r>
              <a:rPr lang="ru-RU" sz="1200" dirty="0" err="1" smtClean="0"/>
              <a:t>Української</a:t>
            </a:r>
            <a:r>
              <a:rPr lang="ru-RU" sz="1200" dirty="0" smtClean="0"/>
              <a:t> РСР (1980). </a:t>
            </a:r>
            <a:r>
              <a:rPr lang="ru-RU" sz="1200" dirty="0" err="1" smtClean="0"/>
              <a:t>Охороняється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кіт</a:t>
            </a:r>
            <a:r>
              <a:rPr lang="ru-RU" sz="1200" dirty="0" smtClean="0"/>
              <a:t> </a:t>
            </a:r>
            <a:r>
              <a:rPr lang="ru-RU" sz="1200" dirty="0" err="1" smtClean="0"/>
              <a:t>лісовий</a:t>
            </a:r>
            <a:r>
              <a:rPr lang="ru-RU" sz="1200" dirty="0" smtClean="0"/>
              <a:t> в </a:t>
            </a:r>
            <a:r>
              <a:rPr lang="ru-RU" sz="1200" dirty="0" err="1" smtClean="0"/>
              <a:t>заповідниках</a:t>
            </a:r>
            <a:r>
              <a:rPr lang="ru-RU" sz="1200" dirty="0" smtClean="0"/>
              <a:t> </a:t>
            </a:r>
            <a:r>
              <a:rPr lang="ru-RU" sz="1200" dirty="0" err="1" smtClean="0"/>
              <a:t>Карпатському</a:t>
            </a:r>
            <a:r>
              <a:rPr lang="ru-RU" sz="1200" dirty="0" smtClean="0"/>
              <a:t> (</a:t>
            </a:r>
            <a:r>
              <a:rPr lang="ru-RU" sz="1200" dirty="0" err="1" smtClean="0"/>
              <a:t>біосферний</a:t>
            </a:r>
            <a:r>
              <a:rPr lang="ru-RU" sz="1200" dirty="0" smtClean="0"/>
              <a:t>), </a:t>
            </a:r>
            <a:r>
              <a:rPr lang="ru-RU" sz="1200" dirty="0" err="1" smtClean="0"/>
              <a:t>Дунайські</a:t>
            </a:r>
            <a:r>
              <a:rPr lang="ru-RU" sz="1200" dirty="0" smtClean="0"/>
              <a:t> </a:t>
            </a:r>
            <a:r>
              <a:rPr lang="ru-RU" sz="1200" dirty="0" err="1" smtClean="0"/>
              <a:t>Плавні</a:t>
            </a:r>
            <a:r>
              <a:rPr lang="ru-RU" sz="1200" dirty="0" smtClean="0"/>
              <a:t> (</a:t>
            </a:r>
            <a:r>
              <a:rPr lang="ru-RU" sz="1200" dirty="0" err="1" smtClean="0"/>
              <a:t>природний</a:t>
            </a:r>
            <a:r>
              <a:rPr lang="ru-RU" sz="1200" dirty="0" smtClean="0"/>
              <a:t>), </a:t>
            </a:r>
            <a:r>
              <a:rPr lang="ru-RU" sz="1200" dirty="0" err="1" smtClean="0"/>
              <a:t>в</a:t>
            </a:r>
            <a:r>
              <a:rPr lang="ru-RU" sz="1200" dirty="0" smtClean="0"/>
              <a:t> </a:t>
            </a:r>
            <a:r>
              <a:rPr lang="ru-RU" sz="1200" dirty="0" err="1" smtClean="0"/>
              <a:t>Карпатському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нац</a:t>
            </a:r>
            <a:r>
              <a:rPr lang="ru-RU" sz="1200" dirty="0" smtClean="0"/>
              <a:t>. природному парку. </a:t>
            </a:r>
            <a:r>
              <a:rPr lang="ru-RU" sz="1200" dirty="0" err="1" smtClean="0"/>
              <a:t>Слід</a:t>
            </a:r>
            <a:r>
              <a:rPr lang="ru-RU" sz="1200" dirty="0" smtClean="0"/>
              <a:t> </a:t>
            </a:r>
            <a:r>
              <a:rPr lang="ru-RU" sz="1200" dirty="0" err="1" smtClean="0"/>
              <a:t>заборонити</a:t>
            </a:r>
            <a:r>
              <a:rPr lang="ru-RU" sz="1200" dirty="0" smtClean="0"/>
              <a:t> </a:t>
            </a:r>
            <a:r>
              <a:rPr lang="ru-RU" sz="1200" dirty="0" err="1" smtClean="0"/>
              <a:t>відстріл</a:t>
            </a:r>
            <a:r>
              <a:rPr lang="ru-RU" sz="1200" dirty="0" smtClean="0"/>
              <a:t> бродячих </a:t>
            </a:r>
            <a:r>
              <a:rPr lang="ru-RU" sz="1200" dirty="0" err="1" smtClean="0"/>
              <a:t>котів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капканів</a:t>
            </a:r>
            <a:r>
              <a:rPr lang="ru-RU" sz="1200" dirty="0" smtClean="0"/>
              <a:t> у </a:t>
            </a:r>
            <a:r>
              <a:rPr lang="ru-RU" sz="1200" dirty="0" err="1" smtClean="0"/>
              <a:t>місцях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перебування</a:t>
            </a:r>
            <a:r>
              <a:rPr lang="ru-RU" sz="1200" dirty="0" smtClean="0"/>
              <a:t> виду, </a:t>
            </a:r>
            <a:r>
              <a:rPr lang="ru-RU" sz="1200" dirty="0" err="1" smtClean="0"/>
              <a:t>створити</a:t>
            </a:r>
            <a:r>
              <a:rPr lang="ru-RU" sz="1200" dirty="0" smtClean="0"/>
              <a:t> заказники в </a:t>
            </a:r>
            <a:r>
              <a:rPr lang="ru-RU" sz="1200" dirty="0" err="1" smtClean="0"/>
              <a:t>Закарпатській</a:t>
            </a:r>
            <a:r>
              <a:rPr lang="ru-RU" sz="1200" dirty="0" smtClean="0"/>
              <a:t> (</a:t>
            </a:r>
            <a:r>
              <a:rPr lang="ru-RU" sz="1200" dirty="0" err="1" smtClean="0"/>
              <a:t>Виноградівський</a:t>
            </a:r>
            <a:r>
              <a:rPr lang="ru-RU" sz="1200" dirty="0" smtClean="0"/>
              <a:t>. </a:t>
            </a:r>
            <a:r>
              <a:rPr lang="ru-RU" sz="1200" dirty="0" err="1" smtClean="0"/>
              <a:t>Берегівський</a:t>
            </a:r>
            <a:r>
              <a:rPr lang="ru-RU" sz="1200" dirty="0" smtClean="0"/>
              <a:t>, </a:t>
            </a:r>
            <a:r>
              <a:rPr lang="ru-RU" sz="1200" dirty="0" err="1" smtClean="0"/>
              <a:t>Воловецький</a:t>
            </a:r>
            <a:r>
              <a:rPr lang="ru-RU" sz="1200" dirty="0" smtClean="0"/>
              <a:t>, </a:t>
            </a:r>
            <a:r>
              <a:rPr lang="ru-RU" sz="1200" dirty="0" err="1" smtClean="0"/>
              <a:t>Тячівський</a:t>
            </a:r>
            <a:r>
              <a:rPr lang="ru-RU" sz="1200" dirty="0" smtClean="0"/>
              <a:t>, </a:t>
            </a:r>
            <a:r>
              <a:rPr lang="ru-RU" sz="1200" dirty="0" err="1" smtClean="0"/>
              <a:t>Перечинський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р-ни</a:t>
            </a:r>
            <a:r>
              <a:rPr lang="ru-RU" sz="1200" dirty="0" smtClean="0"/>
              <a:t>) та </a:t>
            </a:r>
            <a:r>
              <a:rPr lang="ru-RU" sz="1200" dirty="0" err="1" smtClean="0"/>
              <a:t>Чернівецькій</a:t>
            </a:r>
            <a:r>
              <a:rPr lang="ru-RU" sz="1200" dirty="0" smtClean="0"/>
              <a:t> (</a:t>
            </a:r>
            <a:r>
              <a:rPr lang="ru-RU" sz="1200" dirty="0" err="1" smtClean="0"/>
              <a:t>Сторожинецький</a:t>
            </a:r>
            <a:r>
              <a:rPr lang="ru-RU" sz="1200" dirty="0" smtClean="0"/>
              <a:t>, </a:t>
            </a:r>
            <a:r>
              <a:rPr lang="ru-RU" sz="1200" dirty="0" err="1" smtClean="0"/>
              <a:t>Глибоцький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р-ни</a:t>
            </a:r>
            <a:r>
              <a:rPr lang="ru-RU" sz="1200" dirty="0" smtClean="0"/>
              <a:t>) </a:t>
            </a:r>
            <a:r>
              <a:rPr lang="ru-RU" sz="1200" dirty="0" err="1" smtClean="0"/>
              <a:t>області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000240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kingdom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-16853"/>
            <a:ext cx="4929222" cy="6900910"/>
          </a:xfrm>
        </p:spPr>
      </p:pic>
    </p:spTree>
  </p:cSld>
  <p:clrMapOvr>
    <a:masterClrMapping/>
  </p:clrMapOvr>
  <p:transition>
    <p:wheel spokes="2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ШИРОКОПАЛИЙ </a:t>
            </a:r>
            <a:r>
              <a:rPr lang="ru-RU" b="1" dirty="0" smtClean="0"/>
              <a:t>РАК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4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00174"/>
            <a:ext cx="2357454" cy="3866321"/>
          </a:xfrm>
        </p:spPr>
      </p:pic>
      <p:sp>
        <p:nvSpPr>
          <p:cNvPr id="5" name="TextBox 4"/>
          <p:cNvSpPr txBox="1"/>
          <p:nvPr/>
        </p:nvSpPr>
        <p:spPr>
          <a:xfrm>
            <a:off x="3143240" y="1714488"/>
            <a:ext cx="60007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err="1" smtClean="0"/>
              <a:t>Таксономічна</a:t>
            </a:r>
            <a:r>
              <a:rPr lang="ru-RU" sz="1400" b="1" dirty="0" smtClean="0"/>
              <a:t> характеристика.</a:t>
            </a:r>
            <a:r>
              <a:rPr lang="ru-RU" sz="1400" dirty="0" smtClean="0"/>
              <a:t> 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4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 роду; </a:t>
            </a:r>
            <a:r>
              <a:rPr lang="ru-RU" sz="1400" dirty="0" err="1" smtClean="0"/>
              <a:t>єдиний</a:t>
            </a:r>
            <a:r>
              <a:rPr lang="ru-RU" sz="1400" dirty="0" smtClean="0"/>
              <a:t> вид роду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. Представлений </a:t>
            </a:r>
            <a:r>
              <a:rPr lang="ru-RU" sz="1400" dirty="0" err="1" smtClean="0"/>
              <a:t>номінативним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підвидом</a:t>
            </a:r>
            <a:r>
              <a:rPr lang="ru-RU" sz="1400" dirty="0" smtClean="0"/>
              <a:t> </a:t>
            </a:r>
            <a:r>
              <a:rPr lang="en-US" sz="1400" dirty="0" smtClean="0"/>
              <a:t>A. </a:t>
            </a:r>
            <a:r>
              <a:rPr lang="ru-RU" sz="1400" dirty="0" smtClean="0"/>
              <a:t>а. </a:t>
            </a:r>
            <a:r>
              <a:rPr lang="en-US" sz="1400" dirty="0" err="1" smtClean="0"/>
              <a:t>astacus</a:t>
            </a:r>
            <a:r>
              <a:rPr lang="en-US" sz="1400" dirty="0" smtClean="0"/>
              <a:t>.</a:t>
            </a:r>
          </a:p>
          <a:p>
            <a:pPr algn="just"/>
            <a:r>
              <a:rPr lang="ru-RU" sz="1400" b="1" dirty="0" smtClean="0"/>
              <a:t>Статус.</a:t>
            </a:r>
            <a:r>
              <a:rPr lang="ru-RU" sz="1400" dirty="0" smtClean="0"/>
              <a:t> </a:t>
            </a:r>
            <a:r>
              <a:rPr lang="en-US" sz="1400" dirty="0" smtClean="0"/>
              <a:t>III </a:t>
            </a:r>
            <a:r>
              <a:rPr lang="ru-RU" sz="1400" dirty="0" err="1" smtClean="0"/>
              <a:t>категорія</a:t>
            </a:r>
            <a:r>
              <a:rPr lang="ru-RU" sz="1400" dirty="0" smtClean="0"/>
              <a:t>. </a:t>
            </a:r>
            <a:r>
              <a:rPr lang="ru-RU" sz="1400" dirty="0" err="1" smtClean="0"/>
              <a:t>Реліктовий</a:t>
            </a:r>
            <a:r>
              <a:rPr lang="ru-RU" sz="1400" dirty="0" smtClean="0"/>
              <a:t> вид.</a:t>
            </a:r>
          </a:p>
          <a:p>
            <a:pPr algn="just"/>
            <a:r>
              <a:rPr lang="ru-RU" sz="1400" b="1" dirty="0" err="1" smtClean="0"/>
              <a:t>Поширення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Виявлений</a:t>
            </a:r>
            <a:r>
              <a:rPr lang="ru-RU" sz="1400" dirty="0" smtClean="0"/>
              <a:t> у р. </a:t>
            </a:r>
            <a:r>
              <a:rPr lang="en-US" sz="1400" dirty="0" smtClean="0"/>
              <a:t>I</a:t>
            </a:r>
            <a:r>
              <a:rPr lang="ru-RU" sz="1400" dirty="0" err="1" smtClean="0"/>
              <a:t>рш</a:t>
            </a:r>
            <a:r>
              <a:rPr lang="en-US" sz="1400" dirty="0" err="1" smtClean="0"/>
              <a:t>i</a:t>
            </a:r>
            <a:r>
              <a:rPr lang="en-US" sz="1400" dirty="0" smtClean="0"/>
              <a:t> (</a:t>
            </a:r>
            <a:r>
              <a:rPr lang="ru-RU" sz="1400" dirty="0" err="1" smtClean="0"/>
              <a:t>прит</a:t>
            </a:r>
            <a:r>
              <a:rPr lang="ru-RU" sz="1400" dirty="0" smtClean="0"/>
              <a:t>. Тетерева), </a:t>
            </a:r>
            <a:r>
              <a:rPr lang="ru-RU" sz="1400" dirty="0" err="1" smtClean="0"/>
              <a:t>деяких</a:t>
            </a:r>
            <a:r>
              <a:rPr lang="ru-RU" sz="1400" dirty="0" smtClean="0"/>
              <a:t> притоках та озерах </a:t>
            </a:r>
            <a:r>
              <a:rPr lang="ru-RU" sz="1400" dirty="0" err="1" smtClean="0"/>
              <a:t>р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чок</a:t>
            </a:r>
            <a:r>
              <a:rPr lang="ru-RU" sz="1400" dirty="0" smtClean="0"/>
              <a:t> Г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рського</a:t>
            </a:r>
            <a:r>
              <a:rPr lang="ru-RU" sz="1400" dirty="0" smtClean="0"/>
              <a:t> Т</a:t>
            </a:r>
            <a:r>
              <a:rPr lang="en-US" sz="1400" dirty="0" err="1" smtClean="0"/>
              <a:t>i</a:t>
            </a:r>
            <a:r>
              <a:rPr lang="ru-RU" sz="1400" dirty="0" smtClean="0"/>
              <a:t>кичу та Гнилого </a:t>
            </a:r>
            <a:r>
              <a:rPr lang="ru-RU" sz="1400" dirty="0" err="1" smtClean="0"/>
              <a:t>Тїкичу</a:t>
            </a:r>
            <a:r>
              <a:rPr lang="ru-RU" sz="1400" dirty="0" smtClean="0"/>
              <a:t>, верх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в`ях</a:t>
            </a:r>
            <a:r>
              <a:rPr lang="ru-RU" sz="1400" dirty="0" smtClean="0"/>
              <a:t> </a:t>
            </a:r>
            <a:r>
              <a:rPr lang="ru-RU" sz="1400" dirty="0" err="1" smtClean="0"/>
              <a:t>р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чок</a:t>
            </a:r>
            <a:r>
              <a:rPr lang="ru-RU" sz="1400" dirty="0" smtClean="0"/>
              <a:t> - </a:t>
            </a:r>
            <a:r>
              <a:rPr lang="ru-RU" sz="1400" dirty="0" err="1" smtClean="0"/>
              <a:t>правих</a:t>
            </a:r>
            <a:r>
              <a:rPr lang="ru-RU" sz="1400" dirty="0" smtClean="0"/>
              <a:t> притоках </a:t>
            </a:r>
            <a:r>
              <a:rPr lang="ru-RU" sz="1400" dirty="0" err="1" smtClean="0"/>
              <a:t>Дн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стра</a:t>
            </a:r>
            <a:r>
              <a:rPr lang="ru-RU" sz="1400" dirty="0" smtClean="0"/>
              <a:t>, Пруту та </a:t>
            </a:r>
            <a:r>
              <a:rPr lang="ru-RU" sz="1400" dirty="0" err="1" smtClean="0"/>
              <a:t>Серету</a:t>
            </a:r>
            <a:r>
              <a:rPr lang="ru-RU" sz="1400" dirty="0" smtClean="0"/>
              <a:t>. Ареал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Європу</a:t>
            </a:r>
            <a:r>
              <a:rPr lang="ru-RU" sz="1400" dirty="0" smtClean="0"/>
              <a:t> - в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д</a:t>
            </a:r>
            <a:r>
              <a:rPr lang="ru-RU" sz="1400" dirty="0" smtClean="0"/>
              <a:t> Пн. Ф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нлянд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 до </a:t>
            </a:r>
            <a:r>
              <a:rPr lang="ru-RU" sz="1400" dirty="0" err="1" smtClean="0"/>
              <a:t>Зх</a:t>
            </a:r>
            <a:r>
              <a:rPr lang="ru-RU" sz="1400" dirty="0" smtClean="0"/>
              <a:t>. Франц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 та Пн. </a:t>
            </a:r>
            <a:r>
              <a:rPr lang="en-US" sz="1400" dirty="0" smtClean="0"/>
              <a:t>I</a:t>
            </a:r>
            <a:r>
              <a:rPr lang="ru-RU" sz="1400" dirty="0" smtClean="0"/>
              <a:t>тал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; </a:t>
            </a:r>
            <a:r>
              <a:rPr lang="ru-RU" sz="1400" dirty="0" err="1" smtClean="0"/>
              <a:t>зустр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чається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країнах</a:t>
            </a:r>
            <a:r>
              <a:rPr lang="ru-RU" sz="1400" dirty="0" smtClean="0"/>
              <a:t> </a:t>
            </a:r>
            <a:r>
              <a:rPr lang="ru-RU" sz="1400" dirty="0" err="1" smtClean="0"/>
              <a:t>Балт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, на Пн. Б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лорус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ru-RU" sz="1400" dirty="0" smtClean="0"/>
              <a:t>та Пн. </a:t>
            </a:r>
            <a:r>
              <a:rPr lang="ru-RU" sz="1400" dirty="0" err="1" smtClean="0"/>
              <a:t>Зх</a:t>
            </a:r>
            <a:r>
              <a:rPr lang="ru-RU" sz="1400" dirty="0" smtClean="0"/>
              <a:t>. Рос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ї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Місця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перебування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Невеликі</a:t>
            </a:r>
            <a:r>
              <a:rPr lang="ru-RU" sz="1400" dirty="0" smtClean="0"/>
              <a:t> </a:t>
            </a:r>
            <a:r>
              <a:rPr lang="ru-RU" sz="1400" dirty="0" err="1" smtClean="0"/>
              <a:t>річки</a:t>
            </a:r>
            <a:r>
              <a:rPr lang="ru-RU" sz="1400" dirty="0" smtClean="0"/>
              <a:t>, </a:t>
            </a:r>
            <a:r>
              <a:rPr lang="ru-RU" sz="1400" dirty="0" err="1" smtClean="0"/>
              <a:t>струмки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евтрофні</a:t>
            </a:r>
            <a:r>
              <a:rPr lang="ru-RU" sz="1400" dirty="0" smtClean="0"/>
              <a:t> озера (в </a:t>
            </a:r>
            <a:r>
              <a:rPr lang="ru-RU" sz="1400" dirty="0" err="1" smtClean="0"/>
              <a:t>останніх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перевагу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прибережним</a:t>
            </a:r>
            <a:r>
              <a:rPr lang="ru-RU" sz="1400" dirty="0" smtClean="0"/>
              <a:t> зонам </a:t>
            </a:r>
            <a:r>
              <a:rPr lang="ru-RU" sz="1400" dirty="0" err="1" smtClean="0"/>
              <a:t>біля</a:t>
            </a:r>
            <a:r>
              <a:rPr lang="ru-RU" sz="1400" dirty="0" smtClean="0"/>
              <a:t> </a:t>
            </a:r>
            <a:r>
              <a:rPr lang="ru-RU" sz="1400" dirty="0" err="1" smtClean="0"/>
              <a:t>урвистих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берегів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щільним</a:t>
            </a:r>
            <a:r>
              <a:rPr lang="ru-RU" sz="1400" dirty="0" smtClean="0"/>
              <a:t> грунтом).</a:t>
            </a:r>
          </a:p>
          <a:p>
            <a:pPr algn="just"/>
            <a:r>
              <a:rPr lang="ru-RU" sz="1400" b="1" dirty="0" err="1" smtClean="0"/>
              <a:t>Чисельність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Незначна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smtClean="0"/>
              <a:t>Причини </a:t>
            </a:r>
            <a:r>
              <a:rPr lang="ru-RU" sz="1400" b="1" dirty="0" err="1" smtClean="0"/>
              <a:t>зміни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чисельності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Порушення</a:t>
            </a:r>
            <a:r>
              <a:rPr lang="ru-RU" sz="1400" dirty="0" smtClean="0"/>
              <a:t> природного стану </a:t>
            </a:r>
            <a:r>
              <a:rPr lang="ru-RU" sz="1400" dirty="0" err="1" smtClean="0"/>
              <a:t>водойм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пов`язане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антропогенним</a:t>
            </a:r>
            <a:r>
              <a:rPr lang="ru-RU" sz="1400" dirty="0" smtClean="0"/>
              <a:t> фактором (</a:t>
            </a:r>
            <a:r>
              <a:rPr lang="ru-RU" sz="1400" dirty="0" err="1" smtClean="0"/>
              <a:t>евтрофікація</a:t>
            </a:r>
            <a:r>
              <a:rPr lang="ru-RU" sz="1400" dirty="0" smtClean="0"/>
              <a:t>, </a:t>
            </a:r>
            <a:r>
              <a:rPr lang="ru-RU" sz="1400" dirty="0" err="1" smtClean="0"/>
              <a:t>збіднення</a:t>
            </a:r>
            <a:r>
              <a:rPr lang="ru-RU" sz="1400" dirty="0" smtClean="0"/>
              <a:t> води на </a:t>
            </a:r>
            <a:r>
              <a:rPr lang="ru-RU" sz="1400" dirty="0" err="1" smtClean="0"/>
              <a:t>кисень</a:t>
            </a:r>
            <a:r>
              <a:rPr lang="ru-RU" sz="1400" dirty="0" smtClean="0"/>
              <a:t>, </a:t>
            </a:r>
            <a:r>
              <a:rPr lang="ru-RU" sz="1400" dirty="0" err="1" smtClean="0"/>
              <a:t>забруднення</a:t>
            </a:r>
            <a:r>
              <a:rPr lang="ru-RU" sz="1400" dirty="0" smtClean="0"/>
              <a:t> пестицидами, </a:t>
            </a:r>
            <a:r>
              <a:rPr lang="ru-RU" sz="1400" dirty="0" err="1" smtClean="0"/>
              <a:t>замулення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); </a:t>
            </a:r>
            <a:r>
              <a:rPr lang="ru-RU" sz="1400" dirty="0" err="1" smtClean="0"/>
              <a:t>заразні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хвороби</a:t>
            </a:r>
            <a:r>
              <a:rPr lang="ru-RU" sz="1400" dirty="0" smtClean="0"/>
              <a:t> - чума </a:t>
            </a:r>
            <a:r>
              <a:rPr lang="ru-RU" sz="1400" dirty="0" err="1" smtClean="0"/>
              <a:t>раків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іржаво-плямиста</a:t>
            </a:r>
            <a:r>
              <a:rPr lang="ru-RU" sz="1400" dirty="0" smtClean="0"/>
              <a:t> хвороба, </a:t>
            </a:r>
            <a:r>
              <a:rPr lang="ru-RU" sz="1400" dirty="0" err="1" smtClean="0"/>
              <a:t>фарфорова</a:t>
            </a:r>
            <a:r>
              <a:rPr lang="ru-RU" sz="1400" dirty="0" smtClean="0"/>
              <a:t> хвороба; вороги (</a:t>
            </a:r>
            <a:r>
              <a:rPr lang="ru-RU" sz="1400" dirty="0" err="1" smtClean="0"/>
              <a:t>хижі</a:t>
            </a:r>
            <a:r>
              <a:rPr lang="ru-RU" sz="1400" dirty="0" smtClean="0"/>
              <a:t> </a:t>
            </a:r>
            <a:r>
              <a:rPr lang="ru-RU" sz="1400" dirty="0" err="1" smtClean="0"/>
              <a:t>риби</a:t>
            </a:r>
            <a:r>
              <a:rPr lang="ru-RU" sz="1400" dirty="0" smtClean="0"/>
              <a:t>, </a:t>
            </a:r>
            <a:r>
              <a:rPr lang="ru-RU" sz="1400" dirty="0" err="1" smtClean="0"/>
              <a:t>водоплавні</a:t>
            </a:r>
            <a:r>
              <a:rPr lang="ru-RU" sz="1400" dirty="0" smtClean="0"/>
              <a:t> птахи, </a:t>
            </a:r>
            <a:r>
              <a:rPr lang="ru-RU" sz="1400" dirty="0" err="1" smtClean="0"/>
              <a:t>ссавці</a:t>
            </a:r>
            <a:r>
              <a:rPr lang="ru-RU" sz="1400" dirty="0" smtClean="0"/>
              <a:t>).</a:t>
            </a:r>
          </a:p>
          <a:p>
            <a:pPr algn="just"/>
            <a:r>
              <a:rPr lang="ru-RU" sz="1400" b="1" dirty="0" smtClean="0"/>
              <a:t>Заходи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.</a:t>
            </a:r>
            <a:r>
              <a:rPr lang="ru-RU" sz="1400" dirty="0" smtClean="0"/>
              <a:t> Занесено до </a:t>
            </a:r>
            <a:r>
              <a:rPr lang="ru-RU" sz="1400" dirty="0" err="1" smtClean="0"/>
              <a:t>Червоної</a:t>
            </a:r>
            <a:r>
              <a:rPr lang="ru-RU" sz="1400" dirty="0" smtClean="0"/>
              <a:t> книги МСОП та </a:t>
            </a:r>
            <a:r>
              <a:rPr lang="ru-RU" sz="1400" dirty="0" err="1" smtClean="0"/>
              <a:t>Європейського</a:t>
            </a:r>
            <a:r>
              <a:rPr lang="ru-RU" sz="1400" dirty="0" smtClean="0"/>
              <a:t> Червоного списку (1991). Заборонено </a:t>
            </a:r>
            <a:r>
              <a:rPr lang="ru-RU" sz="1400" dirty="0" err="1" smtClean="0"/>
              <a:t>вилов</a:t>
            </a:r>
            <a:r>
              <a:rPr lang="ru-RU" sz="1400" dirty="0" smtClean="0"/>
              <a:t>. Правилами </a:t>
            </a:r>
            <a:r>
              <a:rPr lang="ru-RU" sz="1400" dirty="0" err="1" smtClean="0"/>
              <a:t>любительського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спортивного </a:t>
            </a:r>
            <a:r>
              <a:rPr lang="ru-RU" sz="1400" dirty="0" err="1" smtClean="0"/>
              <a:t>рибальства</a:t>
            </a:r>
            <a:r>
              <a:rPr lang="ru-RU" sz="1400" dirty="0" smtClean="0"/>
              <a:t> у </a:t>
            </a:r>
            <a:r>
              <a:rPr lang="ru-RU" sz="1400" dirty="0" err="1" smtClean="0"/>
              <a:t>внутрішніх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водоймах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(1990).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зменшити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антропогенний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водні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екосистеми</a:t>
            </a:r>
            <a:r>
              <a:rPr lang="ru-RU" sz="1400" dirty="0" smtClean="0"/>
              <a:t>, </a:t>
            </a:r>
            <a:r>
              <a:rPr lang="ru-RU" sz="1400" dirty="0" err="1" smtClean="0"/>
              <a:t>взяти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охорону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водойми</a:t>
            </a:r>
            <a:r>
              <a:rPr lang="ru-RU" sz="1400" dirty="0" smtClean="0"/>
              <a:t>, де водиться </a:t>
            </a:r>
            <a:r>
              <a:rPr lang="ru-RU" sz="1400" dirty="0" err="1" smtClean="0"/>
              <a:t>широкопалий</a:t>
            </a:r>
            <a:r>
              <a:rPr lang="ru-RU" sz="1400" dirty="0" smtClean="0"/>
              <a:t> рак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643578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Ракоподібні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Десятиногі</a:t>
            </a:r>
            <a:r>
              <a:rPr lang="ru-RU" b="1" dirty="0" smtClean="0"/>
              <a:t> раки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Річкові</a:t>
            </a:r>
            <a:r>
              <a:rPr lang="ru-RU" b="1" dirty="0" smtClean="0"/>
              <a:t> раки </a:t>
            </a:r>
            <a:endParaRPr lang="en-US" b="1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ОЛІНДІАС </a:t>
            </a:r>
            <a:r>
              <a:rPr lang="ru-RU" b="1" dirty="0" smtClean="0"/>
              <a:t>НЕСПОДІВАНИЙ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1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571612"/>
            <a:ext cx="2272850" cy="3882809"/>
          </a:xfrm>
        </p:spPr>
      </p:pic>
      <p:sp>
        <p:nvSpPr>
          <p:cNvPr id="5" name="TextBox 4"/>
          <p:cNvSpPr txBox="1"/>
          <p:nvPr/>
        </p:nvSpPr>
        <p:spPr>
          <a:xfrm>
            <a:off x="3714744" y="1571612"/>
            <a:ext cx="52149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Таксономічна</a:t>
            </a:r>
            <a:r>
              <a:rPr lang="ru-RU" b="1" dirty="0" smtClean="0"/>
              <a:t> характеристика.</a:t>
            </a:r>
            <a:r>
              <a:rPr lang="ru-RU" dirty="0" smtClean="0"/>
              <a:t> Один </a:t>
            </a:r>
            <a:r>
              <a:rPr lang="ru-RU" dirty="0" err="1" smtClean="0"/>
              <a:t>з</a:t>
            </a:r>
            <a:r>
              <a:rPr lang="ru-RU" dirty="0" smtClean="0"/>
              <a:t> 5 </a:t>
            </a:r>
            <a:r>
              <a:rPr lang="ru-RU" dirty="0" err="1" smtClean="0"/>
              <a:t>видів</a:t>
            </a:r>
            <a:r>
              <a:rPr lang="ru-RU" dirty="0" smtClean="0"/>
              <a:t> роду; </a:t>
            </a:r>
            <a:r>
              <a:rPr lang="ru-RU" dirty="0" err="1" smtClean="0"/>
              <a:t>єдиний</a:t>
            </a:r>
            <a:r>
              <a:rPr lang="ru-RU" dirty="0" smtClean="0"/>
              <a:t> вид роду у </a:t>
            </a:r>
            <a:r>
              <a:rPr lang="ru-RU" dirty="0" err="1" smtClean="0"/>
              <a:t>фауні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відносили</a:t>
            </a:r>
            <a:r>
              <a:rPr lang="ru-RU" dirty="0" smtClean="0"/>
              <a:t> до </a:t>
            </a:r>
            <a:r>
              <a:rPr lang="ru-RU" dirty="0" err="1" smtClean="0"/>
              <a:t>самостійного</a:t>
            </a:r>
            <a:r>
              <a:rPr lang="ru-RU" dirty="0" smtClean="0"/>
              <a:t> роду </a:t>
            </a:r>
            <a:r>
              <a:rPr lang="en-US" dirty="0" err="1" smtClean="0"/>
              <a:t>Maeotias</a:t>
            </a:r>
            <a:r>
              <a:rPr lang="en-US" dirty="0" smtClean="0"/>
              <a:t>.</a:t>
            </a:r>
          </a:p>
          <a:p>
            <a:r>
              <a:rPr lang="ru-RU" b="1" dirty="0" smtClean="0"/>
              <a:t>Статус.</a:t>
            </a:r>
            <a:r>
              <a:rPr lang="ru-RU" dirty="0" smtClean="0"/>
              <a:t> </a:t>
            </a:r>
            <a:r>
              <a:rPr lang="en-US" dirty="0" smtClean="0"/>
              <a:t>III </a:t>
            </a:r>
            <a:r>
              <a:rPr lang="ru-RU" dirty="0" err="1" smtClean="0"/>
              <a:t>категорія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Поширення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Азовське</a:t>
            </a:r>
            <a:r>
              <a:rPr lang="ru-RU" dirty="0" smtClean="0"/>
              <a:t> м. та </a:t>
            </a:r>
            <a:r>
              <a:rPr lang="ru-RU" dirty="0" err="1" smtClean="0"/>
              <a:t>Бузький</a:t>
            </a:r>
            <a:r>
              <a:rPr lang="ru-RU" dirty="0" smtClean="0"/>
              <a:t> лиман. Ареал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гирла Дону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Кубан</a:t>
            </a:r>
            <a:r>
              <a:rPr lang="en-US" dirty="0" err="1" smtClean="0"/>
              <a:t>i</a:t>
            </a:r>
            <a:r>
              <a:rPr lang="en-US" dirty="0" smtClean="0"/>
              <a:t> (</a:t>
            </a:r>
            <a:r>
              <a:rPr lang="ru-RU" dirty="0" smtClean="0"/>
              <a:t>Рос</a:t>
            </a:r>
            <a:r>
              <a:rPr lang="en-US" dirty="0" err="1" smtClean="0"/>
              <a:t>i</a:t>
            </a:r>
            <a:r>
              <a:rPr lang="ru-RU" dirty="0" smtClean="0"/>
              <a:t>я), </a:t>
            </a:r>
            <a:r>
              <a:rPr lang="ru-RU" dirty="0" err="1" smtClean="0"/>
              <a:t>зх</a:t>
            </a:r>
            <a:r>
              <a:rPr lang="ru-RU" dirty="0" smtClean="0"/>
              <a:t>. </a:t>
            </a:r>
            <a:r>
              <a:rPr lang="ru-RU" dirty="0" err="1" smtClean="0"/>
              <a:t>узбережжя</a:t>
            </a:r>
            <a:r>
              <a:rPr lang="ru-RU" dirty="0" smtClean="0"/>
              <a:t> Чорного м. (</a:t>
            </a:r>
            <a:r>
              <a:rPr lang="ru-RU" dirty="0" err="1" smtClean="0"/>
              <a:t>Румун</a:t>
            </a:r>
            <a:r>
              <a:rPr lang="en-US" dirty="0" err="1" smtClean="0"/>
              <a:t>i</a:t>
            </a:r>
            <a:r>
              <a:rPr lang="ru-RU" dirty="0" smtClean="0"/>
              <a:t>я, Болгар</a:t>
            </a:r>
            <a:r>
              <a:rPr lang="en-US" dirty="0" err="1" smtClean="0"/>
              <a:t>i</a:t>
            </a:r>
            <a:r>
              <a:rPr lang="ru-RU" dirty="0" smtClean="0"/>
              <a:t>я), </a:t>
            </a:r>
            <a:r>
              <a:rPr lang="ru-RU" dirty="0" err="1" smtClean="0"/>
              <a:t>атлантичне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 Франц</a:t>
            </a:r>
            <a:r>
              <a:rPr lang="en-US" dirty="0" err="1" smtClean="0"/>
              <a:t>i</a:t>
            </a:r>
            <a:r>
              <a:rPr lang="ru-RU" dirty="0" err="1" smtClean="0"/>
              <a:t>ї</a:t>
            </a:r>
            <a:r>
              <a:rPr lang="ru-RU" dirty="0" smtClean="0"/>
              <a:t> та США (штат </a:t>
            </a:r>
            <a:r>
              <a:rPr lang="ru-RU" dirty="0" err="1" smtClean="0"/>
              <a:t>Пд</a:t>
            </a:r>
            <a:r>
              <a:rPr lang="ru-RU" dirty="0" smtClean="0"/>
              <a:t>. </a:t>
            </a:r>
            <a:r>
              <a:rPr lang="ru-RU" dirty="0" err="1" smtClean="0"/>
              <a:t>Карол</a:t>
            </a:r>
            <a:r>
              <a:rPr lang="en-US" dirty="0" err="1" smtClean="0"/>
              <a:t>i</a:t>
            </a:r>
            <a:r>
              <a:rPr lang="ru-RU" dirty="0" smtClean="0"/>
              <a:t>на).</a:t>
            </a:r>
          </a:p>
          <a:p>
            <a:r>
              <a:rPr lang="ru-RU" b="1" dirty="0" err="1" smtClean="0"/>
              <a:t>Місця</a:t>
            </a:r>
            <a:r>
              <a:rPr lang="ru-RU" b="1" dirty="0" smtClean="0"/>
              <a:t> </a:t>
            </a:r>
            <a:r>
              <a:rPr lang="ru-RU" b="1" dirty="0" err="1" smtClean="0"/>
              <a:t>перебування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Приповерхневі</a:t>
            </a:r>
            <a:r>
              <a:rPr lang="ru-RU" dirty="0" smtClean="0"/>
              <a:t> води.</a:t>
            </a:r>
          </a:p>
          <a:p>
            <a:r>
              <a:rPr lang="ru-RU" b="1" dirty="0" err="1" smtClean="0"/>
              <a:t>Чисельність</a:t>
            </a:r>
            <a:r>
              <a:rPr lang="ru-RU" b="1" dirty="0" smtClean="0"/>
              <a:t>.</a:t>
            </a:r>
            <a:r>
              <a:rPr lang="ru-RU" dirty="0" smtClean="0"/>
              <a:t> Не </a:t>
            </a:r>
            <a:r>
              <a:rPr lang="ru-RU" dirty="0" err="1" smtClean="0"/>
              <a:t>встановлена</a:t>
            </a:r>
            <a:r>
              <a:rPr lang="ru-RU" dirty="0" smtClean="0"/>
              <a:t>. </a:t>
            </a:r>
            <a:r>
              <a:rPr lang="ru-RU" dirty="0" err="1" smtClean="0"/>
              <a:t>Трапляється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Причини </a:t>
            </a:r>
            <a:r>
              <a:rPr lang="ru-RU" b="1" dirty="0" err="1" smtClean="0"/>
              <a:t>зміни</a:t>
            </a:r>
            <a:r>
              <a:rPr lang="ru-RU" b="1" dirty="0" smtClean="0"/>
              <a:t> </a:t>
            </a:r>
            <a:r>
              <a:rPr lang="ru-RU" b="1" dirty="0" err="1" smtClean="0"/>
              <a:t>чисельності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солоності</a:t>
            </a:r>
            <a:r>
              <a:rPr lang="ru-RU" dirty="0" smtClean="0"/>
              <a:t>,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Заходи </a:t>
            </a:r>
            <a:r>
              <a:rPr lang="ru-RU" b="1" dirty="0" err="1" smtClean="0"/>
              <a:t>охорони</a:t>
            </a:r>
            <a:r>
              <a:rPr lang="ru-RU" b="1" dirty="0" smtClean="0"/>
              <a:t>.</a:t>
            </a:r>
            <a:r>
              <a:rPr lang="ru-RU" dirty="0" smtClean="0"/>
              <a:t> Не </a:t>
            </a:r>
            <a:r>
              <a:rPr lang="ru-RU" dirty="0" err="1" smtClean="0"/>
              <a:t>здійснювалися</a:t>
            </a:r>
            <a:r>
              <a:rPr lang="ru-RU" dirty="0" smtClean="0"/>
              <a:t>.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виду,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за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добре </a:t>
            </a:r>
            <a:r>
              <a:rPr lang="ru-RU" dirty="0" err="1" smtClean="0"/>
              <a:t>розмножуватиметься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запобігати</a:t>
            </a:r>
            <a:r>
              <a:rPr lang="ru-RU" dirty="0" smtClean="0"/>
              <a:t> </a:t>
            </a:r>
            <a:r>
              <a:rPr lang="ru-RU" dirty="0" err="1" smtClean="0"/>
              <a:t>забрудненню</a:t>
            </a:r>
            <a:r>
              <a:rPr lang="ru-RU" dirty="0" smtClean="0"/>
              <a:t> </a:t>
            </a:r>
            <a:r>
              <a:rPr lang="ru-RU" dirty="0" err="1" smtClean="0"/>
              <a:t>опріснених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моря).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5715016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Гідроїдні</a:t>
            </a:r>
            <a:r>
              <a:rPr lang="ru-RU" b="1" dirty="0" smtClean="0"/>
              <a:t> </a:t>
            </a:r>
            <a:r>
              <a:rPr lang="ru-RU" b="1" dirty="0" err="1" smtClean="0"/>
              <a:t>поліпи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Лімномедузи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Оліндіїди</a:t>
            </a:r>
            <a:r>
              <a:rPr lang="ru-RU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ЕЙЗЕНІЯ </a:t>
            </a:r>
            <a:r>
              <a:rPr lang="ru-RU" b="1" dirty="0" smtClean="0"/>
              <a:t>ГОРДЄЄВА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2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flipH="1">
            <a:off x="1071538" y="1643050"/>
            <a:ext cx="2571768" cy="1935250"/>
          </a:xfrm>
        </p:spPr>
      </p:pic>
      <p:sp>
        <p:nvSpPr>
          <p:cNvPr id="5" name="TextBox 4"/>
          <p:cNvSpPr txBox="1"/>
          <p:nvPr/>
        </p:nvSpPr>
        <p:spPr>
          <a:xfrm>
            <a:off x="0" y="1718131"/>
            <a:ext cx="9144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b="1" dirty="0" smtClean="0"/>
          </a:p>
          <a:p>
            <a:pPr algn="r"/>
            <a:r>
              <a:rPr lang="ru-RU" b="1" dirty="0" smtClean="0"/>
              <a:t>Черви </a:t>
            </a:r>
            <a:r>
              <a:rPr lang="ru-RU" b="1" dirty="0" err="1" smtClean="0"/>
              <a:t>круглі,кільчасті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Дощовики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Дощовикові</a:t>
            </a:r>
            <a:endParaRPr lang="uk-UA" b="1" i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r>
              <a:rPr lang="ru-RU" sz="1600" b="1" dirty="0" err="1" smtClean="0"/>
              <a:t>Таксономічна</a:t>
            </a:r>
            <a:r>
              <a:rPr lang="ru-RU" sz="1600" b="1" dirty="0" smtClean="0"/>
              <a:t> </a:t>
            </a:r>
            <a:r>
              <a:rPr lang="ru-RU" sz="1600" b="1" dirty="0" smtClean="0"/>
              <a:t>характеристика.</a:t>
            </a:r>
            <a:r>
              <a:rPr lang="ru-RU" sz="1600" dirty="0" smtClean="0"/>
              <a:t> 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вид роду у </a:t>
            </a:r>
            <a:r>
              <a:rPr lang="ru-RU" sz="1600" dirty="0" err="1" smtClean="0"/>
              <a:t>фауні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Статус.</a:t>
            </a:r>
            <a:r>
              <a:rPr lang="ru-RU" sz="1600" dirty="0" smtClean="0"/>
              <a:t> </a:t>
            </a:r>
            <a:r>
              <a:rPr lang="en-US" sz="1600" dirty="0" smtClean="0"/>
              <a:t>I </a:t>
            </a:r>
            <a:r>
              <a:rPr lang="ru-RU" sz="1600" dirty="0" err="1" smtClean="0"/>
              <a:t>категорія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Поширення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Ендем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чний</a:t>
            </a:r>
            <a:r>
              <a:rPr lang="ru-RU" sz="1600" dirty="0" smtClean="0"/>
              <a:t> вид. </a:t>
            </a:r>
            <a:r>
              <a:rPr lang="ru-RU" sz="1600" dirty="0" err="1" smtClean="0"/>
              <a:t>Знайдено</a:t>
            </a:r>
            <a:r>
              <a:rPr lang="ru-RU" sz="1600" dirty="0" smtClean="0"/>
              <a:t> на к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ях</a:t>
            </a:r>
            <a:r>
              <a:rPr lang="ru-RU" sz="1600" dirty="0" smtClean="0"/>
              <a:t>: </a:t>
            </a:r>
            <a:r>
              <a:rPr lang="ru-RU" sz="1600" dirty="0" err="1" smtClean="0"/>
              <a:t>Мар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упольська</a:t>
            </a:r>
            <a:r>
              <a:rPr lang="ru-RU" sz="1600" dirty="0" smtClean="0"/>
              <a:t> л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сомел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оративна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станц</a:t>
            </a:r>
            <a:r>
              <a:rPr lang="en-US" sz="1600" dirty="0" err="1" smtClean="0"/>
              <a:t>i</a:t>
            </a:r>
            <a:r>
              <a:rPr lang="ru-RU" sz="1600" dirty="0" smtClean="0"/>
              <a:t>я, околиц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smtClean="0"/>
              <a:t>м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ст</a:t>
            </a:r>
            <a:r>
              <a:rPr lang="ru-RU" sz="1600" dirty="0" smtClean="0"/>
              <a:t> Мел</a:t>
            </a:r>
            <a:r>
              <a:rPr lang="en-US" sz="1600" dirty="0" err="1" smtClean="0"/>
              <a:t>i</a:t>
            </a:r>
            <a:r>
              <a:rPr lang="ru-RU" sz="1600" dirty="0" smtClean="0"/>
              <a:t>тополя (Запор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зька</a:t>
            </a:r>
            <a:r>
              <a:rPr lang="ru-RU" sz="1600" dirty="0" smtClean="0"/>
              <a:t> обл.) та </a:t>
            </a:r>
            <a:r>
              <a:rPr lang="ru-RU" sz="1600" dirty="0" err="1" smtClean="0"/>
              <a:t>Новомосковська</a:t>
            </a:r>
            <a:r>
              <a:rPr lang="ru-RU" sz="1600" dirty="0" smtClean="0"/>
              <a:t> (</a:t>
            </a:r>
            <a:r>
              <a:rPr lang="ru-RU" sz="1600" dirty="0" err="1" smtClean="0"/>
              <a:t>Дн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пропетровська</a:t>
            </a:r>
            <a:r>
              <a:rPr lang="ru-RU" sz="1600" dirty="0" smtClean="0"/>
              <a:t> обл.). </a:t>
            </a:r>
            <a:r>
              <a:rPr lang="ru-RU" sz="1600" dirty="0" err="1" smtClean="0"/>
              <a:t>Трапляється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околицях</a:t>
            </a:r>
            <a:r>
              <a:rPr lang="ru-RU" sz="1600" dirty="0" smtClean="0"/>
              <a:t> Ростова-на-Дону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смт</a:t>
            </a:r>
            <a:r>
              <a:rPr lang="ru-RU" sz="1600" dirty="0" smtClean="0"/>
              <a:t> Хомутово </a:t>
            </a:r>
            <a:r>
              <a:rPr lang="ru-RU" sz="1600" dirty="0" err="1" smtClean="0"/>
              <a:t>Орловської</a:t>
            </a:r>
            <a:r>
              <a:rPr lang="ru-RU" sz="1600" dirty="0" smtClean="0"/>
              <a:t> обл. (Рос</a:t>
            </a:r>
            <a:r>
              <a:rPr lang="en-US" sz="1600" dirty="0" err="1" smtClean="0"/>
              <a:t>i</a:t>
            </a:r>
            <a:r>
              <a:rPr lang="ru-RU" sz="1600" dirty="0" smtClean="0"/>
              <a:t>я).</a:t>
            </a:r>
          </a:p>
          <a:p>
            <a:r>
              <a:rPr lang="ru-RU" sz="1600" b="1" dirty="0" err="1" smtClean="0"/>
              <a:t>Місця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перебування</a:t>
            </a:r>
            <a:r>
              <a:rPr lang="ru-RU" sz="1600" b="1" dirty="0" smtClean="0"/>
              <a:t>.</a:t>
            </a:r>
            <a:r>
              <a:rPr lang="ru-RU" sz="1600" dirty="0" smtClean="0"/>
              <a:t> У </a:t>
            </a:r>
            <a:r>
              <a:rPr lang="ru-RU" sz="1600" dirty="0" err="1" smtClean="0"/>
              <a:t>грунті</a:t>
            </a:r>
            <a:r>
              <a:rPr lang="ru-RU" sz="1600" dirty="0" smtClean="0"/>
              <a:t>, </a:t>
            </a:r>
            <a:r>
              <a:rPr lang="ru-RU" sz="1600" dirty="0" err="1" smtClean="0"/>
              <a:t>багатому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органічні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;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посівами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багаторічних</a:t>
            </a:r>
            <a:r>
              <a:rPr lang="ru-RU" sz="1600" dirty="0" smtClean="0"/>
              <a:t> трав, у </a:t>
            </a:r>
            <a:r>
              <a:rPr lang="ru-RU" sz="1600" dirty="0" err="1" smtClean="0"/>
              <a:t>підстилці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заплавних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лісів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Чисельність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Незначна</a:t>
            </a:r>
            <a:r>
              <a:rPr lang="ru-RU" sz="1600" dirty="0" smtClean="0"/>
              <a:t> (</a:t>
            </a:r>
            <a:r>
              <a:rPr lang="ru-RU" sz="1600" dirty="0" err="1" smtClean="0"/>
              <a:t>поодинокі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особини</a:t>
            </a:r>
            <a:r>
              <a:rPr lang="ru-RU" sz="1600" dirty="0" smtClean="0"/>
              <a:t>).</a:t>
            </a:r>
          </a:p>
          <a:p>
            <a:r>
              <a:rPr lang="ru-RU" sz="1600" b="1" dirty="0" smtClean="0"/>
              <a:t>Причини </a:t>
            </a:r>
            <a:r>
              <a:rPr lang="ru-RU" sz="1600" b="1" dirty="0" err="1" smtClean="0"/>
              <a:t>зміни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чисельності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Розорювання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перелогових</a:t>
            </a:r>
            <a:r>
              <a:rPr lang="ru-RU" sz="1600" dirty="0" smtClean="0"/>
              <a:t> земель, </a:t>
            </a:r>
            <a:r>
              <a:rPr lang="ru-RU" sz="1600" dirty="0" err="1" smtClean="0"/>
              <a:t>вирубування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лісів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Заходи </a:t>
            </a:r>
            <a:r>
              <a:rPr lang="ru-RU" sz="1600" b="1" dirty="0" err="1" smtClean="0"/>
              <a:t>охорони</a:t>
            </a:r>
            <a:r>
              <a:rPr lang="ru-RU" sz="1600" b="1" dirty="0" smtClean="0"/>
              <a:t>.</a:t>
            </a:r>
            <a:r>
              <a:rPr lang="ru-RU" sz="1600" dirty="0" smtClean="0"/>
              <a:t> Не </a:t>
            </a:r>
            <a:r>
              <a:rPr lang="ru-RU" sz="1600" dirty="0" err="1" smtClean="0"/>
              <a:t>здійснювалися</a:t>
            </a:r>
            <a:r>
              <a:rPr lang="ru-RU" sz="1600" dirty="0" smtClean="0"/>
              <a:t>. Треба </a:t>
            </a:r>
            <a:r>
              <a:rPr lang="ru-RU" sz="1600" dirty="0" err="1" smtClean="0"/>
              <a:t>вивчити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біології</a:t>
            </a:r>
            <a:r>
              <a:rPr lang="ru-RU" sz="1600" dirty="0" smtClean="0"/>
              <a:t> виду. </a:t>
            </a:r>
            <a:r>
              <a:rPr lang="ru-RU" sz="1600" dirty="0" err="1" smtClean="0"/>
              <a:t>Рекомендується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невеликі</a:t>
            </a:r>
            <a:r>
              <a:rPr lang="ru-RU" sz="1600" dirty="0" smtClean="0"/>
              <a:t> заказники на </a:t>
            </a:r>
            <a:r>
              <a:rPr lang="ru-RU" sz="1600" dirty="0" err="1" smtClean="0"/>
              <a:t>територіях</a:t>
            </a:r>
            <a:r>
              <a:rPr lang="ru-RU" sz="1600" dirty="0" smtClean="0"/>
              <a:t>, де </a:t>
            </a:r>
            <a:r>
              <a:rPr lang="ru-RU" sz="1600" dirty="0" err="1" smtClean="0"/>
              <a:t>зустрічається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ейзенія</a:t>
            </a:r>
            <a:r>
              <a:rPr lang="ru-RU" sz="1600" dirty="0" smtClean="0"/>
              <a:t> </a:t>
            </a:r>
            <a:r>
              <a:rPr lang="ru-RU" sz="1600" dirty="0" err="1" smtClean="0"/>
              <a:t>Гордєєва</a:t>
            </a:r>
            <a:r>
              <a:rPr lang="ru-RU" sz="1600" dirty="0" smtClean="0"/>
              <a:t>.</a:t>
            </a:r>
          </a:p>
          <a:p>
            <a:endParaRPr lang="en-US" b="1" dirty="0"/>
          </a:p>
        </p:txBody>
      </p:sp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СОЛЬПУГА </a:t>
            </a:r>
            <a:r>
              <a:rPr lang="ru-RU" b="1" dirty="0" smtClean="0"/>
              <a:t>ЗВИЧАЙНА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5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500034" y="1643050"/>
            <a:ext cx="2609058" cy="2297355"/>
          </a:xfrm>
        </p:spPr>
      </p:pic>
      <p:sp>
        <p:nvSpPr>
          <p:cNvPr id="5" name="TextBox 4"/>
          <p:cNvSpPr txBox="1"/>
          <p:nvPr/>
        </p:nvSpPr>
        <p:spPr>
          <a:xfrm>
            <a:off x="4143372" y="2071678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Павукоподібні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Сольпуги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Галеоди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071942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Таксономічна</a:t>
            </a:r>
            <a:r>
              <a:rPr lang="ru-RU" sz="1600" b="1" dirty="0" smtClean="0"/>
              <a:t> характеристика.</a:t>
            </a:r>
            <a:r>
              <a:rPr lang="ru-RU" sz="1600" dirty="0" smtClean="0"/>
              <a:t> 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представник</a:t>
            </a:r>
            <a:r>
              <a:rPr lang="ru-RU" sz="1600" dirty="0" smtClean="0"/>
              <a:t> ряду у </a:t>
            </a:r>
            <a:r>
              <a:rPr lang="ru-RU" sz="1600" dirty="0" err="1" smtClean="0"/>
              <a:t>фауні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Статус.</a:t>
            </a:r>
            <a:r>
              <a:rPr lang="ru-RU" sz="1600" dirty="0" smtClean="0"/>
              <a:t> </a:t>
            </a:r>
            <a:r>
              <a:rPr lang="en-US" sz="1600" dirty="0" smtClean="0"/>
              <a:t>III </a:t>
            </a:r>
            <a:r>
              <a:rPr lang="ru-RU" sz="1600" dirty="0" err="1" smtClean="0"/>
              <a:t>категорія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Поширення</a:t>
            </a:r>
            <a:r>
              <a:rPr lang="ru-RU" sz="1600" b="1" dirty="0" smtClean="0"/>
              <a:t>.</a:t>
            </a:r>
            <a:r>
              <a:rPr lang="ru-RU" sz="1600" dirty="0" smtClean="0"/>
              <a:t> В </a:t>
            </a:r>
            <a:r>
              <a:rPr lang="ru-RU" sz="1600" dirty="0" err="1" smtClean="0"/>
              <a:t>понизз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err="1" smtClean="0"/>
              <a:t>Дн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пра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Пд</a:t>
            </a:r>
            <a:r>
              <a:rPr lang="ru-RU" sz="1600" dirty="0" smtClean="0"/>
              <a:t>. берез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err="1" smtClean="0"/>
              <a:t>Криму</a:t>
            </a:r>
            <a:r>
              <a:rPr lang="ru-RU" sz="1600" dirty="0" smtClean="0"/>
              <a:t> та у </a:t>
            </a:r>
            <a:r>
              <a:rPr lang="ru-RU" sz="1600" dirty="0" err="1" smtClean="0"/>
              <a:t>сх</a:t>
            </a:r>
            <a:r>
              <a:rPr lang="ru-RU" sz="1600" dirty="0" smtClean="0"/>
              <a:t>. </a:t>
            </a:r>
            <a:r>
              <a:rPr lang="ru-RU" sz="1600" dirty="0" err="1" smtClean="0"/>
              <a:t>частин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smtClean="0"/>
              <a:t>Пн. </a:t>
            </a:r>
            <a:r>
              <a:rPr lang="ru-RU" sz="1600" dirty="0" err="1" smtClean="0"/>
              <a:t>Приазов`я</a:t>
            </a:r>
            <a:r>
              <a:rPr lang="ru-RU" sz="1600" dirty="0" smtClean="0"/>
              <a:t>. Ареал </a:t>
            </a:r>
            <a:r>
              <a:rPr lang="ru-RU" sz="1600" dirty="0" err="1" smtClean="0"/>
              <a:t>охоплює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пониззя</a:t>
            </a:r>
            <a:r>
              <a:rPr lang="ru-RU" sz="1600" dirty="0" smtClean="0"/>
              <a:t> Дону, Волги, </a:t>
            </a:r>
            <a:r>
              <a:rPr lang="ru-RU" sz="1600" dirty="0" err="1" smtClean="0"/>
              <a:t>Сх</a:t>
            </a:r>
            <a:r>
              <a:rPr lang="ru-RU" sz="1600" dirty="0" smtClean="0"/>
              <a:t>. </a:t>
            </a:r>
            <a:r>
              <a:rPr lang="ru-RU" sz="1600" dirty="0" err="1" smtClean="0"/>
              <a:t>Передкавказзя</a:t>
            </a:r>
            <a:r>
              <a:rPr lang="ru-RU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err="1" smtClean="0"/>
              <a:t>зх</a:t>
            </a:r>
            <a:r>
              <a:rPr lang="ru-RU" sz="1600" dirty="0" smtClean="0"/>
              <a:t>. </a:t>
            </a:r>
            <a:r>
              <a:rPr lang="ru-RU" sz="1600" dirty="0" err="1" smtClean="0"/>
              <a:t>узбережжя</a:t>
            </a:r>
            <a:r>
              <a:rPr lang="ru-RU" sz="1600" dirty="0" smtClean="0"/>
              <a:t> </a:t>
            </a:r>
            <a:r>
              <a:rPr lang="ru-RU" sz="1600" dirty="0" err="1" smtClean="0"/>
              <a:t>Касп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йського</a:t>
            </a:r>
            <a:r>
              <a:rPr lang="ru-RU" sz="1600" dirty="0" smtClean="0"/>
              <a:t> моря.</a:t>
            </a:r>
          </a:p>
          <a:p>
            <a:r>
              <a:rPr lang="ru-RU" sz="1600" b="1" dirty="0" err="1" smtClean="0"/>
              <a:t>Місця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перебування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Степові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напівстепові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ділянки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Чисельність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Незначна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Причини </a:t>
            </a:r>
            <a:r>
              <a:rPr lang="ru-RU" sz="1600" b="1" dirty="0" err="1" smtClean="0"/>
              <a:t>зміни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чисельності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Забудова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розорювання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степових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напівстепових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ділянок</a:t>
            </a:r>
            <a:r>
              <a:rPr lang="ru-RU" sz="1600" dirty="0" smtClean="0"/>
              <a:t>, </a:t>
            </a:r>
            <a:r>
              <a:rPr lang="ru-RU" sz="1600" dirty="0" err="1" smtClean="0"/>
              <a:t>випасання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худоби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Заходи </a:t>
            </a:r>
            <a:r>
              <a:rPr lang="ru-RU" sz="1600" b="1" dirty="0" err="1" smtClean="0"/>
              <a:t>охорони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Частково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охороняється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території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заповідників</a:t>
            </a:r>
            <a:r>
              <a:rPr lang="ru-RU" sz="1600" dirty="0" smtClean="0"/>
              <a:t>: </a:t>
            </a:r>
            <a:r>
              <a:rPr lang="ru-RU" sz="1600" dirty="0" err="1" smtClean="0"/>
              <a:t>Карадазького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Кримського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Мис</a:t>
            </a:r>
            <a:r>
              <a:rPr lang="ru-RU" sz="1600" dirty="0" smtClean="0"/>
              <a:t> </a:t>
            </a:r>
            <a:r>
              <a:rPr lang="ru-RU" sz="1600" dirty="0" err="1" smtClean="0"/>
              <a:t>Мартьян</a:t>
            </a:r>
            <a:r>
              <a:rPr lang="ru-RU" sz="1600" dirty="0" smtClean="0"/>
              <a:t> та </a:t>
            </a:r>
            <a:r>
              <a:rPr lang="ru-RU" sz="1600" dirty="0" err="1" smtClean="0"/>
              <a:t>Ялтинського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гірсько-лісового</a:t>
            </a:r>
            <a:r>
              <a:rPr lang="ru-RU" sz="1600" dirty="0" smtClean="0"/>
              <a:t>.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докладно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біології</a:t>
            </a:r>
            <a:r>
              <a:rPr lang="ru-RU" sz="1600" dirty="0" smtClean="0"/>
              <a:t> виду, </a:t>
            </a:r>
            <a:r>
              <a:rPr lang="ru-RU" sz="1600" dirty="0" err="1" smtClean="0"/>
              <a:t>виявити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взяти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перебування</a:t>
            </a:r>
            <a:r>
              <a:rPr lang="ru-RU" sz="1600" dirty="0" smtClean="0"/>
              <a:t> за межами </a:t>
            </a:r>
            <a:r>
              <a:rPr lang="ru-RU" sz="1600" dirty="0" err="1" smtClean="0"/>
              <a:t>заповідників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СТРІЧКАРКА </a:t>
            </a:r>
            <a:r>
              <a:rPr lang="ru-RU" b="1" dirty="0" smtClean="0"/>
              <a:t>ТОПОЛЕВА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1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643050"/>
            <a:ext cx="2342967" cy="1919217"/>
          </a:xfrm>
        </p:spPr>
      </p:pic>
      <p:sp>
        <p:nvSpPr>
          <p:cNvPr id="5" name="TextBox 4"/>
          <p:cNvSpPr txBox="1"/>
          <p:nvPr/>
        </p:nvSpPr>
        <p:spPr>
          <a:xfrm>
            <a:off x="3786182" y="2071678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Комахи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Лускокрилі</a:t>
            </a:r>
            <a:r>
              <a:rPr lang="ru-RU" b="1" dirty="0" smtClean="0"/>
              <a:t> - </a:t>
            </a:r>
            <a:r>
              <a:rPr lang="en-US" b="1" i="1" dirty="0" smtClean="0"/>
              <a:t>Lepidoptera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Німфаліди</a:t>
            </a:r>
            <a:r>
              <a:rPr lang="ru-RU" b="1" dirty="0" smtClean="0"/>
              <a:t> - </a:t>
            </a:r>
            <a:r>
              <a:rPr lang="en-US" b="1" i="1" dirty="0" err="1" smtClean="0"/>
              <a:t>Nymphalidae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571876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Таксономічна</a:t>
            </a:r>
            <a:r>
              <a:rPr lang="ru-RU" sz="1600" b="1" dirty="0" smtClean="0"/>
              <a:t> характеристика.</a:t>
            </a:r>
            <a:r>
              <a:rPr lang="ru-RU" sz="1600" dirty="0" smtClean="0"/>
              <a:t> Один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численного роду; один </a:t>
            </a:r>
            <a:r>
              <a:rPr lang="ru-RU" sz="1600" dirty="0" err="1" smtClean="0"/>
              <a:t>з</a:t>
            </a:r>
            <a:r>
              <a:rPr lang="ru-RU" sz="1600" dirty="0" smtClean="0"/>
              <a:t> 2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фауні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Статус.</a:t>
            </a:r>
            <a:r>
              <a:rPr lang="ru-RU" sz="1600" dirty="0" smtClean="0"/>
              <a:t> </a:t>
            </a:r>
            <a:r>
              <a:rPr lang="en-US" sz="1600" dirty="0" smtClean="0"/>
              <a:t>II </a:t>
            </a:r>
            <a:r>
              <a:rPr lang="ru-RU" sz="1600" dirty="0" err="1" smtClean="0"/>
              <a:t>категорія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Поширення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у зон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smtClean="0"/>
              <a:t>м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шаних</a:t>
            </a:r>
            <a:r>
              <a:rPr lang="ru-RU" sz="1600" dirty="0" smtClean="0"/>
              <a:t> л</a:t>
            </a:r>
            <a:r>
              <a:rPr lang="en-US" sz="1600" dirty="0" err="1" smtClean="0"/>
              <a:t>i</a:t>
            </a:r>
            <a:r>
              <a:rPr lang="ru-RU" sz="1600" dirty="0" smtClean="0"/>
              <a:t>с</a:t>
            </a:r>
            <a:r>
              <a:rPr lang="en-US" sz="1600" dirty="0" err="1" smtClean="0"/>
              <a:t>i</a:t>
            </a:r>
            <a:r>
              <a:rPr lang="ru-RU" sz="1600" dirty="0" smtClean="0"/>
              <a:t>в (</a:t>
            </a:r>
            <a:r>
              <a:rPr lang="ru-RU" sz="1600" dirty="0" err="1" smtClean="0"/>
              <a:t>Правобережжя</a:t>
            </a:r>
            <a:r>
              <a:rPr lang="ru-RU" sz="1600" dirty="0" smtClean="0"/>
              <a:t>) та </a:t>
            </a:r>
            <a:r>
              <a:rPr lang="ru-RU" sz="1600" dirty="0" err="1" smtClean="0"/>
              <a:t>Українських</a:t>
            </a:r>
            <a:r>
              <a:rPr lang="ru-RU" sz="1600" dirty="0" smtClean="0"/>
              <a:t> Карпатах. Ареал </a:t>
            </a:r>
            <a:r>
              <a:rPr lang="ru-RU" sz="1600" dirty="0" err="1" smtClean="0"/>
              <a:t>охоплює</a:t>
            </a:r>
            <a:r>
              <a:rPr lang="ru-RU" sz="1600" dirty="0" smtClean="0"/>
              <a:t> л</a:t>
            </a:r>
            <a:r>
              <a:rPr lang="en-US" sz="1600" dirty="0" err="1" smtClean="0"/>
              <a:t>i</a:t>
            </a:r>
            <a:r>
              <a:rPr lang="ru-RU" sz="1600" dirty="0" smtClean="0"/>
              <a:t>сову зону </a:t>
            </a:r>
            <a:r>
              <a:rPr lang="ru-RU" sz="1600" dirty="0" err="1" smtClean="0"/>
              <a:t>пом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рних</a:t>
            </a:r>
            <a:r>
              <a:rPr lang="ru-RU" sz="1600" dirty="0" smtClean="0"/>
              <a:t> широт </a:t>
            </a:r>
            <a:r>
              <a:rPr lang="ru-RU" sz="1600" dirty="0" err="1" smtClean="0"/>
              <a:t>Євраз</a:t>
            </a:r>
            <a:r>
              <a:rPr lang="en-US" sz="1600" dirty="0" err="1" smtClean="0"/>
              <a:t>i</a:t>
            </a:r>
            <a:r>
              <a:rPr lang="ru-RU" sz="1600" dirty="0" err="1" smtClean="0"/>
              <a:t>ї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Місця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перебування</a:t>
            </a:r>
            <a:r>
              <a:rPr lang="ru-RU" sz="1600" b="1" dirty="0" smtClean="0"/>
              <a:t>.</a:t>
            </a:r>
            <a:r>
              <a:rPr lang="ru-RU" sz="1600" dirty="0" smtClean="0"/>
              <a:t> Добре </a:t>
            </a:r>
            <a:r>
              <a:rPr lang="ru-RU" sz="1600" dirty="0" err="1" smtClean="0"/>
              <a:t>прогріті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сонцем</a:t>
            </a:r>
            <a:r>
              <a:rPr lang="ru-RU" sz="1600" dirty="0" smtClean="0"/>
              <a:t> </a:t>
            </a:r>
            <a:r>
              <a:rPr lang="ru-RU" sz="1600" dirty="0" err="1" smtClean="0"/>
              <a:t>лісові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ділянки</a:t>
            </a:r>
            <a:r>
              <a:rPr lang="ru-RU" sz="1600" dirty="0" smtClean="0"/>
              <a:t> (</a:t>
            </a:r>
            <a:r>
              <a:rPr lang="ru-RU" sz="1600" dirty="0" err="1" smtClean="0"/>
              <a:t>узбіччя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доріг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просіки</a:t>
            </a:r>
            <a:r>
              <a:rPr lang="ru-RU" sz="1600" dirty="0" smtClean="0"/>
              <a:t>, береги </a:t>
            </a:r>
            <a:r>
              <a:rPr lang="ru-RU" sz="1600" dirty="0" err="1" smtClean="0"/>
              <a:t>водойм</a:t>
            </a:r>
            <a:r>
              <a:rPr lang="ru-RU" sz="1600" dirty="0" smtClean="0"/>
              <a:t>, </a:t>
            </a:r>
            <a:r>
              <a:rPr lang="ru-RU" sz="1600" dirty="0" err="1" smtClean="0"/>
              <a:t>вирубки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поростю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осики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).</a:t>
            </a:r>
          </a:p>
          <a:p>
            <a:r>
              <a:rPr lang="ru-RU" sz="1600" b="1" dirty="0" err="1" smtClean="0"/>
              <a:t>Чисельність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Незначна</a:t>
            </a:r>
            <a:r>
              <a:rPr lang="ru-RU" sz="1600" dirty="0" smtClean="0"/>
              <a:t> (</a:t>
            </a:r>
            <a:r>
              <a:rPr lang="ru-RU" sz="1600" dirty="0" err="1" smtClean="0"/>
              <a:t>поодинокі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особини</a:t>
            </a:r>
            <a:r>
              <a:rPr lang="ru-RU" sz="1600" dirty="0" smtClean="0"/>
              <a:t>).</a:t>
            </a:r>
          </a:p>
          <a:p>
            <a:r>
              <a:rPr lang="ru-RU" sz="1600" b="1" dirty="0" smtClean="0"/>
              <a:t>Причини </a:t>
            </a:r>
            <a:r>
              <a:rPr lang="ru-RU" sz="1600" b="1" dirty="0" err="1" smtClean="0"/>
              <a:t>зміни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чисельності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Руйнування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зміна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структури</a:t>
            </a:r>
            <a:r>
              <a:rPr lang="ru-RU" sz="1600" dirty="0" smtClean="0"/>
              <a:t> </a:t>
            </a:r>
            <a:r>
              <a:rPr lang="ru-RU" sz="1600" dirty="0" err="1" smtClean="0"/>
              <a:t>лісів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густоти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деревного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покриву</a:t>
            </a:r>
            <a:r>
              <a:rPr lang="ru-RU" sz="1600" dirty="0" smtClean="0"/>
              <a:t>, </a:t>
            </a:r>
            <a:r>
              <a:rPr lang="ru-RU" sz="1600" dirty="0" err="1" smtClean="0"/>
              <a:t>знищення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осики</a:t>
            </a:r>
            <a:r>
              <a:rPr lang="ru-RU" sz="1600" dirty="0" smtClean="0"/>
              <a:t> як </a:t>
            </a:r>
            <a:r>
              <a:rPr lang="ru-RU" sz="1600" dirty="0" err="1" smtClean="0"/>
              <a:t>малоцінної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деревної</a:t>
            </a:r>
            <a:r>
              <a:rPr lang="ru-RU" sz="1600" dirty="0" smtClean="0"/>
              <a:t> породи); </a:t>
            </a:r>
            <a:r>
              <a:rPr lang="ru-RU" sz="1600" dirty="0" err="1" smtClean="0"/>
              <a:t>хімічна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обробка</a:t>
            </a:r>
            <a:r>
              <a:rPr lang="ru-RU" sz="1600" dirty="0" smtClean="0"/>
              <a:t> </a:t>
            </a:r>
            <a:r>
              <a:rPr lang="ru-RU" sz="1600" dirty="0" err="1" smtClean="0"/>
              <a:t>лісу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Заходи </a:t>
            </a:r>
            <a:r>
              <a:rPr lang="ru-RU" sz="1600" b="1" dirty="0" err="1" smtClean="0"/>
              <a:t>охорони</a:t>
            </a:r>
            <a:r>
              <a:rPr lang="ru-RU" sz="1600" b="1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Охороняється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Карпатському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біосферному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заповіднику</a:t>
            </a:r>
            <a:r>
              <a:rPr lang="ru-RU" sz="1600" dirty="0" smtClean="0"/>
              <a:t>. </a:t>
            </a:r>
            <a:r>
              <a:rPr lang="ru-RU" sz="1600" dirty="0" err="1" smtClean="0"/>
              <a:t>Доцільно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ентомологічні</a:t>
            </a:r>
            <a:r>
              <a:rPr lang="ru-RU" sz="1600" dirty="0" smtClean="0"/>
              <a:t> заказники.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пестицидів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лісах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СТАВКОВИК </a:t>
            </a:r>
            <a:r>
              <a:rPr lang="ru-RU" b="1" dirty="0" smtClean="0"/>
              <a:t>БУЛАВОПОДІБНИЙ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3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857364"/>
            <a:ext cx="1428761" cy="2714644"/>
          </a:xfrm>
        </p:spPr>
      </p:pic>
      <p:sp>
        <p:nvSpPr>
          <p:cNvPr id="5" name="TextBox 4"/>
          <p:cNvSpPr txBox="1"/>
          <p:nvPr/>
        </p:nvSpPr>
        <p:spPr>
          <a:xfrm>
            <a:off x="214282" y="5143512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Молюски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Ставковиковоподібні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Ставковикові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86182" y="1571612"/>
            <a:ext cx="535781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Таксономічна</a:t>
            </a:r>
            <a:r>
              <a:rPr lang="ru-RU" sz="2000" b="1" dirty="0" smtClean="0"/>
              <a:t> характеристика.</a:t>
            </a:r>
            <a:r>
              <a:rPr lang="ru-RU" sz="2000" dirty="0" smtClean="0"/>
              <a:t> Один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300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роду; один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понад</a:t>
            </a:r>
            <a:r>
              <a:rPr lang="ru-RU" sz="2000" dirty="0" smtClean="0"/>
              <a:t> 30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роду у </a:t>
            </a:r>
            <a:r>
              <a:rPr lang="ru-RU" sz="2000" dirty="0" err="1" smtClean="0"/>
              <a:t>фауні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один </a:t>
            </a:r>
            <a:r>
              <a:rPr lang="ru-RU" sz="2000" dirty="0" err="1" smtClean="0"/>
              <a:t>з</a:t>
            </a:r>
            <a:r>
              <a:rPr lang="ru-RU" sz="2000" dirty="0" smtClean="0"/>
              <a:t> 3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підроду</a:t>
            </a:r>
            <a:r>
              <a:rPr lang="ru-RU" sz="2000" dirty="0" smtClean="0"/>
              <a:t> </a:t>
            </a:r>
            <a:r>
              <a:rPr lang="en-US" sz="2000" dirty="0" err="1" smtClean="0"/>
              <a:t>Omphiscola</a:t>
            </a:r>
            <a:r>
              <a:rPr lang="en-US" sz="2000" dirty="0" smtClean="0"/>
              <a:t>. </a:t>
            </a:r>
            <a:r>
              <a:rPr lang="ru-RU" sz="2000" dirty="0" err="1" smtClean="0"/>
              <a:t>Раніше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вважався</a:t>
            </a:r>
            <a:r>
              <a:rPr lang="ru-RU" sz="2000" dirty="0" smtClean="0"/>
              <a:t> формою </a:t>
            </a:r>
            <a:r>
              <a:rPr lang="ru-RU" sz="2000" dirty="0" err="1" smtClean="0"/>
              <a:t>мінливості</a:t>
            </a:r>
            <a:r>
              <a:rPr lang="ru-RU" sz="2000" dirty="0" smtClean="0"/>
              <a:t> </a:t>
            </a:r>
            <a:r>
              <a:rPr lang="en-US" sz="2000" dirty="0" smtClean="0"/>
              <a:t>L. </a:t>
            </a:r>
            <a:r>
              <a:rPr lang="en-US" sz="2000" dirty="0" err="1" smtClean="0"/>
              <a:t>glabra</a:t>
            </a:r>
            <a:r>
              <a:rPr lang="en-US" sz="2000" dirty="0" smtClean="0"/>
              <a:t>.</a:t>
            </a:r>
          </a:p>
          <a:p>
            <a:r>
              <a:rPr lang="ru-RU" sz="2000" b="1" dirty="0" smtClean="0"/>
              <a:t>Статус.</a:t>
            </a:r>
            <a:r>
              <a:rPr lang="ru-RU" sz="2000" dirty="0" smtClean="0"/>
              <a:t> </a:t>
            </a:r>
            <a:r>
              <a:rPr lang="en-US" sz="2000" dirty="0" smtClean="0"/>
              <a:t>III </a:t>
            </a:r>
            <a:r>
              <a:rPr lang="ru-RU" sz="2000" dirty="0" err="1" smtClean="0"/>
              <a:t>категорія</a:t>
            </a:r>
            <a:r>
              <a:rPr lang="ru-RU" sz="2000" dirty="0" smtClean="0"/>
              <a:t>.</a:t>
            </a:r>
          </a:p>
          <a:p>
            <a:r>
              <a:rPr lang="ru-RU" sz="2000" b="1" dirty="0" err="1" smtClean="0"/>
              <a:t>Поширення</a:t>
            </a:r>
            <a:r>
              <a:rPr lang="ru-RU" sz="2000" b="1" dirty="0" smtClean="0"/>
              <a:t>.</a:t>
            </a:r>
            <a:r>
              <a:rPr lang="ru-RU" sz="2000" dirty="0" smtClean="0"/>
              <a:t> </a:t>
            </a:r>
            <a:r>
              <a:rPr lang="ru-RU" sz="2000" dirty="0" err="1" smtClean="0"/>
              <a:t>Знайдено</a:t>
            </a:r>
            <a:r>
              <a:rPr lang="ru-RU" sz="2000" dirty="0" smtClean="0"/>
              <a:t> у р. </a:t>
            </a:r>
            <a:r>
              <a:rPr lang="ru-RU" sz="2000" dirty="0" err="1" smtClean="0"/>
              <a:t>Зх</a:t>
            </a:r>
            <a:r>
              <a:rPr lang="ru-RU" sz="2000" dirty="0" smtClean="0"/>
              <a:t>. </a:t>
            </a:r>
            <a:r>
              <a:rPr lang="ru-RU" sz="2000" dirty="0" err="1" smtClean="0"/>
              <a:t>Буз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ru-RU" sz="2000" dirty="0" err="1" smtClean="0"/>
              <a:t>поблизу</a:t>
            </a:r>
            <a:r>
              <a:rPr lang="ru-RU" sz="2000" dirty="0" smtClean="0"/>
              <a:t> м. Сокаля </a:t>
            </a:r>
            <a:r>
              <a:rPr lang="ru-RU" sz="2000" dirty="0" err="1" smtClean="0"/>
              <a:t>Льв</a:t>
            </a:r>
            <a:r>
              <a:rPr lang="en-US" sz="2000" dirty="0" err="1" smtClean="0"/>
              <a:t>i</a:t>
            </a:r>
            <a:r>
              <a:rPr lang="ru-RU" sz="2000" dirty="0" err="1" smtClean="0"/>
              <a:t>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</a:t>
            </a:r>
            <a:r>
              <a:rPr lang="en-US" sz="2000" dirty="0" err="1" smtClean="0"/>
              <a:t>i</a:t>
            </a:r>
            <a:r>
              <a:rPr lang="en-US" sz="2000" dirty="0" smtClean="0"/>
              <a:t>. </a:t>
            </a:r>
            <a:r>
              <a:rPr lang="ru-RU" sz="2000" dirty="0" smtClean="0"/>
              <a:t>Ареал </a:t>
            </a:r>
            <a:r>
              <a:rPr lang="ru-RU" sz="2000" dirty="0" err="1" smtClean="0"/>
              <a:t>охоплює</a:t>
            </a:r>
            <a:r>
              <a:rPr lang="ru-RU" sz="2000" dirty="0" smtClean="0"/>
              <a:t> </a:t>
            </a:r>
            <a:r>
              <a:rPr lang="ru-RU" sz="2000" dirty="0" err="1" smtClean="0"/>
              <a:t>р</a:t>
            </a:r>
            <a:r>
              <a:rPr lang="en-US" sz="2000" dirty="0" err="1" smtClean="0"/>
              <a:t>i</a:t>
            </a:r>
            <a:r>
              <a:rPr lang="ru-RU" sz="2000" dirty="0" err="1" smtClean="0"/>
              <a:t>чки</a:t>
            </a:r>
            <a:r>
              <a:rPr lang="ru-RU" sz="2000" dirty="0" smtClean="0"/>
              <a:t> бас. </a:t>
            </a:r>
            <a:r>
              <a:rPr lang="ru-RU" sz="2000" dirty="0" err="1" smtClean="0"/>
              <a:t>Балт</a:t>
            </a:r>
            <a:r>
              <a:rPr lang="en-US" sz="2000" dirty="0" err="1" smtClean="0"/>
              <a:t>i</a:t>
            </a:r>
            <a:r>
              <a:rPr lang="ru-RU" sz="2000" dirty="0" err="1" smtClean="0"/>
              <a:t>йського</a:t>
            </a:r>
            <a:r>
              <a:rPr lang="ru-RU" sz="2000" dirty="0" smtClean="0"/>
              <a:t> м., </a:t>
            </a:r>
            <a:r>
              <a:rPr lang="ru-RU" sz="2000" dirty="0" err="1" smtClean="0"/>
              <a:t>Пд</a:t>
            </a:r>
            <a:r>
              <a:rPr lang="ru-RU" sz="2000" dirty="0" smtClean="0"/>
              <a:t>. Франц</a:t>
            </a:r>
            <a:r>
              <a:rPr lang="en-US" sz="2000" dirty="0" err="1" smtClean="0"/>
              <a:t>i</a:t>
            </a:r>
            <a:r>
              <a:rPr lang="ru-RU" sz="2000" dirty="0" err="1" smtClean="0"/>
              <a:t>ї</a:t>
            </a:r>
            <a:r>
              <a:rPr lang="ru-RU" sz="2000" dirty="0" smtClean="0"/>
              <a:t>, Пн. Африку.</a:t>
            </a:r>
          </a:p>
          <a:p>
            <a:r>
              <a:rPr lang="ru-RU" sz="2000" b="1" dirty="0" err="1" smtClean="0"/>
              <a:t>Місця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перебування</a:t>
            </a:r>
            <a:r>
              <a:rPr lang="ru-RU" sz="2000" b="1" dirty="0" smtClean="0"/>
              <a:t>.</a:t>
            </a:r>
            <a:r>
              <a:rPr lang="ru-RU" sz="2000" dirty="0" smtClean="0"/>
              <a:t> </a:t>
            </a:r>
            <a:r>
              <a:rPr lang="ru-RU" sz="2000" dirty="0" err="1" smtClean="0"/>
              <a:t>Прибережні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зони</a:t>
            </a:r>
            <a:r>
              <a:rPr lang="ru-RU" sz="2000" dirty="0" smtClean="0"/>
              <a:t> </a:t>
            </a:r>
            <a:r>
              <a:rPr lang="ru-RU" sz="2000" dirty="0" err="1" smtClean="0"/>
              <a:t>річок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тимчасових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водойм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пересихають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улітку</a:t>
            </a:r>
            <a:r>
              <a:rPr lang="ru-RU" sz="2000" dirty="0" smtClean="0"/>
              <a:t>.</a:t>
            </a:r>
          </a:p>
          <a:p>
            <a:r>
              <a:rPr lang="ru-RU" sz="2000" b="1" dirty="0" err="1" smtClean="0"/>
              <a:t>Чисельність</a:t>
            </a:r>
            <a:r>
              <a:rPr lang="ru-RU" sz="2000" b="1" dirty="0" smtClean="0"/>
              <a:t>.</a:t>
            </a:r>
            <a:r>
              <a:rPr lang="ru-RU" sz="2000" dirty="0" smtClean="0"/>
              <a:t> </a:t>
            </a:r>
            <a:r>
              <a:rPr lang="ru-RU" sz="2000" dirty="0" err="1" smtClean="0"/>
              <a:t>Приблизно</a:t>
            </a:r>
            <a:r>
              <a:rPr lang="ru-RU" sz="2000" dirty="0" smtClean="0"/>
              <a:t> 1 </a:t>
            </a:r>
            <a:r>
              <a:rPr lang="ru-RU" sz="2000" dirty="0" err="1" smtClean="0"/>
              <a:t>особина</a:t>
            </a:r>
            <a:r>
              <a:rPr lang="ru-RU" sz="2000" dirty="0" smtClean="0"/>
              <a:t> на 20 м2.</a:t>
            </a:r>
          </a:p>
          <a:p>
            <a:r>
              <a:rPr lang="ru-RU" sz="2000" b="1" dirty="0" smtClean="0"/>
              <a:t>Причини </a:t>
            </a:r>
            <a:r>
              <a:rPr lang="ru-RU" sz="2000" b="1" dirty="0" err="1" smtClean="0"/>
              <a:t>зміни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чисельності</a:t>
            </a:r>
            <a:r>
              <a:rPr lang="ru-RU" sz="2000" b="1" dirty="0" smtClean="0"/>
              <a:t>.</a:t>
            </a:r>
            <a:r>
              <a:rPr lang="ru-RU" sz="2000" dirty="0" smtClean="0"/>
              <a:t> Не </a:t>
            </a:r>
            <a:r>
              <a:rPr lang="ru-RU" sz="2000" dirty="0" err="1" smtClean="0"/>
              <a:t>з`ясовані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Заходи </a:t>
            </a:r>
            <a:r>
              <a:rPr lang="ru-RU" sz="2000" b="1" dirty="0" err="1" smtClean="0"/>
              <a:t>охорони</a:t>
            </a:r>
            <a:r>
              <a:rPr lang="ru-RU" sz="2000" b="1" dirty="0" smtClean="0"/>
              <a:t>.</a:t>
            </a:r>
            <a:r>
              <a:rPr lang="ru-RU" sz="2000" dirty="0" smtClean="0"/>
              <a:t> Не </a:t>
            </a:r>
            <a:r>
              <a:rPr lang="ru-RU" sz="2000" dirty="0" err="1" smtClean="0"/>
              <a:t>здійснювалися</a:t>
            </a:r>
            <a:r>
              <a:rPr lang="ru-RU" sz="2000" dirty="0" smtClean="0"/>
              <a:t>.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біології</a:t>
            </a:r>
            <a:r>
              <a:rPr lang="ru-RU" sz="2000" dirty="0" smtClean="0"/>
              <a:t> виду, </a:t>
            </a:r>
            <a:r>
              <a:rPr lang="ru-RU" sz="2000" dirty="0" err="1" smtClean="0"/>
              <a:t>з`ясувати</a:t>
            </a:r>
            <a:r>
              <a:rPr lang="ru-RU" sz="2000" dirty="0" smtClean="0"/>
              <a:t> причини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</a:t>
            </a:r>
            <a:r>
              <a:rPr lang="ru-RU" sz="2000" dirty="0" err="1" smtClean="0"/>
              <a:t>чисельності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виявити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взяти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охорону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можливі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перебування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МАРЕНА </a:t>
            </a:r>
            <a:r>
              <a:rPr lang="ru-RU" b="1" dirty="0" smtClean="0"/>
              <a:t>ДНІПРОВСЬКА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6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857364"/>
            <a:ext cx="3909357" cy="1710403"/>
          </a:xfrm>
        </p:spPr>
      </p:pic>
      <p:sp>
        <p:nvSpPr>
          <p:cNvPr id="5" name="TextBox 4"/>
          <p:cNvSpPr txBox="1"/>
          <p:nvPr/>
        </p:nvSpPr>
        <p:spPr>
          <a:xfrm>
            <a:off x="5214942" y="2143116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Круглороті</a:t>
            </a:r>
            <a:r>
              <a:rPr lang="ru-RU" b="1" dirty="0" smtClean="0"/>
              <a:t>, </a:t>
            </a:r>
            <a:r>
              <a:rPr lang="ru-RU" b="1" dirty="0" err="1" smtClean="0"/>
              <a:t>риби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Ряд </a:t>
            </a:r>
            <a:r>
              <a:rPr lang="ru-RU" b="1" dirty="0" err="1" smtClean="0"/>
              <a:t>Коропоподібні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Родина </a:t>
            </a:r>
            <a:r>
              <a:rPr lang="ru-RU" b="1" dirty="0" err="1" smtClean="0"/>
              <a:t>Коропові</a:t>
            </a:r>
            <a:r>
              <a:rPr lang="ru-RU" b="1" dirty="0" smtClean="0"/>
              <a:t>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78619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Таксономічна</a:t>
            </a:r>
            <a:r>
              <a:rPr lang="ru-RU" sz="1400" b="1" dirty="0" smtClean="0"/>
              <a:t> характеристика.</a:t>
            </a:r>
            <a:r>
              <a:rPr lang="ru-RU" sz="1400" dirty="0" smtClean="0"/>
              <a:t> </a:t>
            </a:r>
            <a:r>
              <a:rPr lang="ru-RU" sz="1400" dirty="0" err="1" smtClean="0"/>
              <a:t>Представник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політипного</a:t>
            </a:r>
            <a:r>
              <a:rPr lang="ru-RU" sz="1400" dirty="0" smtClean="0"/>
              <a:t> роду;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2 </a:t>
            </a:r>
            <a:r>
              <a:rPr lang="ru-RU" sz="1400" dirty="0" err="1" smtClean="0"/>
              <a:t>підвидів</a:t>
            </a:r>
            <a:r>
              <a:rPr lang="ru-RU" sz="1400" dirty="0" smtClean="0"/>
              <a:t> виду у </a:t>
            </a:r>
            <a:r>
              <a:rPr lang="ru-RU" sz="1400" dirty="0" err="1" smtClean="0"/>
              <a:t>фауні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Статус.</a:t>
            </a:r>
            <a:r>
              <a:rPr lang="ru-RU" sz="1400" dirty="0" smtClean="0"/>
              <a:t> </a:t>
            </a:r>
            <a:r>
              <a:rPr lang="en-US" sz="1400" dirty="0" smtClean="0"/>
              <a:t>II </a:t>
            </a:r>
            <a:r>
              <a:rPr lang="ru-RU" sz="1400" dirty="0" err="1" smtClean="0"/>
              <a:t>категорія</a:t>
            </a:r>
            <a:r>
              <a:rPr lang="ru-RU" sz="1400" dirty="0" smtClean="0"/>
              <a:t>.</a:t>
            </a:r>
          </a:p>
          <a:p>
            <a:r>
              <a:rPr lang="ru-RU" sz="1400" b="1" dirty="0" err="1" smtClean="0"/>
              <a:t>Поширення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Басейни</a:t>
            </a:r>
            <a:r>
              <a:rPr lang="ru-RU" sz="1400" dirty="0" smtClean="0"/>
              <a:t> </a:t>
            </a:r>
            <a:r>
              <a:rPr lang="ru-RU" sz="1400" dirty="0" err="1" smtClean="0"/>
              <a:t>Дн</a:t>
            </a:r>
            <a:r>
              <a:rPr lang="en-US" sz="1400" dirty="0" err="1" smtClean="0"/>
              <a:t>i</a:t>
            </a:r>
            <a:r>
              <a:rPr lang="ru-RU" sz="1400" dirty="0" err="1" smtClean="0"/>
              <a:t>пра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Пд</a:t>
            </a:r>
            <a:r>
              <a:rPr lang="ru-RU" sz="1400" dirty="0" smtClean="0"/>
              <a:t>. Бугу. </a:t>
            </a:r>
            <a:r>
              <a:rPr lang="ru-RU" sz="1400" dirty="0" err="1" smtClean="0"/>
              <a:t>Ендем</a:t>
            </a:r>
            <a:r>
              <a:rPr lang="en-US" sz="1400" dirty="0" err="1" smtClean="0"/>
              <a:t>i</a:t>
            </a:r>
            <a:r>
              <a:rPr lang="ru-RU" sz="1400" dirty="0" smtClean="0"/>
              <a:t>к.</a:t>
            </a:r>
          </a:p>
          <a:p>
            <a:r>
              <a:rPr lang="ru-RU" sz="1400" b="1" dirty="0" err="1" smtClean="0"/>
              <a:t>Місця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перебування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Ділянки</a:t>
            </a:r>
            <a:r>
              <a:rPr lang="ru-RU" sz="1400" dirty="0" smtClean="0"/>
              <a:t> </a:t>
            </a:r>
            <a:r>
              <a:rPr lang="ru-RU" sz="1400" dirty="0" err="1" smtClean="0"/>
              <a:t>рік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прискореною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течією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щебенисто-гальковим</a:t>
            </a:r>
            <a:r>
              <a:rPr lang="ru-RU" sz="1400" dirty="0" smtClean="0"/>
              <a:t> дном.</a:t>
            </a:r>
          </a:p>
          <a:p>
            <a:r>
              <a:rPr lang="ru-RU" sz="1400" b="1" dirty="0" err="1" smtClean="0"/>
              <a:t>Чисельність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Трапляються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поодинокі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особини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незарегульованих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ділянках</a:t>
            </a:r>
            <a:r>
              <a:rPr lang="ru-RU" sz="1400" dirty="0" smtClean="0"/>
              <a:t> </a:t>
            </a:r>
            <a:r>
              <a:rPr lang="ru-RU" sz="1400" dirty="0" err="1" smtClean="0"/>
              <a:t>річок</a:t>
            </a:r>
            <a:r>
              <a:rPr lang="ru-RU" sz="1400" dirty="0" smtClean="0"/>
              <a:t>. Практично </a:t>
            </a:r>
            <a:r>
              <a:rPr lang="ru-RU" sz="1400" dirty="0" err="1" smtClean="0"/>
              <a:t>зникла</a:t>
            </a:r>
            <a:r>
              <a:rPr lang="ru-RU" sz="1400" dirty="0" smtClean="0"/>
              <a:t> у </a:t>
            </a:r>
            <a:r>
              <a:rPr lang="ru-RU" sz="1400" dirty="0" err="1" smtClean="0"/>
              <a:t>басейні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Нижнього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Дніпра</a:t>
            </a:r>
            <a:r>
              <a:rPr lang="ru-RU" sz="1400" dirty="0" smtClean="0"/>
              <a:t>, </a:t>
            </a:r>
            <a:r>
              <a:rPr lang="ru-RU" sz="1400" dirty="0" err="1" smtClean="0"/>
              <a:t>у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верхній</a:t>
            </a:r>
            <a:r>
              <a:rPr lang="ru-RU" sz="1400" dirty="0" smtClean="0"/>
              <a:t> та </a:t>
            </a:r>
            <a:r>
              <a:rPr lang="ru-RU" sz="1400" dirty="0" err="1" smtClean="0"/>
              <a:t>нижній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течії</a:t>
            </a:r>
            <a:r>
              <a:rPr lang="ru-RU" sz="1400" dirty="0" smtClean="0"/>
              <a:t> </a:t>
            </a:r>
            <a:r>
              <a:rPr lang="ru-RU" sz="1400" dirty="0" err="1" smtClean="0"/>
              <a:t>Пд</a:t>
            </a:r>
            <a:r>
              <a:rPr lang="ru-RU" sz="1400" dirty="0" smtClean="0"/>
              <a:t>. Бугу.</a:t>
            </a:r>
          </a:p>
          <a:p>
            <a:r>
              <a:rPr lang="ru-RU" sz="1400" b="1" dirty="0" smtClean="0"/>
              <a:t>Причини </a:t>
            </a:r>
            <a:r>
              <a:rPr lang="ru-RU" sz="1400" b="1" dirty="0" err="1" smtClean="0"/>
              <a:t>зміни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чисельності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Порушення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типових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біотопів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зміни</a:t>
            </a:r>
            <a:r>
              <a:rPr lang="ru-RU" sz="1400" dirty="0" smtClean="0"/>
              <a:t> </a:t>
            </a:r>
            <a:r>
              <a:rPr lang="ru-RU" sz="1400" dirty="0" err="1" smtClean="0"/>
              <a:t>гідрологічного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хімічного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біологічного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режимів</a:t>
            </a:r>
            <a:r>
              <a:rPr lang="ru-RU" sz="1400" dirty="0" smtClean="0"/>
              <a:t>, </a:t>
            </a:r>
            <a:r>
              <a:rPr lang="ru-RU" sz="1400" dirty="0" err="1" smtClean="0"/>
              <a:t>спричиненої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гідротехнічним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будівництвом</a:t>
            </a:r>
            <a:r>
              <a:rPr lang="ru-RU" sz="1400" dirty="0" smtClean="0"/>
              <a:t>; </a:t>
            </a:r>
            <a:r>
              <a:rPr lang="ru-RU" sz="1400" dirty="0" err="1" smtClean="0"/>
              <a:t>забруднення</a:t>
            </a:r>
            <a:r>
              <a:rPr lang="ru-RU" sz="1400" dirty="0" smtClean="0"/>
              <a:t> води, </a:t>
            </a:r>
            <a:r>
              <a:rPr lang="ru-RU" sz="1400" dirty="0" err="1" smtClean="0"/>
              <a:t>надмірний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вилов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Заходи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.</a:t>
            </a:r>
            <a:r>
              <a:rPr lang="ru-RU" sz="1400" dirty="0" smtClean="0"/>
              <a:t> </a:t>
            </a:r>
            <a:r>
              <a:rPr lang="ru-RU" sz="1400" dirty="0" err="1" smtClean="0"/>
              <a:t>Вилов</a:t>
            </a:r>
            <a:r>
              <a:rPr lang="ru-RU" sz="1400" dirty="0" smtClean="0"/>
              <a:t> заборонено (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бас. </a:t>
            </a:r>
            <a:r>
              <a:rPr lang="ru-RU" sz="1400" dirty="0" err="1" smtClean="0"/>
              <a:t>нижньої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течії</a:t>
            </a:r>
            <a:r>
              <a:rPr lang="ru-RU" sz="1400" dirty="0" smtClean="0"/>
              <a:t> </a:t>
            </a:r>
            <a:r>
              <a:rPr lang="ru-RU" sz="1400" dirty="0" err="1" smtClean="0"/>
              <a:t>Дніпра</a:t>
            </a:r>
            <a:r>
              <a:rPr lang="ru-RU" sz="1400" dirty="0" smtClean="0"/>
              <a:t>) Правилами </a:t>
            </a:r>
            <a:r>
              <a:rPr lang="ru-RU" sz="1400" dirty="0" err="1" smtClean="0"/>
              <a:t>любительського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спортивного </a:t>
            </a:r>
            <a:r>
              <a:rPr lang="ru-RU" sz="1400" dirty="0" err="1" smtClean="0"/>
              <a:t>рибальства</a:t>
            </a:r>
            <a:r>
              <a:rPr lang="ru-RU" sz="1400" dirty="0" smtClean="0"/>
              <a:t> у </a:t>
            </a:r>
            <a:r>
              <a:rPr lang="ru-RU" sz="1400" dirty="0" err="1" smtClean="0"/>
              <a:t>внутрішніх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водоймах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(1990).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заборонити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вилов</a:t>
            </a:r>
            <a:r>
              <a:rPr lang="ru-RU" sz="1400" dirty="0" smtClean="0"/>
              <a:t> як </a:t>
            </a:r>
            <a:r>
              <a:rPr lang="ru-RU" sz="1400" dirty="0" err="1" smtClean="0"/>
              <a:t>мінімум</a:t>
            </a:r>
            <a:r>
              <a:rPr lang="ru-RU" sz="1400" dirty="0" smtClean="0"/>
              <a:t> на 10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; </a:t>
            </a:r>
            <a:r>
              <a:rPr lang="ru-RU" sz="1400" dirty="0" err="1" smtClean="0"/>
              <a:t>уточнити</a:t>
            </a:r>
            <a:r>
              <a:rPr lang="ru-RU" sz="1400" dirty="0" smtClean="0"/>
              <a:t> ареал у притоках </a:t>
            </a:r>
            <a:r>
              <a:rPr lang="ru-RU" sz="1400" dirty="0" err="1" smtClean="0"/>
              <a:t>Верхнього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Дніпра</a:t>
            </a:r>
            <a:r>
              <a:rPr lang="ru-RU" sz="1400" dirty="0" smtClean="0"/>
              <a:t>; </a:t>
            </a:r>
            <a:r>
              <a:rPr lang="ru-RU" sz="1400" dirty="0" err="1" smtClean="0"/>
              <a:t>створити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природоохоронні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акваторії</a:t>
            </a:r>
            <a:r>
              <a:rPr lang="ru-RU" sz="1400" dirty="0" smtClean="0"/>
              <a:t> у </a:t>
            </a:r>
            <a:r>
              <a:rPr lang="ru-RU" sz="1400" dirty="0" err="1" smtClean="0"/>
              <a:t>середній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верхній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течії</a:t>
            </a:r>
            <a:r>
              <a:rPr lang="ru-RU" sz="1400" dirty="0" smtClean="0"/>
              <a:t> </a:t>
            </a:r>
            <a:r>
              <a:rPr lang="ru-RU" sz="1400" dirty="0" err="1" smtClean="0"/>
              <a:t>Південного</a:t>
            </a:r>
            <a:r>
              <a:rPr lang="ru-RU" sz="1400" dirty="0" smtClean="0"/>
              <a:t> Бугу </a:t>
            </a:r>
            <a:r>
              <a:rPr lang="ru-RU" sz="1400" dirty="0" err="1" smtClean="0"/>
              <a:t>і</a:t>
            </a:r>
            <a:r>
              <a:rPr lang="ru-RU" sz="1400" dirty="0" smtClean="0"/>
              <a:t> в </a:t>
            </a:r>
            <a:r>
              <a:rPr lang="ru-RU" sz="1400" dirty="0" err="1" smtClean="0"/>
              <a:t>нових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місцях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перебування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підвиду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бас. </a:t>
            </a:r>
            <a:r>
              <a:rPr lang="ru-RU" sz="1400" dirty="0" err="1" smtClean="0"/>
              <a:t>Дніпра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</TotalTime>
  <Words>68</Words>
  <Application>Microsoft Office PowerPoint</Application>
  <PresentationFormat>Экран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Червона книга україни</vt:lpstr>
      <vt:lpstr>Слайд 2</vt:lpstr>
      <vt:lpstr> ШИРОКОПАЛИЙ РАК </vt:lpstr>
      <vt:lpstr> ОЛІНДІАС НЕСПОДІВАНИЙ </vt:lpstr>
      <vt:lpstr> ЕЙЗЕНІЯ ГОРДЄЄВА </vt:lpstr>
      <vt:lpstr> СОЛЬПУГА ЗВИЧАЙНА </vt:lpstr>
      <vt:lpstr> СТРІЧКАРКА ТОПОЛЕВА </vt:lpstr>
      <vt:lpstr> СТАВКОВИК БУЛАВОПОДІБНИЙ </vt:lpstr>
      <vt:lpstr> МАРЕНА ДНІПРОВСЬКА </vt:lpstr>
      <vt:lpstr> ТРИТОН ГІРСЬКИЙ </vt:lpstr>
      <vt:lpstr> ГАДЮКА СТЕПОВА СХІДНА </vt:lpstr>
      <vt:lpstr> СОКІЛ-САПСАН </vt:lpstr>
      <vt:lpstr> ЇЖАК ВУХАТИЙ </vt:lpstr>
      <vt:lpstr> ХОВРАХ ЄВРОПЕЙСЬКИЙ </vt:lpstr>
      <vt:lpstr> КІТ ЛІСОВИЙ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книга україни</dc:title>
  <cp:lastModifiedBy>User</cp:lastModifiedBy>
  <cp:revision>5</cp:revision>
  <dcterms:modified xsi:type="dcterms:W3CDTF">2013-12-15T12:35:48Z</dcterms:modified>
</cp:coreProperties>
</file>