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621C-3ED2-4812-B0DE-346BEEA8D02E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4DB8-63C0-45E3-9C1D-A9895A3C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35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621C-3ED2-4812-B0DE-346BEEA8D02E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4DB8-63C0-45E3-9C1D-A9895A3C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14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621C-3ED2-4812-B0DE-346BEEA8D02E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4DB8-63C0-45E3-9C1D-A9895A3C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09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621C-3ED2-4812-B0DE-346BEEA8D02E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4DB8-63C0-45E3-9C1D-A9895A3C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48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621C-3ED2-4812-B0DE-346BEEA8D02E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4DB8-63C0-45E3-9C1D-A9895A3C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2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621C-3ED2-4812-B0DE-346BEEA8D02E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4DB8-63C0-45E3-9C1D-A9895A3C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95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621C-3ED2-4812-B0DE-346BEEA8D02E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4DB8-63C0-45E3-9C1D-A9895A3C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40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621C-3ED2-4812-B0DE-346BEEA8D02E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4DB8-63C0-45E3-9C1D-A9895A3C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53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621C-3ED2-4812-B0DE-346BEEA8D02E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4DB8-63C0-45E3-9C1D-A9895A3C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219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621C-3ED2-4812-B0DE-346BEEA8D02E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4DB8-63C0-45E3-9C1D-A9895A3C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131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6621C-3ED2-4812-B0DE-346BEEA8D02E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4DB8-63C0-45E3-9C1D-A9895A3C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96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6621C-3ED2-4812-B0DE-346BEEA8D02E}" type="datetimeFigureOut">
              <a:rPr lang="ru-RU" smtClean="0"/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74DB8-63C0-45E3-9C1D-A9895A3C9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72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71440" y="-35946"/>
            <a:ext cx="4721164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Зімбабве</a:t>
            </a:r>
            <a:endParaRPr lang="uk-UA" sz="96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74271" y="5311840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 smtClean="0"/>
              <a:t>Столиця</a:t>
            </a:r>
            <a:r>
              <a:rPr lang="ru-RU" sz="3200" b="1" i="1" dirty="0" smtClean="0"/>
              <a:t>: Хараре</a:t>
            </a:r>
            <a:endParaRPr lang="ru-RU" sz="32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26882" y="5759610"/>
            <a:ext cx="3961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/>
              <a:t>Площа</a:t>
            </a:r>
            <a:r>
              <a:rPr lang="ru-RU" sz="2800" b="1" i="1" dirty="0" smtClean="0"/>
              <a:t>: 390</a:t>
            </a:r>
            <a:r>
              <a:rPr lang="ru-RU" sz="2800" b="1" i="1" dirty="0"/>
              <a:t> 757 км²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21798" y="6206899"/>
            <a:ext cx="354539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700" b="1" i="1" dirty="0" err="1" smtClean="0"/>
              <a:t>Населення</a:t>
            </a:r>
            <a:r>
              <a:rPr lang="ru-RU" sz="2700" b="1" i="1" dirty="0" smtClean="0"/>
              <a:t>: 13 010 000</a:t>
            </a:r>
            <a:endParaRPr lang="ru-RU" sz="2700" b="1" i="1" dirty="0"/>
          </a:p>
        </p:txBody>
      </p:sp>
    </p:spTree>
    <p:extLst>
      <p:ext uri="{BB962C8B-B14F-4D97-AF65-F5344CB8AC3E}">
        <p14:creationId xmlns:p14="http://schemas.microsoft.com/office/powerpoint/2010/main" val="1370445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85351"/>
            <a:ext cx="914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300" b="1" dirty="0" smtClean="0"/>
              <a:t>Респу́бліка Зімба́бве</a:t>
            </a:r>
            <a:r>
              <a:rPr lang="uk-UA" sz="2300" dirty="0"/>
              <a:t> </a:t>
            </a:r>
            <a:r>
              <a:rPr lang="uk-UA" sz="2300" dirty="0" smtClean="0"/>
              <a:t>- </a:t>
            </a:r>
            <a:r>
              <a:rPr lang="vi-VN" sz="2300" dirty="0" smtClean="0"/>
              <a:t>країна </a:t>
            </a:r>
            <a:r>
              <a:rPr lang="vi-VN" sz="2300" dirty="0"/>
              <a:t>на півдні центральної Африки. Не має виходу до моря і межує </a:t>
            </a:r>
            <a:r>
              <a:rPr lang="uk-UA" sz="2300" dirty="0" smtClean="0"/>
              <a:t>з </a:t>
            </a:r>
            <a:r>
              <a:rPr lang="vi-VN" sz="2300" dirty="0" smtClean="0"/>
              <a:t>Замбією</a:t>
            </a:r>
            <a:r>
              <a:rPr lang="vi-VN" sz="2300" dirty="0"/>
              <a:t>, </a:t>
            </a:r>
            <a:r>
              <a:rPr lang="vi-VN" sz="2300" dirty="0" smtClean="0"/>
              <a:t>Мозам</a:t>
            </a:r>
            <a:r>
              <a:rPr lang="uk-UA" sz="2300" dirty="0" smtClean="0"/>
              <a:t>б</a:t>
            </a:r>
            <a:r>
              <a:rPr lang="vi-VN" sz="2300" dirty="0" smtClean="0"/>
              <a:t>іком</a:t>
            </a:r>
            <a:r>
              <a:rPr lang="vi-VN" sz="2300" dirty="0"/>
              <a:t>, </a:t>
            </a:r>
            <a:r>
              <a:rPr lang="vi-VN" sz="2300" dirty="0" smtClean="0"/>
              <a:t>Лімпопо</a:t>
            </a:r>
            <a:r>
              <a:rPr lang="vi-VN" sz="2300" dirty="0"/>
              <a:t> з </a:t>
            </a:r>
            <a:r>
              <a:rPr lang="vi-VN" sz="2300" dirty="0" smtClean="0"/>
              <a:t>ПАР</a:t>
            </a:r>
            <a:r>
              <a:rPr lang="uk-UA" sz="2300" dirty="0" smtClean="0"/>
              <a:t> та </a:t>
            </a:r>
            <a:r>
              <a:rPr lang="vi-VN" sz="2300" dirty="0" smtClean="0"/>
              <a:t>Ботсваною</a:t>
            </a:r>
            <a:r>
              <a:rPr lang="uk-UA" sz="2300" dirty="0" smtClean="0"/>
              <a:t>.</a:t>
            </a:r>
            <a:endParaRPr lang="vi-VN" sz="2300" dirty="0"/>
          </a:p>
          <a:p>
            <a:r>
              <a:rPr lang="vi-VN" sz="2300" dirty="0"/>
              <a:t>До отримання в 1980 незалежності протягом понад 80 років країна була колонією </a:t>
            </a:r>
            <a:r>
              <a:rPr lang="vi-VN" sz="2300" dirty="0" smtClean="0"/>
              <a:t>Великобританї</a:t>
            </a:r>
            <a:r>
              <a:rPr lang="vi-VN" sz="2300" dirty="0"/>
              <a:t>. Раніше країна офіційно називалася Південною </a:t>
            </a:r>
            <a:r>
              <a:rPr lang="vi-VN" sz="2300" dirty="0" smtClean="0"/>
              <a:t>Родезією</a:t>
            </a:r>
            <a:r>
              <a:rPr lang="uk-UA" sz="2300" dirty="0" smtClean="0"/>
              <a:t>.</a:t>
            </a:r>
            <a:endParaRPr lang="vi-VN" sz="2300" dirty="0"/>
          </a:p>
        </p:txBody>
      </p:sp>
      <p:pic>
        <p:nvPicPr>
          <p:cNvPr id="1026" name="Picture 2" descr="Файл:Flag of Zimbabwe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38128"/>
            <a:ext cx="5042235" cy="2814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Файл:Coat of Arms of Zimbabw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55053"/>
            <a:ext cx="3619500" cy="3162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87215" y="116632"/>
            <a:ext cx="53285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Загальні відомості: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471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-99392"/>
            <a:ext cx="27847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Природа: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53" y="670049"/>
            <a:ext cx="91195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Майже</a:t>
            </a:r>
            <a:r>
              <a:rPr lang="ru-RU" sz="2000" dirty="0" smtClean="0"/>
              <a:t> всю </a:t>
            </a:r>
            <a:r>
              <a:rPr lang="ru-RU" sz="2000" dirty="0" err="1" smtClean="0"/>
              <a:t>тереторію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займає</a:t>
            </a:r>
            <a:r>
              <a:rPr lang="ru-RU" sz="2000" dirty="0" smtClean="0"/>
              <a:t> плато </a:t>
            </a:r>
            <a:r>
              <a:rPr lang="ru-RU" sz="2000" dirty="0" err="1" smtClean="0"/>
              <a:t>Матабєлє</a:t>
            </a:r>
            <a:r>
              <a:rPr lang="ru-RU" sz="2000" dirty="0" smtClean="0"/>
              <a:t> та </a:t>
            </a:r>
            <a:r>
              <a:rPr lang="ru-RU" sz="2000" dirty="0" err="1" smtClean="0"/>
              <a:t>Машона</a:t>
            </a:r>
            <a:r>
              <a:rPr lang="ru-RU" sz="2000" dirty="0" smtClean="0"/>
              <a:t>. На </a:t>
            </a:r>
            <a:r>
              <a:rPr lang="ru-RU" sz="2000" dirty="0" err="1"/>
              <a:t>півночі</a:t>
            </a:r>
            <a:r>
              <a:rPr lang="ru-RU" sz="2000" dirty="0"/>
              <a:t> плато </a:t>
            </a:r>
            <a:r>
              <a:rPr lang="ru-RU" sz="2000" dirty="0" err="1"/>
              <a:t>знижується</a:t>
            </a:r>
            <a:r>
              <a:rPr lang="ru-RU" sz="2000" dirty="0"/>
              <a:t> до </a:t>
            </a:r>
            <a:r>
              <a:rPr lang="ru-RU" sz="2000" dirty="0" err="1"/>
              <a:t>долини</a:t>
            </a:r>
            <a:r>
              <a:rPr lang="ru-RU" sz="2000" dirty="0"/>
              <a:t> р. </a:t>
            </a:r>
            <a:r>
              <a:rPr lang="ru-RU" sz="2000" dirty="0" err="1" smtClean="0"/>
              <a:t>Замбезі</a:t>
            </a:r>
            <a:r>
              <a:rPr lang="ru-RU" sz="2000" dirty="0" smtClean="0"/>
              <a:t>, </a:t>
            </a:r>
            <a:r>
              <a:rPr lang="ru-RU" sz="2000" dirty="0"/>
              <a:t>на </a:t>
            </a:r>
            <a:r>
              <a:rPr lang="ru-RU" sz="2000" dirty="0" err="1"/>
              <a:t>півдні</a:t>
            </a:r>
            <a:r>
              <a:rPr lang="ru-RU" sz="2000" dirty="0"/>
              <a:t> — до </a:t>
            </a:r>
            <a:r>
              <a:rPr lang="ru-RU" sz="2000" dirty="0" err="1"/>
              <a:t>долини</a:t>
            </a:r>
            <a:r>
              <a:rPr lang="ru-RU" sz="2000" dirty="0"/>
              <a:t> р. </a:t>
            </a:r>
            <a:r>
              <a:rPr lang="ru-RU" sz="2000" dirty="0" err="1"/>
              <a:t>Лімпопо</a:t>
            </a:r>
            <a:r>
              <a:rPr lang="ru-RU" sz="2000" dirty="0" smtClean="0"/>
              <a:t>. </a:t>
            </a:r>
            <a:r>
              <a:rPr lang="ru-RU" sz="2000" dirty="0"/>
              <a:t>На </a:t>
            </a:r>
            <a:r>
              <a:rPr lang="ru-RU" sz="2000" dirty="0" err="1"/>
              <a:t>північному</a:t>
            </a:r>
            <a:r>
              <a:rPr lang="ru-RU" sz="2000" dirty="0"/>
              <a:t> </a:t>
            </a:r>
            <a:r>
              <a:rPr lang="ru-RU" sz="2000" dirty="0" err="1"/>
              <a:t>сході</a:t>
            </a:r>
            <a:r>
              <a:rPr lang="ru-RU" sz="2000" dirty="0"/>
              <a:t> </a:t>
            </a:r>
            <a:r>
              <a:rPr lang="ru-RU" sz="2000" dirty="0" err="1"/>
              <a:t>країни</a:t>
            </a:r>
            <a:r>
              <a:rPr lang="ru-RU" sz="2000" dirty="0"/>
              <a:t> на р. </a:t>
            </a:r>
            <a:r>
              <a:rPr lang="ru-RU" sz="2000" dirty="0" err="1"/>
              <a:t>Замбезі</a:t>
            </a:r>
            <a:r>
              <a:rPr lang="ru-RU" sz="2000" dirty="0"/>
              <a:t> </a:t>
            </a:r>
            <a:r>
              <a:rPr lang="ru-RU" sz="2000" dirty="0" err="1"/>
              <a:t>знаходиться</a:t>
            </a:r>
            <a:r>
              <a:rPr lang="ru-RU" sz="2000" dirty="0"/>
              <a:t> </a:t>
            </a:r>
            <a:r>
              <a:rPr lang="ru-RU" sz="2000" dirty="0" err="1"/>
              <a:t>знаменитий</a:t>
            </a:r>
            <a:r>
              <a:rPr lang="ru-RU" sz="2000" dirty="0"/>
              <a:t> </a:t>
            </a:r>
            <a:r>
              <a:rPr lang="ru-RU" sz="2000" dirty="0" err="1"/>
              <a:t>водоспад</a:t>
            </a:r>
            <a:r>
              <a:rPr lang="ru-RU" sz="2000" dirty="0"/>
              <a:t> </a:t>
            </a:r>
            <a:r>
              <a:rPr lang="ru-RU" sz="2000" dirty="0" err="1" smtClean="0"/>
              <a:t>Вікторія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висотою</a:t>
            </a:r>
            <a:r>
              <a:rPr lang="ru-RU" sz="2000" dirty="0"/>
              <a:t> </a:t>
            </a:r>
            <a:r>
              <a:rPr lang="ru-RU" sz="2000" dirty="0" smtClean="0"/>
              <a:t>107м </a:t>
            </a:r>
            <a:r>
              <a:rPr lang="ru-RU" sz="2000" dirty="0"/>
              <a:t>і шириною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</a:t>
            </a:r>
            <a:r>
              <a:rPr lang="ru-RU" sz="2000" dirty="0"/>
              <a:t>1500 м. </a:t>
            </a:r>
            <a:r>
              <a:rPr lang="ru-RU" sz="2000" dirty="0" err="1"/>
              <a:t>Клімат</a:t>
            </a:r>
            <a:r>
              <a:rPr lang="ru-RU" sz="2000" dirty="0"/>
              <a:t> в </a:t>
            </a:r>
            <a:r>
              <a:rPr lang="ru-RU" sz="2000" dirty="0" err="1"/>
              <a:t>північній</a:t>
            </a:r>
            <a:r>
              <a:rPr lang="ru-RU" sz="2000" dirty="0"/>
              <a:t> </a:t>
            </a:r>
            <a:r>
              <a:rPr lang="ru-RU" sz="2000" dirty="0" err="1"/>
              <a:t>частині</a:t>
            </a:r>
            <a:r>
              <a:rPr lang="ru-RU" sz="2000" dirty="0"/>
              <a:t> </a:t>
            </a:r>
            <a:r>
              <a:rPr lang="ru-RU" sz="2000" dirty="0" err="1" smtClean="0"/>
              <a:t>субекваторіальний</a:t>
            </a:r>
            <a:r>
              <a:rPr lang="ru-RU" sz="2000" dirty="0" smtClean="0"/>
              <a:t>, </a:t>
            </a:r>
            <a:r>
              <a:rPr lang="ru-RU" sz="2000" dirty="0"/>
              <a:t>в </a:t>
            </a:r>
            <a:r>
              <a:rPr lang="ru-RU" sz="2000" dirty="0" err="1"/>
              <a:t>півдні</a:t>
            </a:r>
            <a:r>
              <a:rPr lang="ru-RU" sz="2000" dirty="0"/>
              <a:t> — </a:t>
            </a:r>
            <a:r>
              <a:rPr lang="ru-RU" sz="2000" dirty="0" err="1" smtClean="0"/>
              <a:t>тропічний</a:t>
            </a:r>
            <a:r>
              <a:rPr lang="ru-RU" sz="2000" dirty="0"/>
              <a:t>.</a:t>
            </a:r>
            <a:r>
              <a:rPr lang="ru-RU" sz="2000" dirty="0" smtClean="0"/>
              <a:t> </a:t>
            </a:r>
            <a:r>
              <a:rPr lang="ru-RU" sz="2000" dirty="0"/>
              <a:t>В </a:t>
            </a:r>
            <a:r>
              <a:rPr lang="ru-RU" sz="2000" dirty="0" err="1"/>
              <a:t>річці</a:t>
            </a:r>
            <a:r>
              <a:rPr lang="ru-RU" sz="2000" dirty="0"/>
              <a:t> </a:t>
            </a:r>
            <a:r>
              <a:rPr lang="ru-RU" sz="2000" dirty="0" err="1"/>
              <a:t>Замбезі</a:t>
            </a:r>
            <a:r>
              <a:rPr lang="ru-RU" sz="2000" dirty="0"/>
              <a:t> </a:t>
            </a:r>
            <a:r>
              <a:rPr lang="ru-RU" sz="2000" dirty="0" err="1"/>
              <a:t>живе</a:t>
            </a:r>
            <a:r>
              <a:rPr lang="ru-RU" sz="2000" dirty="0"/>
              <a:t> </a:t>
            </a:r>
            <a:r>
              <a:rPr lang="ru-RU" sz="2000" dirty="0" err="1"/>
              <a:t>декілька</a:t>
            </a:r>
            <a:r>
              <a:rPr lang="ru-RU" sz="2000" dirty="0"/>
              <a:t> </a:t>
            </a:r>
            <a:r>
              <a:rPr lang="ru-RU" sz="2000" dirty="0" err="1"/>
              <a:t>сотень</a:t>
            </a:r>
            <a:r>
              <a:rPr lang="ru-RU" sz="2000" dirty="0"/>
              <a:t> </a:t>
            </a:r>
            <a:r>
              <a:rPr lang="ru-RU" sz="2000" dirty="0" err="1"/>
              <a:t>видів</a:t>
            </a:r>
            <a:r>
              <a:rPr lang="ru-RU" sz="2000" dirty="0"/>
              <a:t> </a:t>
            </a:r>
            <a:r>
              <a:rPr lang="ru-RU" sz="2000" dirty="0" err="1"/>
              <a:t>прісноводних</a:t>
            </a:r>
            <a:r>
              <a:rPr lang="ru-RU" sz="2000" dirty="0"/>
              <a:t> </a:t>
            </a:r>
            <a:r>
              <a:rPr lang="ru-RU" sz="2000" dirty="0" err="1" smtClean="0"/>
              <a:t>риб</a:t>
            </a:r>
            <a:r>
              <a:rPr lang="ru-RU" sz="2000" dirty="0" smtClean="0"/>
              <a:t>. </a:t>
            </a:r>
            <a:r>
              <a:rPr lang="ru-RU" sz="2000" dirty="0" err="1" smtClean="0"/>
              <a:t>Річкову</a:t>
            </a:r>
            <a:r>
              <a:rPr lang="ru-RU" sz="2000" dirty="0" smtClean="0"/>
              <a:t> </a:t>
            </a:r>
            <a:r>
              <a:rPr lang="ru-RU" sz="2000" dirty="0" err="1"/>
              <a:t>екосистему</a:t>
            </a:r>
            <a:r>
              <a:rPr lang="ru-RU" sz="2000" dirty="0"/>
              <a:t> </a:t>
            </a:r>
            <a:r>
              <a:rPr lang="ru-RU" sz="2000" dirty="0" err="1"/>
              <a:t>поділяє</a:t>
            </a:r>
            <a:r>
              <a:rPr lang="ru-RU" sz="2000" dirty="0"/>
              <a:t> </a:t>
            </a:r>
            <a:r>
              <a:rPr lang="ru-RU" sz="2000" dirty="0" err="1"/>
              <a:t>навпіл</a:t>
            </a:r>
            <a:r>
              <a:rPr lang="ru-RU" sz="2000" dirty="0"/>
              <a:t> </a:t>
            </a:r>
            <a:r>
              <a:rPr lang="ru-RU" sz="2000" dirty="0" err="1"/>
              <a:t>водоспад</a:t>
            </a:r>
            <a:r>
              <a:rPr lang="ru-RU" sz="2000" dirty="0"/>
              <a:t> </a:t>
            </a:r>
            <a:r>
              <a:rPr lang="ru-RU" sz="2000" dirty="0" err="1"/>
              <a:t>Вікторія</a:t>
            </a:r>
            <a:r>
              <a:rPr lang="ru-RU" sz="2000" dirty="0"/>
              <a:t>; </a:t>
            </a:r>
            <a:r>
              <a:rPr lang="ru-RU" sz="2000" dirty="0" err="1"/>
              <a:t>лише</a:t>
            </a:r>
            <a:r>
              <a:rPr lang="ru-RU" sz="2000" dirty="0"/>
              <a:t> </a:t>
            </a:r>
            <a:r>
              <a:rPr lang="ru-RU" sz="2000" dirty="0" err="1"/>
              <a:t>декілька</a:t>
            </a:r>
            <a:r>
              <a:rPr lang="ru-RU" sz="2000" dirty="0"/>
              <a:t> </a:t>
            </a:r>
            <a:r>
              <a:rPr lang="ru-RU" sz="2000" dirty="0" err="1"/>
              <a:t>видів</a:t>
            </a:r>
            <a:r>
              <a:rPr lang="ru-RU" sz="2000" dirty="0"/>
              <a:t> </a:t>
            </a:r>
            <a:r>
              <a:rPr lang="ru-RU" sz="2000" dirty="0" err="1"/>
              <a:t>риб</a:t>
            </a:r>
            <a:r>
              <a:rPr lang="ru-RU" sz="2000" dirty="0"/>
              <a:t> </a:t>
            </a:r>
            <a:r>
              <a:rPr lang="ru-RU" sz="2000" dirty="0" err="1"/>
              <a:t>зустрічається</a:t>
            </a:r>
            <a:r>
              <a:rPr lang="ru-RU" sz="2000" dirty="0"/>
              <a:t> як </a:t>
            </a:r>
            <a:r>
              <a:rPr lang="ru-RU" sz="2000" dirty="0" err="1"/>
              <a:t>вище</a:t>
            </a:r>
            <a:r>
              <a:rPr lang="ru-RU" sz="2000" dirty="0"/>
              <a:t>, так і </a:t>
            </a:r>
            <a:r>
              <a:rPr lang="ru-RU" sz="2000" dirty="0" err="1"/>
              <a:t>нижче</a:t>
            </a:r>
            <a:r>
              <a:rPr lang="ru-RU" sz="2000" dirty="0"/>
              <a:t> </a:t>
            </a:r>
            <a:r>
              <a:rPr lang="ru-RU" sz="2000" dirty="0" err="1" smtClean="0"/>
              <a:t>водоспаду</a:t>
            </a:r>
            <a:r>
              <a:rPr lang="ru-RU" sz="2000" dirty="0" smtClean="0"/>
              <a:t>, </a:t>
            </a:r>
            <a:r>
              <a:rPr lang="ru-RU" sz="2000" dirty="0" err="1" smtClean="0"/>
              <a:t>серед</a:t>
            </a:r>
            <a:r>
              <a:rPr lang="ru-RU" sz="2000" dirty="0" smtClean="0"/>
              <a:t> них — </a:t>
            </a:r>
            <a:r>
              <a:rPr lang="ru-RU" sz="2000" dirty="0" err="1" smtClean="0"/>
              <a:t>терапон</a:t>
            </a:r>
            <a:r>
              <a:rPr lang="ru-RU" sz="2000" dirty="0" smtClean="0"/>
              <a:t> і </a:t>
            </a:r>
            <a:r>
              <a:rPr lang="ru-RU" sz="2000" dirty="0" err="1" smtClean="0"/>
              <a:t>лящ</a:t>
            </a:r>
            <a:r>
              <a:rPr lang="ru-RU" sz="2000" dirty="0" smtClean="0"/>
              <a:t>. Для </a:t>
            </a:r>
            <a:r>
              <a:rPr lang="ru-RU" sz="2000" dirty="0" err="1"/>
              <a:t>верхньої</a:t>
            </a:r>
            <a:r>
              <a:rPr lang="ru-RU" sz="2000" dirty="0"/>
              <a:t> </a:t>
            </a:r>
            <a:r>
              <a:rPr lang="ru-RU" sz="2000" dirty="0" err="1"/>
              <a:t>Замбезі</a:t>
            </a:r>
            <a:r>
              <a:rPr lang="ru-RU" sz="2000" dirty="0"/>
              <a:t> </a:t>
            </a:r>
            <a:r>
              <a:rPr lang="ru-RU" sz="2000" dirty="0" err="1"/>
              <a:t>характерні</a:t>
            </a:r>
            <a:r>
              <a:rPr lang="ru-RU" sz="2000" dirty="0"/>
              <a:t> </a:t>
            </a:r>
            <a:r>
              <a:rPr lang="ru-RU" sz="2000" dirty="0" smtClean="0"/>
              <a:t>щучки та</a:t>
            </a:r>
            <a:r>
              <a:rPr lang="ru-RU" sz="2000" dirty="0"/>
              <a:t> </a:t>
            </a:r>
            <a:r>
              <a:rPr lang="ru-RU" sz="2000" dirty="0" smtClean="0"/>
              <a:t>сом, </a:t>
            </a:r>
            <a:r>
              <a:rPr lang="ru-RU" sz="2000" dirty="0"/>
              <a:t>в </a:t>
            </a:r>
            <a:r>
              <a:rPr lang="ru-RU" sz="2000" dirty="0" err="1"/>
              <a:t>нижній</a:t>
            </a:r>
            <a:r>
              <a:rPr lang="ru-RU" sz="2000" dirty="0"/>
              <a:t> </a:t>
            </a:r>
            <a:r>
              <a:rPr lang="ru-RU" sz="2000" dirty="0" err="1"/>
              <a:t>частині</a:t>
            </a:r>
            <a:r>
              <a:rPr lang="ru-RU" sz="2000" dirty="0"/>
              <a:t> </a:t>
            </a:r>
            <a:r>
              <a:rPr lang="ru-RU" sz="2000" dirty="0" err="1"/>
              <a:t>промислове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 </a:t>
            </a:r>
            <a:r>
              <a:rPr lang="ru-RU" sz="2000" dirty="0" err="1"/>
              <a:t>цихліди</a:t>
            </a:r>
            <a:r>
              <a:rPr lang="ru-RU" sz="2000" dirty="0"/>
              <a:t>,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ловлять</a:t>
            </a:r>
            <a:r>
              <a:rPr lang="ru-RU" sz="2000" dirty="0"/>
              <a:t> для </a:t>
            </a:r>
            <a:r>
              <a:rPr lang="ru-RU" sz="2000" dirty="0" err="1"/>
              <a:t>їжі</a:t>
            </a:r>
            <a:r>
              <a:rPr lang="ru-RU" sz="2000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22" y="3552116"/>
            <a:ext cx="4447906" cy="3273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861" y="3521003"/>
            <a:ext cx="4700139" cy="3335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0116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31857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err="1" smtClean="0">
                <a:latin typeface="Comic Sans MS" pitchFamily="66" charset="0"/>
              </a:rPr>
              <a:t>Державний</a:t>
            </a:r>
            <a:r>
              <a:rPr lang="ru-RU" sz="2600" b="1" dirty="0" smtClean="0">
                <a:latin typeface="Comic Sans MS" pitchFamily="66" charset="0"/>
              </a:rPr>
              <a:t> та </a:t>
            </a:r>
            <a:r>
              <a:rPr lang="ru-RU" sz="2600" b="1" dirty="0" err="1" smtClean="0">
                <a:latin typeface="Comic Sans MS" pitchFamily="66" charset="0"/>
              </a:rPr>
              <a:t>Адміністративно-територіальний</a:t>
            </a:r>
            <a:r>
              <a:rPr lang="ru-RU" sz="2600" b="1" dirty="0" smtClean="0">
                <a:latin typeface="Comic Sans MS" pitchFamily="66" charset="0"/>
              </a:rPr>
              <a:t> </a:t>
            </a:r>
            <a:r>
              <a:rPr lang="ru-RU" sz="2600" b="1" dirty="0" err="1" smtClean="0">
                <a:latin typeface="Comic Sans MS" pitchFamily="66" charset="0"/>
              </a:rPr>
              <a:t>устрій</a:t>
            </a:r>
            <a:r>
              <a:rPr lang="ru-RU" sz="2600" b="1" dirty="0" smtClean="0">
                <a:latin typeface="Comic Sans MS" pitchFamily="66" charset="0"/>
              </a:rPr>
              <a:t>:</a:t>
            </a:r>
            <a:endParaRPr lang="ru-RU" sz="2600" b="1" dirty="0">
              <a:latin typeface="Comic Sans MS" pitchFamily="66" charset="0"/>
            </a:endParaRPr>
          </a:p>
          <a:p>
            <a:endParaRPr lang="ru-RU" sz="26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3983" y="496704"/>
            <a:ext cx="9147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Зімбабве</a:t>
            </a:r>
            <a:r>
              <a:rPr lang="ru-RU" dirty="0"/>
              <a:t> — </a:t>
            </a:r>
            <a:r>
              <a:rPr lang="ru-RU" u="sng" dirty="0" err="1" smtClean="0"/>
              <a:t>республіка</a:t>
            </a:r>
            <a:r>
              <a:rPr lang="ru-RU" u="sng" dirty="0" smtClean="0"/>
              <a:t>. </a:t>
            </a:r>
            <a:r>
              <a:rPr lang="ru-RU" dirty="0"/>
              <a:t>Глава </a:t>
            </a:r>
            <a:r>
              <a:rPr lang="ru-RU" dirty="0" err="1"/>
              <a:t>держави</a:t>
            </a:r>
            <a:r>
              <a:rPr lang="ru-RU" dirty="0"/>
              <a:t> — </a:t>
            </a:r>
            <a:r>
              <a:rPr lang="ru-RU" dirty="0" smtClean="0"/>
              <a:t>президент, </a:t>
            </a:r>
            <a:r>
              <a:rPr lang="ru-RU" dirty="0" err="1"/>
              <a:t>який</a:t>
            </a:r>
            <a:r>
              <a:rPr lang="ru-RU" dirty="0"/>
              <a:t> є </a:t>
            </a:r>
            <a:r>
              <a:rPr lang="ru-RU" dirty="0" err="1"/>
              <a:t>головнокомандувачем</a:t>
            </a:r>
            <a:r>
              <a:rPr lang="ru-RU" dirty="0"/>
              <a:t> </a:t>
            </a:r>
            <a:r>
              <a:rPr lang="ru-RU" dirty="0" err="1"/>
              <a:t>збройних</a:t>
            </a:r>
            <a:r>
              <a:rPr lang="ru-RU" dirty="0"/>
              <a:t> сил </a:t>
            </a:r>
            <a:r>
              <a:rPr lang="ru-RU" dirty="0" err="1"/>
              <a:t>країни</a:t>
            </a:r>
            <a:r>
              <a:rPr lang="ru-RU" dirty="0"/>
              <a:t>. Президент </a:t>
            </a:r>
            <a:r>
              <a:rPr lang="ru-RU" dirty="0" err="1"/>
              <a:t>обирається</a:t>
            </a:r>
            <a:r>
              <a:rPr lang="ru-RU" dirty="0"/>
              <a:t> шляхом прямого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голосування</a:t>
            </a:r>
            <a:r>
              <a:rPr lang="ru-RU" dirty="0"/>
              <a:t> </a:t>
            </a:r>
            <a:r>
              <a:rPr lang="ru-RU" dirty="0" err="1"/>
              <a:t>строком</a:t>
            </a:r>
            <a:r>
              <a:rPr lang="ru-RU" dirty="0"/>
              <a:t> на 6 </a:t>
            </a:r>
            <a:r>
              <a:rPr lang="ru-RU" dirty="0" err="1"/>
              <a:t>років</a:t>
            </a:r>
            <a:r>
              <a:rPr lang="ru-RU" dirty="0"/>
              <a:t> без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переобрань</a:t>
            </a:r>
            <a:r>
              <a:rPr lang="ru-RU" dirty="0" smtClean="0"/>
              <a:t>. </a:t>
            </a:r>
            <a:r>
              <a:rPr lang="ru-RU" dirty="0" err="1"/>
              <a:t>Законодавча</a:t>
            </a:r>
            <a:r>
              <a:rPr lang="ru-RU" dirty="0"/>
              <a:t> </a:t>
            </a:r>
            <a:r>
              <a:rPr lang="ru-RU" dirty="0" err="1"/>
              <a:t>влада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однопалатному </a:t>
            </a:r>
            <a:r>
              <a:rPr lang="ru-RU" dirty="0" err="1"/>
              <a:t>парламентові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150 </a:t>
            </a:r>
            <a:r>
              <a:rPr lang="ru-RU" dirty="0" err="1"/>
              <a:t>депутатів</a:t>
            </a:r>
            <a:r>
              <a:rPr lang="ru-RU" dirty="0"/>
              <a:t>. </a:t>
            </a:r>
            <a:r>
              <a:rPr lang="ru-RU" dirty="0" err="1" smtClean="0"/>
              <a:t>Виконавча</a:t>
            </a:r>
            <a:r>
              <a:rPr lang="ru-RU" dirty="0" smtClean="0"/>
              <a:t> </a:t>
            </a:r>
            <a:r>
              <a:rPr lang="ru-RU" dirty="0" err="1"/>
              <a:t>влада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президентом і урядом. Президент </a:t>
            </a:r>
            <a:r>
              <a:rPr lang="ru-RU" dirty="0" err="1"/>
              <a:t>очолює</a:t>
            </a:r>
            <a:r>
              <a:rPr lang="ru-RU" dirty="0"/>
              <a:t> уряд, </a:t>
            </a:r>
            <a:r>
              <a:rPr lang="ru-RU" dirty="0" err="1"/>
              <a:t>призначає</a:t>
            </a:r>
            <a:r>
              <a:rPr lang="ru-RU" dirty="0"/>
              <a:t> </a:t>
            </a:r>
            <a:r>
              <a:rPr lang="ru-RU" dirty="0" err="1"/>
              <a:t>віце</a:t>
            </a:r>
            <a:r>
              <a:rPr lang="ru-RU" dirty="0"/>
              <a:t>-президента і </a:t>
            </a:r>
            <a:r>
              <a:rPr lang="ru-RU" dirty="0" err="1" smtClean="0"/>
              <a:t>міністрів</a:t>
            </a:r>
            <a:r>
              <a:rPr lang="ru-RU" dirty="0" smtClean="0"/>
              <a:t>.</a:t>
            </a:r>
          </a:p>
          <a:p>
            <a:r>
              <a:rPr lang="ru-RU" dirty="0" err="1"/>
              <a:t>Територія</a:t>
            </a:r>
            <a:r>
              <a:rPr lang="ru-RU" dirty="0"/>
              <a:t> </a:t>
            </a:r>
            <a:r>
              <a:rPr lang="ru-RU" dirty="0" err="1"/>
              <a:t>Зімбабве</a:t>
            </a:r>
            <a:r>
              <a:rPr lang="ru-RU" dirty="0"/>
              <a:t> </a:t>
            </a:r>
            <a:r>
              <a:rPr lang="ru-RU" dirty="0" err="1"/>
              <a:t>розподілена</a:t>
            </a:r>
            <a:r>
              <a:rPr lang="ru-RU" dirty="0"/>
              <a:t> на 8 </a:t>
            </a:r>
            <a:r>
              <a:rPr lang="ru-RU" dirty="0" err="1" smtClean="0"/>
              <a:t>провінцій</a:t>
            </a:r>
            <a:r>
              <a:rPr lang="ru-RU" dirty="0" smtClean="0"/>
              <a:t>.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провінція</a:t>
            </a:r>
            <a:r>
              <a:rPr lang="ru-RU" dirty="0"/>
              <a:t> </a:t>
            </a:r>
            <a:r>
              <a:rPr lang="ru-RU" dirty="0" err="1"/>
              <a:t>поділяється</a:t>
            </a:r>
            <a:r>
              <a:rPr lang="ru-RU" dirty="0"/>
              <a:t> на </a:t>
            </a:r>
            <a:r>
              <a:rPr lang="ru-RU" dirty="0" err="1"/>
              <a:t>райони</a:t>
            </a:r>
            <a:r>
              <a:rPr lang="ru-RU" dirty="0"/>
              <a:t>, </a:t>
            </a:r>
            <a:r>
              <a:rPr lang="ru-RU" dirty="0" err="1"/>
              <a:t>управління</a:t>
            </a:r>
            <a:r>
              <a:rPr lang="ru-RU" dirty="0"/>
              <a:t>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виборчі</a:t>
            </a:r>
            <a:r>
              <a:rPr lang="ru-RU" dirty="0"/>
              <a:t> ради. У </a:t>
            </a:r>
            <a:r>
              <a:rPr lang="ru-RU" dirty="0" err="1"/>
              <a:t>деяких</a:t>
            </a:r>
            <a:r>
              <a:rPr lang="ru-RU" dirty="0"/>
              <a:t> районах </a:t>
            </a:r>
            <a:r>
              <a:rPr lang="ru-RU" dirty="0" err="1"/>
              <a:t>управляють</a:t>
            </a:r>
            <a:r>
              <a:rPr lang="ru-RU" dirty="0"/>
              <a:t> </a:t>
            </a:r>
            <a:r>
              <a:rPr lang="ru-RU" dirty="0" err="1"/>
              <a:t>місцеві</a:t>
            </a:r>
            <a:r>
              <a:rPr lang="ru-RU" dirty="0"/>
              <a:t> ради, </a:t>
            </a:r>
            <a:r>
              <a:rPr lang="ru-RU" dirty="0" err="1"/>
              <a:t>обрані</a:t>
            </a:r>
            <a:r>
              <a:rPr lang="ru-RU" dirty="0"/>
              <a:t> мери і чиновники.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83265"/>
            <a:ext cx="3351762" cy="4064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Файл:Location Zimbabwe AU Africa.sv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37" y="3140968"/>
            <a:ext cx="4104456" cy="381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170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6672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Населення</a:t>
            </a:r>
            <a:r>
              <a:rPr lang="ru-RU" sz="2000" dirty="0"/>
              <a:t> становить 13 млн </a:t>
            </a:r>
            <a:r>
              <a:rPr lang="ru-RU" sz="2000" dirty="0" err="1" smtClean="0"/>
              <a:t>чоловік</a:t>
            </a:r>
            <a:r>
              <a:rPr lang="ru-RU" sz="2000" dirty="0" smtClean="0"/>
              <a:t>. </a:t>
            </a:r>
            <a:r>
              <a:rPr lang="ru-RU" sz="2000" dirty="0" err="1"/>
              <a:t>С</a:t>
            </a:r>
            <a:r>
              <a:rPr lang="ru-RU" sz="2000" dirty="0" err="1" smtClean="0"/>
              <a:t>ередня</a:t>
            </a:r>
            <a:r>
              <a:rPr lang="ru-RU" sz="2000" dirty="0" smtClean="0"/>
              <a:t> </a:t>
            </a:r>
            <a:r>
              <a:rPr lang="ru-RU" sz="2000" dirty="0" err="1"/>
              <a:t>густина</a:t>
            </a:r>
            <a:r>
              <a:rPr lang="ru-RU" sz="2000" dirty="0"/>
              <a:t> </a:t>
            </a:r>
            <a:r>
              <a:rPr lang="ru-RU" sz="2000" dirty="0" err="1"/>
              <a:t>населення</a:t>
            </a:r>
            <a:r>
              <a:rPr lang="ru-RU" sz="2000" dirty="0"/>
              <a:t> </a:t>
            </a:r>
            <a:r>
              <a:rPr lang="ru-RU" sz="2000" dirty="0" err="1"/>
              <a:t>близько</a:t>
            </a:r>
            <a:r>
              <a:rPr lang="ru-RU" sz="2000" dirty="0"/>
              <a:t> 29 </a:t>
            </a:r>
            <a:r>
              <a:rPr lang="ru-RU" sz="2000" dirty="0" err="1"/>
              <a:t>чоловік</a:t>
            </a:r>
            <a:r>
              <a:rPr lang="ru-RU" sz="2000" dirty="0"/>
              <a:t> на км². </a:t>
            </a:r>
            <a:r>
              <a:rPr lang="ru-RU" sz="2000" dirty="0" err="1"/>
              <a:t>Більшість</a:t>
            </a:r>
            <a:r>
              <a:rPr lang="ru-RU" sz="2000" dirty="0"/>
              <a:t> </a:t>
            </a:r>
            <a:r>
              <a:rPr lang="ru-RU" sz="2000" dirty="0" err="1" smtClean="0"/>
              <a:t>жителів</a:t>
            </a:r>
            <a:r>
              <a:rPr lang="ru-RU" sz="2000" dirty="0"/>
              <a:t> — </a:t>
            </a:r>
            <a:r>
              <a:rPr lang="ru-RU" sz="2000" dirty="0" err="1" smtClean="0"/>
              <a:t>африканці</a:t>
            </a:r>
            <a:r>
              <a:rPr lang="ru-RU" sz="2000" dirty="0" smtClean="0"/>
              <a:t>, </a:t>
            </a:r>
            <a:r>
              <a:rPr lang="ru-RU" sz="2000" dirty="0" err="1" smtClean="0"/>
              <a:t>європейців</a:t>
            </a:r>
            <a:r>
              <a:rPr lang="ru-RU" sz="2000" dirty="0"/>
              <a:t> — 1 %. </a:t>
            </a:r>
            <a:r>
              <a:rPr lang="ru-RU" sz="2000" dirty="0" err="1"/>
              <a:t>Офіційна</a:t>
            </a:r>
            <a:r>
              <a:rPr lang="ru-RU" sz="2000" dirty="0"/>
              <a:t> </a:t>
            </a:r>
            <a:r>
              <a:rPr lang="ru-RU" sz="2000" dirty="0" err="1"/>
              <a:t>мова</a:t>
            </a:r>
            <a:r>
              <a:rPr lang="ru-RU" sz="2000" dirty="0"/>
              <a:t> — </a:t>
            </a:r>
            <a:r>
              <a:rPr lang="ru-RU" sz="2000" dirty="0" err="1"/>
              <a:t>англійська</a:t>
            </a:r>
            <a:r>
              <a:rPr lang="ru-RU" sz="2000" dirty="0"/>
              <a:t>, </a:t>
            </a:r>
            <a:r>
              <a:rPr lang="ru-RU" sz="2000" dirty="0" err="1"/>
              <a:t>інші</a:t>
            </a:r>
            <a:r>
              <a:rPr lang="ru-RU" sz="2000" dirty="0"/>
              <a:t> </a:t>
            </a:r>
            <a:r>
              <a:rPr lang="ru-RU" sz="2000" dirty="0" err="1"/>
              <a:t>поширені</a:t>
            </a:r>
            <a:r>
              <a:rPr lang="ru-RU" sz="2000" dirty="0"/>
              <a:t> </a:t>
            </a:r>
            <a:r>
              <a:rPr lang="ru-RU" sz="2000" dirty="0" err="1"/>
              <a:t>мови</a:t>
            </a:r>
            <a:r>
              <a:rPr lang="ru-RU" sz="2000" dirty="0"/>
              <a:t> — </a:t>
            </a:r>
            <a:r>
              <a:rPr lang="ru-RU" sz="2000" dirty="0" err="1"/>
              <a:t>шона</a:t>
            </a:r>
            <a:r>
              <a:rPr lang="ru-RU" sz="2000" dirty="0"/>
              <a:t>, </a:t>
            </a:r>
            <a:r>
              <a:rPr lang="ru-RU" sz="2000" dirty="0" err="1"/>
              <a:t>ндебеле</a:t>
            </a:r>
            <a:r>
              <a:rPr lang="ru-RU" sz="2000" dirty="0"/>
              <a:t>. </a:t>
            </a:r>
            <a:r>
              <a:rPr lang="ru-RU" sz="2000" dirty="0" err="1" smtClean="0"/>
              <a:t>Релігія</a:t>
            </a:r>
            <a:r>
              <a:rPr lang="ru-RU" sz="2000" dirty="0" smtClean="0"/>
              <a:t> - </a:t>
            </a:r>
            <a:r>
              <a:rPr lang="ru-RU" sz="2000" dirty="0" err="1" smtClean="0"/>
              <a:t>християнство</a:t>
            </a:r>
            <a:r>
              <a:rPr lang="ru-RU" sz="2000" dirty="0"/>
              <a:t>, </a:t>
            </a:r>
            <a:r>
              <a:rPr lang="ru-RU" sz="2000" dirty="0" err="1"/>
              <a:t>переплетене</a:t>
            </a:r>
            <a:r>
              <a:rPr lang="ru-RU" sz="2000" dirty="0"/>
              <a:t> з </a:t>
            </a:r>
            <a:r>
              <a:rPr lang="ru-RU" sz="2000" dirty="0" err="1"/>
              <a:t>місцевими</a:t>
            </a:r>
            <a:r>
              <a:rPr lang="ru-RU" sz="2000" dirty="0"/>
              <a:t> </a:t>
            </a:r>
            <a:r>
              <a:rPr lang="ru-RU" sz="2000" dirty="0" err="1" smtClean="0"/>
              <a:t>віруваннями</a:t>
            </a:r>
            <a:r>
              <a:rPr lang="ru-RU" sz="2000" dirty="0" smtClean="0"/>
              <a:t>, </a:t>
            </a:r>
            <a:r>
              <a:rPr lang="ru-RU" sz="2000" dirty="0" err="1" smtClean="0"/>
              <a:t>йогосповідує</a:t>
            </a:r>
            <a:r>
              <a:rPr lang="ru-RU" sz="2000" dirty="0" smtClean="0"/>
              <a:t> </a:t>
            </a:r>
            <a:r>
              <a:rPr lang="ru-RU" sz="2000" dirty="0" err="1"/>
              <a:t>приблизно</a:t>
            </a:r>
            <a:r>
              <a:rPr lang="ru-RU" sz="2000" dirty="0"/>
              <a:t> половина </a:t>
            </a:r>
            <a:r>
              <a:rPr lang="ru-RU" sz="2000" dirty="0" err="1"/>
              <a:t>населення</a:t>
            </a:r>
            <a:r>
              <a:rPr lang="ru-RU" sz="2000" dirty="0"/>
              <a:t>,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є </a:t>
            </a:r>
            <a:r>
              <a:rPr lang="ru-RU" sz="2000" dirty="0" err="1" smtClean="0"/>
              <a:t>язичники</a:t>
            </a:r>
            <a:r>
              <a:rPr lang="ru-RU" sz="2000" dirty="0" smtClean="0"/>
              <a:t>, </a:t>
            </a:r>
            <a:r>
              <a:rPr lang="ru-RU" sz="2000" dirty="0" err="1" smtClean="0"/>
              <a:t>мусульмани</a:t>
            </a:r>
            <a:r>
              <a:rPr lang="ru-RU" sz="2000" dirty="0" smtClean="0"/>
              <a:t> </a:t>
            </a:r>
            <a:r>
              <a:rPr lang="ru-RU" sz="2000" dirty="0"/>
              <a:t>та </a:t>
            </a:r>
            <a:r>
              <a:rPr lang="ru-RU" sz="2000" dirty="0" err="1" smtClean="0"/>
              <a:t>індуїсти</a:t>
            </a:r>
            <a:r>
              <a:rPr lang="ru-RU" sz="2000" dirty="0" smtClean="0"/>
              <a:t>. </a:t>
            </a:r>
            <a:r>
              <a:rPr lang="ru-RU" sz="2000" dirty="0" err="1" smtClean="0"/>
              <a:t>Середня</a:t>
            </a:r>
            <a:r>
              <a:rPr lang="ru-RU" sz="2000" dirty="0" smtClean="0"/>
              <a:t> </a:t>
            </a:r>
            <a:r>
              <a:rPr lang="ru-RU" sz="2000" dirty="0" err="1"/>
              <a:t>тривалість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: </a:t>
            </a:r>
            <a:r>
              <a:rPr lang="ru-RU" sz="2000" dirty="0" err="1"/>
              <a:t>чоловіків</a:t>
            </a:r>
            <a:r>
              <a:rPr lang="ru-RU" sz="2000" dirty="0"/>
              <a:t> — 34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, </a:t>
            </a:r>
            <a:r>
              <a:rPr lang="ru-RU" sz="2000" dirty="0" err="1"/>
              <a:t>жінок</a:t>
            </a:r>
            <a:r>
              <a:rPr lang="ru-RU" sz="2000" dirty="0"/>
              <a:t> — 37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 err="1"/>
              <a:t>Майже</a:t>
            </a:r>
            <a:r>
              <a:rPr lang="ru-RU" sz="2000" dirty="0"/>
              <a:t> </a:t>
            </a:r>
            <a:r>
              <a:rPr lang="ru-RU" sz="2000" dirty="0" err="1"/>
              <a:t>двом</a:t>
            </a:r>
            <a:r>
              <a:rPr lang="ru-RU" sz="2000" dirty="0"/>
              <a:t> </a:t>
            </a:r>
            <a:r>
              <a:rPr lang="ru-RU" sz="2000" dirty="0" err="1"/>
              <a:t>третинам</a:t>
            </a:r>
            <a:r>
              <a:rPr lang="ru-RU" sz="2000" dirty="0"/>
              <a:t> </a:t>
            </a:r>
            <a:r>
              <a:rPr lang="ru-RU" sz="2000" dirty="0" err="1"/>
              <a:t>зімбабвійців</a:t>
            </a:r>
            <a:r>
              <a:rPr lang="ru-RU" sz="2000" dirty="0"/>
              <a:t> </a:t>
            </a:r>
            <a:r>
              <a:rPr lang="ru-RU" sz="2000" dirty="0" err="1"/>
              <a:t>менше</a:t>
            </a:r>
            <a:r>
              <a:rPr lang="ru-RU" sz="2000" dirty="0"/>
              <a:t> 25 </a:t>
            </a:r>
            <a:r>
              <a:rPr lang="ru-RU" sz="2000" dirty="0" err="1"/>
              <a:t>років</a:t>
            </a:r>
            <a:r>
              <a:rPr lang="ru-RU" sz="2000" dirty="0"/>
              <a:t>, а </a:t>
            </a:r>
            <a:r>
              <a:rPr lang="ru-RU" sz="2000" dirty="0" err="1"/>
              <a:t>майже</a:t>
            </a:r>
            <a:r>
              <a:rPr lang="ru-RU" sz="2000" dirty="0"/>
              <a:t> </a:t>
            </a:r>
            <a:r>
              <a:rPr lang="ru-RU" sz="2000" dirty="0" err="1"/>
              <a:t>половині</a:t>
            </a:r>
            <a:r>
              <a:rPr lang="ru-RU" sz="2000" dirty="0"/>
              <a:t> </a:t>
            </a:r>
            <a:r>
              <a:rPr lang="ru-RU" sz="2000" dirty="0" err="1"/>
              <a:t>населення</a:t>
            </a:r>
            <a:r>
              <a:rPr lang="ru-RU" sz="2000" dirty="0"/>
              <a:t> — </a:t>
            </a:r>
            <a:r>
              <a:rPr lang="ru-RU" sz="2000" dirty="0" err="1"/>
              <a:t>менше</a:t>
            </a:r>
            <a:r>
              <a:rPr lang="ru-RU" sz="2000" dirty="0"/>
              <a:t> 15 </a:t>
            </a:r>
            <a:r>
              <a:rPr lang="ru-RU" sz="2000" dirty="0" err="1"/>
              <a:t>років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Приблизно</a:t>
            </a:r>
            <a:r>
              <a:rPr lang="ru-RU" sz="2000" dirty="0"/>
              <a:t> </a:t>
            </a:r>
            <a:r>
              <a:rPr lang="ru-RU" sz="2000" dirty="0" err="1"/>
              <a:t>кожний</a:t>
            </a:r>
            <a:r>
              <a:rPr lang="ru-RU" sz="2000" dirty="0"/>
              <a:t> </a:t>
            </a:r>
            <a:r>
              <a:rPr lang="ru-RU" sz="2000" dirty="0" err="1"/>
              <a:t>третій</a:t>
            </a:r>
            <a:r>
              <a:rPr lang="ru-RU" sz="2000" dirty="0"/>
              <a:t> </a:t>
            </a:r>
            <a:r>
              <a:rPr lang="ru-RU" sz="2000" dirty="0" err="1"/>
              <a:t>африканець</a:t>
            </a:r>
            <a:r>
              <a:rPr lang="ru-RU" sz="2000" dirty="0"/>
              <a:t> і </a:t>
            </a:r>
            <a:r>
              <a:rPr lang="ru-RU" sz="2000" dirty="0" err="1"/>
              <a:t>майже</a:t>
            </a:r>
            <a:r>
              <a:rPr lang="ru-RU" sz="2000" dirty="0"/>
              <a:t> все </a:t>
            </a:r>
            <a:r>
              <a:rPr lang="ru-RU" sz="2000" dirty="0" err="1"/>
              <a:t>біле</a:t>
            </a:r>
            <a:r>
              <a:rPr lang="ru-RU" sz="2000" dirty="0"/>
              <a:t> </a:t>
            </a:r>
            <a:r>
              <a:rPr lang="ru-RU" sz="2000" dirty="0" err="1"/>
              <a:t>населення</a:t>
            </a:r>
            <a:r>
              <a:rPr lang="ru-RU" sz="2000" dirty="0"/>
              <a:t> </a:t>
            </a:r>
            <a:r>
              <a:rPr lang="ru-RU" sz="2000" dirty="0" err="1"/>
              <a:t>країни</a:t>
            </a:r>
            <a:r>
              <a:rPr lang="ru-RU" sz="2000" dirty="0"/>
              <a:t> </a:t>
            </a:r>
            <a:r>
              <a:rPr lang="ru-RU" sz="2000" dirty="0" err="1"/>
              <a:t>проживає</a:t>
            </a:r>
            <a:r>
              <a:rPr lang="ru-RU" sz="2000" dirty="0"/>
              <a:t> у </a:t>
            </a:r>
            <a:r>
              <a:rPr lang="ru-RU" sz="2000" dirty="0" err="1"/>
              <a:t>містах</a:t>
            </a:r>
            <a:r>
              <a:rPr lang="ru-RU" sz="20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-2307"/>
            <a:ext cx="27975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err="1" smtClean="0">
                <a:latin typeface="Comic Sans MS" pitchFamily="66" charset="0"/>
              </a:rPr>
              <a:t>Населення</a:t>
            </a:r>
            <a:r>
              <a:rPr lang="ru-RU" sz="3600" b="1" i="1" dirty="0" smtClean="0">
                <a:latin typeface="Comic Sans MS" pitchFamily="66" charset="0"/>
              </a:rPr>
              <a:t>:</a:t>
            </a:r>
            <a:endParaRPr lang="ru-RU" sz="3600" b="1" i="1" dirty="0"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" y="3606677"/>
            <a:ext cx="4400152" cy="3300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652" y="3601877"/>
            <a:ext cx="4573310" cy="3301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6602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0"/>
            <a:ext cx="26805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err="1" smtClean="0">
                <a:latin typeface="Comic Sans MS" pitchFamily="66" charset="0"/>
              </a:rPr>
              <a:t>Економіка</a:t>
            </a:r>
            <a:r>
              <a:rPr lang="ru-RU" sz="4000" b="1" i="1" dirty="0" smtClean="0">
                <a:latin typeface="Comic Sans MS" pitchFamily="66" charset="0"/>
              </a:rPr>
              <a:t>:</a:t>
            </a:r>
            <a:endParaRPr lang="ru-RU" sz="4000" b="1" i="1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43453"/>
            <a:ext cx="915095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/>
              <a:t>Зімбабве</a:t>
            </a:r>
            <a:r>
              <a:rPr lang="ru-RU" sz="2200" dirty="0"/>
              <a:t> — аграрно-</a:t>
            </a:r>
            <a:r>
              <a:rPr lang="ru-RU" sz="2200" dirty="0" err="1"/>
              <a:t>індустріальна</a:t>
            </a:r>
            <a:r>
              <a:rPr lang="ru-RU" sz="2200" dirty="0"/>
              <a:t> </a:t>
            </a:r>
            <a:r>
              <a:rPr lang="ru-RU" sz="2200" dirty="0" err="1"/>
              <a:t>країна</a:t>
            </a:r>
            <a:r>
              <a:rPr lang="ru-RU" sz="2200" dirty="0"/>
              <a:t> з </a:t>
            </a:r>
            <a:r>
              <a:rPr lang="ru-RU" sz="2200" dirty="0" err="1"/>
              <a:t>розвиненою</a:t>
            </a:r>
            <a:r>
              <a:rPr lang="ru-RU" sz="2200" dirty="0"/>
              <a:t> </a:t>
            </a:r>
            <a:r>
              <a:rPr lang="ru-RU" sz="2200" dirty="0" err="1"/>
              <a:t>гірничодобувною</a:t>
            </a:r>
            <a:r>
              <a:rPr lang="ru-RU" sz="2200" dirty="0"/>
              <a:t> </a:t>
            </a:r>
            <a:r>
              <a:rPr lang="ru-RU" sz="2200" dirty="0" err="1"/>
              <a:t>промисловістю</a:t>
            </a:r>
            <a:r>
              <a:rPr lang="ru-RU" sz="2200" dirty="0"/>
              <a:t>. </a:t>
            </a:r>
            <a:r>
              <a:rPr lang="ru-RU" sz="2200" dirty="0" err="1" smtClean="0"/>
              <a:t>Це</a:t>
            </a:r>
            <a:r>
              <a:rPr lang="ru-RU" sz="2200" dirty="0" smtClean="0"/>
              <a:t> </a:t>
            </a:r>
            <a:r>
              <a:rPr lang="ru-RU" sz="2200" dirty="0"/>
              <a:t>одна з </a:t>
            </a:r>
            <a:r>
              <a:rPr lang="ru-RU" sz="2200" dirty="0" err="1"/>
              <a:t>найбільш</a:t>
            </a:r>
            <a:r>
              <a:rPr lang="ru-RU" sz="2200" dirty="0"/>
              <a:t> </a:t>
            </a:r>
            <a:r>
              <a:rPr lang="ru-RU" sz="2200" dirty="0" err="1"/>
              <a:t>економічно</a:t>
            </a:r>
            <a:r>
              <a:rPr lang="ru-RU" sz="2200" dirty="0"/>
              <a:t> </a:t>
            </a:r>
            <a:r>
              <a:rPr lang="ru-RU" sz="2200" dirty="0" err="1"/>
              <a:t>розвинених</a:t>
            </a:r>
            <a:r>
              <a:rPr lang="ru-RU" sz="2200" dirty="0"/>
              <a:t> держав Африки. </a:t>
            </a:r>
            <a:r>
              <a:rPr lang="ru-RU" sz="2200" dirty="0" err="1"/>
              <a:t>Основні</a:t>
            </a:r>
            <a:r>
              <a:rPr lang="ru-RU" sz="2200" dirty="0"/>
              <a:t> </a:t>
            </a:r>
            <a:r>
              <a:rPr lang="ru-RU" sz="2200" dirty="0" err="1"/>
              <a:t>галузі</a:t>
            </a:r>
            <a:r>
              <a:rPr lang="ru-RU" sz="2200" dirty="0"/>
              <a:t> </a:t>
            </a:r>
            <a:r>
              <a:rPr lang="ru-RU" sz="2200" dirty="0" err="1"/>
              <a:t>промисловості</a:t>
            </a:r>
            <a:r>
              <a:rPr lang="ru-RU" sz="2200" dirty="0"/>
              <a:t>: </a:t>
            </a:r>
            <a:r>
              <a:rPr lang="ru-RU" sz="2200" dirty="0" err="1" smtClean="0"/>
              <a:t>гірнича</a:t>
            </a:r>
            <a:r>
              <a:rPr lang="ru-RU" sz="2200" dirty="0" smtClean="0"/>
              <a:t>, </a:t>
            </a:r>
            <a:r>
              <a:rPr lang="ru-RU" sz="2200" dirty="0" err="1" smtClean="0"/>
              <a:t>сталеливарна</a:t>
            </a:r>
            <a:r>
              <a:rPr lang="ru-RU" sz="2200" dirty="0"/>
              <a:t>, </a:t>
            </a:r>
            <a:r>
              <a:rPr lang="ru-RU" sz="2200" dirty="0" err="1"/>
              <a:t>хімічна</a:t>
            </a:r>
            <a:r>
              <a:rPr lang="ru-RU" sz="2200" dirty="0"/>
              <a:t>, </a:t>
            </a:r>
            <a:r>
              <a:rPr lang="ru-RU" sz="2200" dirty="0" err="1"/>
              <a:t>цементна</a:t>
            </a:r>
            <a:r>
              <a:rPr lang="ru-RU" sz="2200" dirty="0"/>
              <a:t>, </a:t>
            </a:r>
            <a:r>
              <a:rPr lang="ru-RU" sz="2200" dirty="0" err="1"/>
              <a:t>деревообробна</a:t>
            </a:r>
            <a:r>
              <a:rPr lang="ru-RU" sz="2200" dirty="0"/>
              <a:t>, </a:t>
            </a:r>
            <a:r>
              <a:rPr lang="ru-RU" sz="2200" dirty="0" err="1"/>
              <a:t>харчова</a:t>
            </a:r>
            <a:r>
              <a:rPr lang="ru-RU" sz="2200" dirty="0"/>
              <a:t>. </a:t>
            </a:r>
            <a:r>
              <a:rPr lang="ru-RU" sz="2200" dirty="0" err="1" smtClean="0"/>
              <a:t>Основний</a:t>
            </a:r>
            <a:r>
              <a:rPr lang="ru-RU" sz="2200" dirty="0" smtClean="0"/>
              <a:t> транспорт</a:t>
            </a:r>
            <a:r>
              <a:rPr lang="ru-RU" sz="2200" dirty="0"/>
              <a:t>: </a:t>
            </a:r>
            <a:r>
              <a:rPr lang="ru-RU" sz="2200" dirty="0" err="1"/>
              <a:t>залізничний</a:t>
            </a:r>
            <a:r>
              <a:rPr lang="ru-RU" sz="2200" dirty="0"/>
              <a:t>, </a:t>
            </a:r>
            <a:r>
              <a:rPr lang="ru-RU" sz="2200" dirty="0" err="1"/>
              <a:t>автомобільний</a:t>
            </a:r>
            <a:r>
              <a:rPr lang="ru-RU" sz="2200" dirty="0"/>
              <a:t>. </a:t>
            </a:r>
            <a:r>
              <a:rPr lang="ru-RU" sz="2200" dirty="0" err="1" smtClean="0"/>
              <a:t>Близько</a:t>
            </a:r>
            <a:r>
              <a:rPr lang="ru-RU" sz="2200" dirty="0" smtClean="0"/>
              <a:t> </a:t>
            </a:r>
            <a:r>
              <a:rPr lang="ru-RU" sz="2200" dirty="0"/>
              <a:t>90 % </a:t>
            </a:r>
            <a:r>
              <a:rPr lang="ru-RU" sz="2200" dirty="0" err="1"/>
              <a:t>вантажних</a:t>
            </a:r>
            <a:r>
              <a:rPr lang="ru-RU" sz="2200" dirty="0"/>
              <a:t> </a:t>
            </a:r>
            <a:r>
              <a:rPr lang="ru-RU" sz="2200" dirty="0" err="1"/>
              <a:t>перевезень</a:t>
            </a:r>
            <a:r>
              <a:rPr lang="ru-RU" sz="2200" dirty="0"/>
              <a:t> </a:t>
            </a:r>
            <a:r>
              <a:rPr lang="ru-RU" sz="2200" dirty="0" err="1"/>
              <a:t>здійснюється</a:t>
            </a:r>
            <a:r>
              <a:rPr lang="ru-RU" sz="2200" dirty="0"/>
              <a:t> </a:t>
            </a:r>
            <a:r>
              <a:rPr lang="ru-RU" sz="2200" dirty="0" err="1"/>
              <a:t>залізницею</a:t>
            </a:r>
            <a:r>
              <a:rPr lang="ru-RU" sz="2200" dirty="0"/>
              <a:t>. </a:t>
            </a:r>
            <a:r>
              <a:rPr lang="ru-RU" sz="2200" dirty="0" err="1" smtClean="0"/>
              <a:t>Основні</a:t>
            </a:r>
            <a:r>
              <a:rPr lang="ru-RU" sz="2200" dirty="0" smtClean="0"/>
              <a:t> </a:t>
            </a:r>
            <a:r>
              <a:rPr lang="ru-RU" sz="2200" dirty="0" err="1"/>
              <a:t>галузі</a:t>
            </a:r>
            <a:r>
              <a:rPr lang="ru-RU" sz="2200" dirty="0"/>
              <a:t> </a:t>
            </a:r>
            <a:r>
              <a:rPr lang="ru-RU" sz="2200" dirty="0" err="1"/>
              <a:t>обробної</a:t>
            </a:r>
            <a:r>
              <a:rPr lang="ru-RU" sz="2200" dirty="0"/>
              <a:t> </a:t>
            </a:r>
            <a:r>
              <a:rPr lang="ru-RU" sz="2200" dirty="0" err="1"/>
              <a:t>промисловості</a:t>
            </a:r>
            <a:r>
              <a:rPr lang="ru-RU" sz="2200" dirty="0"/>
              <a:t> — </a:t>
            </a:r>
            <a:r>
              <a:rPr lang="ru-RU" sz="2200" dirty="0" err="1"/>
              <a:t>харчова</a:t>
            </a:r>
            <a:r>
              <a:rPr lang="ru-RU" sz="2200" dirty="0" smtClean="0"/>
              <a:t>, </a:t>
            </a:r>
            <a:r>
              <a:rPr lang="ru-RU" sz="2200" dirty="0" err="1" smtClean="0"/>
              <a:t>меблева</a:t>
            </a:r>
            <a:r>
              <a:rPr lang="ru-RU" sz="2200" dirty="0"/>
              <a:t>, </a:t>
            </a:r>
            <a:r>
              <a:rPr lang="ru-RU" sz="2200" dirty="0" err="1"/>
              <a:t>металургійна</a:t>
            </a:r>
            <a:r>
              <a:rPr lang="ru-RU" sz="2200" dirty="0"/>
              <a:t> і </a:t>
            </a:r>
            <a:r>
              <a:rPr lang="ru-RU" sz="2200" dirty="0" err="1"/>
              <a:t>металообробна</a:t>
            </a:r>
            <a:r>
              <a:rPr lang="ru-RU" sz="2200" dirty="0"/>
              <a:t>, </a:t>
            </a:r>
            <a:r>
              <a:rPr lang="ru-RU" sz="2200" dirty="0" err="1"/>
              <a:t>тютюнова</a:t>
            </a:r>
            <a:r>
              <a:rPr lang="ru-RU" sz="2200" dirty="0"/>
              <a:t>, </a:t>
            </a:r>
            <a:r>
              <a:rPr lang="ru-RU" sz="2200" dirty="0" err="1"/>
              <a:t>броварна</a:t>
            </a:r>
            <a:r>
              <a:rPr lang="ru-RU" sz="2200" dirty="0"/>
              <a:t>, </a:t>
            </a:r>
            <a:r>
              <a:rPr lang="ru-RU" sz="2200" dirty="0" err="1"/>
              <a:t>хімічна</a:t>
            </a:r>
            <a:r>
              <a:rPr lang="ru-RU" sz="2200" dirty="0"/>
              <a:t>, </a:t>
            </a:r>
            <a:r>
              <a:rPr lang="ru-RU" sz="2200" dirty="0" err="1"/>
              <a:t>нафтопереробна</a:t>
            </a:r>
            <a:r>
              <a:rPr lang="ru-RU" sz="2200" dirty="0"/>
              <a:t>, </a:t>
            </a:r>
            <a:r>
              <a:rPr lang="ru-RU" sz="2200" dirty="0" err="1" smtClean="0"/>
              <a:t>целюлозно-паперова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242754"/>
            <a:ext cx="6754584" cy="362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01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89263" y="30079"/>
            <a:ext cx="1827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err="1" smtClean="0">
                <a:latin typeface="Comic Sans MS" pitchFamily="66" charset="0"/>
              </a:rPr>
              <a:t>Освіта</a:t>
            </a:r>
            <a:r>
              <a:rPr lang="ru-RU" sz="3600" b="1" i="1" dirty="0" smtClean="0">
                <a:latin typeface="Comic Sans MS" pitchFamily="66" charset="0"/>
              </a:rPr>
              <a:t>:</a:t>
            </a:r>
            <a:endParaRPr lang="ru-RU" sz="3600" b="1" i="1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548680"/>
            <a:ext cx="91440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effectLst/>
              </a:rPr>
              <a:t>Після</a:t>
            </a:r>
            <a:r>
              <a:rPr lang="ru-RU" sz="2000" dirty="0" smtClean="0">
                <a:effectLst/>
              </a:rPr>
              <a:t> 1980 року уряд </a:t>
            </a:r>
            <a:r>
              <a:rPr lang="ru-RU" sz="2000" dirty="0" err="1" smtClean="0">
                <a:effectLst/>
              </a:rPr>
              <a:t>значно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розширив</a:t>
            </a:r>
            <a:r>
              <a:rPr lang="ru-RU" sz="2000" dirty="0" smtClean="0">
                <a:effectLst/>
              </a:rPr>
              <a:t> систему </a:t>
            </a:r>
            <a:r>
              <a:rPr lang="ru-RU" sz="2000" dirty="0" err="1" smtClean="0">
                <a:effectLst/>
              </a:rPr>
              <a:t>початкової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середньої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освіти</a:t>
            </a:r>
            <a:r>
              <a:rPr lang="ru-RU" sz="2000" dirty="0" smtClean="0">
                <a:effectLst/>
              </a:rPr>
              <a:t>.</a:t>
            </a:r>
          </a:p>
          <a:p>
            <a:r>
              <a:rPr lang="ru-RU" sz="2000" dirty="0" smtClean="0"/>
              <a:t>Вона</a:t>
            </a:r>
            <a:r>
              <a:rPr lang="ru-RU" sz="2000" dirty="0" smtClean="0">
                <a:effectLst/>
              </a:rPr>
              <a:t> стала </a:t>
            </a:r>
            <a:r>
              <a:rPr lang="ru-RU" sz="2000" dirty="0" err="1" smtClean="0">
                <a:effectLst/>
              </a:rPr>
              <a:t>безкоштовною</a:t>
            </a:r>
            <a:r>
              <a:rPr lang="ru-RU" sz="2000" dirty="0" smtClean="0">
                <a:effectLst/>
              </a:rPr>
              <a:t>, а з 1987 року — </a:t>
            </a:r>
            <a:r>
              <a:rPr lang="ru-RU" sz="2000" dirty="0" err="1" smtClean="0">
                <a:effectLst/>
              </a:rPr>
              <a:t>обов'язковою</a:t>
            </a:r>
            <a:r>
              <a:rPr lang="ru-RU" sz="2000" dirty="0" smtClean="0">
                <a:effectLst/>
              </a:rPr>
              <a:t>. За роки </a:t>
            </a:r>
            <a:r>
              <a:rPr lang="ru-RU" sz="2000" dirty="0" err="1" smtClean="0">
                <a:effectLst/>
              </a:rPr>
              <a:t>незалежності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кількість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початкових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шкіл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збільшилася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удвічі</a:t>
            </a:r>
            <a:r>
              <a:rPr lang="ru-RU" sz="2000" dirty="0" smtClean="0">
                <a:effectLst/>
              </a:rPr>
              <a:t>. </a:t>
            </a:r>
            <a:r>
              <a:rPr lang="ru-RU" sz="2000" dirty="0" err="1" smtClean="0">
                <a:effectLst/>
              </a:rPr>
              <a:t>Значні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державні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субсидії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були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виділені</a:t>
            </a:r>
            <a:r>
              <a:rPr lang="ru-RU" sz="2000" dirty="0" smtClean="0">
                <a:effectLst/>
              </a:rPr>
              <a:t> на </a:t>
            </a:r>
            <a:r>
              <a:rPr lang="ru-RU" sz="2000" dirty="0" err="1" smtClean="0">
                <a:effectLst/>
              </a:rPr>
              <a:t>розвиток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системи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середньої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освіти</a:t>
            </a:r>
            <a:r>
              <a:rPr lang="ru-RU" sz="2000" dirty="0" smtClean="0">
                <a:effectLst/>
              </a:rPr>
              <a:t>. У кожному </a:t>
            </a:r>
            <a:r>
              <a:rPr lang="ru-RU" sz="2000" dirty="0" err="1" smtClean="0">
                <a:effectLst/>
              </a:rPr>
              <a:t>районі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країни</a:t>
            </a:r>
            <a:r>
              <a:rPr lang="ru-RU" sz="2000" dirty="0" smtClean="0">
                <a:effectLst/>
              </a:rPr>
              <a:t> є </a:t>
            </a:r>
            <a:r>
              <a:rPr lang="ru-RU" sz="2000" dirty="0" err="1" smtClean="0">
                <a:effectLst/>
              </a:rPr>
              <a:t>принаймні</a:t>
            </a:r>
            <a:r>
              <a:rPr lang="ru-RU" sz="2000" dirty="0" smtClean="0">
                <a:effectLst/>
              </a:rPr>
              <a:t> одна </a:t>
            </a:r>
            <a:r>
              <a:rPr lang="ru-RU" sz="2000" dirty="0" err="1" smtClean="0">
                <a:effectLst/>
              </a:rPr>
              <a:t>середня</a:t>
            </a:r>
            <a:r>
              <a:rPr lang="ru-RU" sz="2000" dirty="0" smtClean="0">
                <a:effectLst/>
              </a:rPr>
              <a:t> школа.</a:t>
            </a:r>
          </a:p>
          <a:p>
            <a:r>
              <a:rPr lang="ru-RU" sz="2000" dirty="0" smtClean="0">
                <a:effectLst/>
              </a:rPr>
              <a:t>На </a:t>
            </a:r>
            <a:r>
              <a:rPr lang="ru-RU" sz="2000" dirty="0" err="1" smtClean="0">
                <a:effectLst/>
              </a:rPr>
              <a:t>кінець</a:t>
            </a:r>
            <a:r>
              <a:rPr lang="ru-RU" sz="2000" dirty="0" smtClean="0">
                <a:effectLst/>
              </a:rPr>
              <a:t> 1980-х </a:t>
            </a:r>
            <a:r>
              <a:rPr lang="ru-RU" sz="2000" dirty="0" err="1" smtClean="0">
                <a:effectLst/>
              </a:rPr>
              <a:t>років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майже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кожна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дитина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відповідного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віку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відвідувала</a:t>
            </a:r>
            <a:r>
              <a:rPr lang="ru-RU" sz="2000" dirty="0" smtClean="0">
                <a:effectLst/>
              </a:rPr>
              <a:t> школу і </a:t>
            </a:r>
            <a:r>
              <a:rPr lang="ru-RU" sz="2000" dirty="0" err="1" smtClean="0">
                <a:effectLst/>
              </a:rPr>
              <a:t>майже</a:t>
            </a:r>
            <a:r>
              <a:rPr lang="ru-RU" sz="2000" dirty="0" smtClean="0">
                <a:effectLst/>
              </a:rPr>
              <a:t> 60 % </a:t>
            </a:r>
            <a:r>
              <a:rPr lang="ru-RU" sz="2000" dirty="0" err="1" smtClean="0">
                <a:effectLst/>
              </a:rPr>
              <a:t>юних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зімбабвійців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навчалися</a:t>
            </a:r>
            <a:r>
              <a:rPr lang="ru-RU" sz="2000" dirty="0" smtClean="0"/>
              <a:t>. </a:t>
            </a:r>
            <a:r>
              <a:rPr lang="ru-RU" sz="2000" dirty="0" err="1" smtClean="0">
                <a:effectLst/>
              </a:rPr>
              <a:t>Вищу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освіту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можна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здобути</a:t>
            </a:r>
            <a:r>
              <a:rPr lang="ru-RU" sz="2000" dirty="0" smtClean="0">
                <a:effectLst/>
              </a:rPr>
              <a:t> в </a:t>
            </a:r>
            <a:r>
              <a:rPr lang="ru-RU" sz="2000" dirty="0" err="1" smtClean="0">
                <a:effectLst/>
              </a:rPr>
              <a:t>університеті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Зімбабве</a:t>
            </a:r>
            <a:r>
              <a:rPr lang="ru-RU" sz="2000" dirty="0" smtClean="0">
                <a:effectLst/>
              </a:rPr>
              <a:t> в </a:t>
            </a:r>
            <a:r>
              <a:rPr lang="ru-RU" sz="2000" dirty="0" err="1" smtClean="0">
                <a:effectLst/>
              </a:rPr>
              <a:t>Харарі</a:t>
            </a:r>
            <a:r>
              <a:rPr lang="ru-RU" sz="2000" dirty="0" smtClean="0">
                <a:effectLst/>
              </a:rPr>
              <a:t>, де в 1998 </a:t>
            </a:r>
            <a:r>
              <a:rPr lang="ru-RU" sz="2000" dirty="0" err="1" smtClean="0">
                <a:effectLst/>
              </a:rPr>
              <a:t>році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навчалося</a:t>
            </a:r>
            <a:r>
              <a:rPr lang="ru-RU" sz="2000" dirty="0" smtClean="0">
                <a:effectLst/>
              </a:rPr>
              <a:t> 10 тис. </a:t>
            </a:r>
            <a:r>
              <a:rPr lang="ru-RU" sz="2000" dirty="0" err="1" smtClean="0">
                <a:effectLst/>
              </a:rPr>
              <a:t>студентів</a:t>
            </a:r>
            <a:r>
              <a:rPr lang="ru-RU" sz="2000" dirty="0" smtClean="0">
                <a:effectLst/>
              </a:rPr>
              <a:t>. 20 тис. </a:t>
            </a:r>
            <a:r>
              <a:rPr lang="ru-RU" sz="2000" dirty="0" err="1" smtClean="0">
                <a:effectLst/>
              </a:rPr>
              <a:t>студентів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навчаються</a:t>
            </a:r>
            <a:r>
              <a:rPr lang="ru-RU" sz="2000" dirty="0" smtClean="0">
                <a:effectLst/>
              </a:rPr>
              <a:t> у </a:t>
            </a:r>
            <a:r>
              <a:rPr lang="ru-RU" sz="2000" dirty="0" err="1" smtClean="0">
                <a:effectLst/>
              </a:rPr>
              <a:t>технічних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коледжах</a:t>
            </a:r>
            <a:r>
              <a:rPr lang="ru-RU" sz="2000" dirty="0" smtClean="0">
                <a:effectLst/>
              </a:rPr>
              <a:t>, 16 тис. — у </a:t>
            </a:r>
            <a:r>
              <a:rPr lang="ru-RU" sz="2000" dirty="0" err="1" smtClean="0">
                <a:effectLst/>
              </a:rPr>
              <a:t>педагогічних</a:t>
            </a:r>
            <a:r>
              <a:rPr lang="ru-RU" sz="2000" dirty="0" smtClean="0">
                <a:effectLst/>
              </a:rPr>
              <a:t> і 1 тис. — в </a:t>
            </a:r>
            <a:r>
              <a:rPr lang="ru-RU" sz="2000" dirty="0" err="1" smtClean="0">
                <a:effectLst/>
              </a:rPr>
              <a:t>сільськогосподарських</a:t>
            </a:r>
            <a:r>
              <a:rPr lang="ru-RU" sz="2000" dirty="0" smtClean="0">
                <a:effectLst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" r="7653"/>
          <a:stretch/>
        </p:blipFill>
        <p:spPr>
          <a:xfrm>
            <a:off x="-23905" y="3638283"/>
            <a:ext cx="4541359" cy="3282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" t="94" r="6895" b="4870"/>
          <a:stretch/>
        </p:blipFill>
        <p:spPr>
          <a:xfrm>
            <a:off x="4517455" y="3638283"/>
            <a:ext cx="4601104" cy="3244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1764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116632"/>
            <a:ext cx="3791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err="1">
                <a:latin typeface="Comic Sans MS" pitchFamily="66" charset="0"/>
              </a:rPr>
              <a:t>Бібліотеки</a:t>
            </a:r>
            <a:r>
              <a:rPr lang="ru-RU" sz="3200" i="1" dirty="0">
                <a:latin typeface="Comic Sans MS" pitchFamily="66" charset="0"/>
              </a:rPr>
              <a:t> і </a:t>
            </a:r>
            <a:r>
              <a:rPr lang="ru-RU" sz="3200" i="1" dirty="0" err="1" smtClean="0">
                <a:latin typeface="Comic Sans MS" pitchFamily="66" charset="0"/>
              </a:rPr>
              <a:t>музеї</a:t>
            </a:r>
            <a:r>
              <a:rPr lang="ru-RU" sz="3200" i="1" dirty="0" smtClean="0">
                <a:latin typeface="Comic Sans MS" pitchFamily="66" charset="0"/>
              </a:rPr>
              <a:t>:</a:t>
            </a:r>
            <a:endParaRPr lang="ru-RU" sz="3200" i="1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115" y="980728"/>
            <a:ext cx="89289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Лише </a:t>
            </a:r>
            <a:r>
              <a:rPr lang="ru-RU" sz="2800" dirty="0" err="1"/>
              <a:t>великі</a:t>
            </a:r>
            <a:r>
              <a:rPr lang="ru-RU" sz="2800" dirty="0"/>
              <a:t> </a:t>
            </a:r>
            <a:r>
              <a:rPr lang="ru-RU" sz="2800" dirty="0" err="1"/>
              <a:t>міста</a:t>
            </a:r>
            <a:r>
              <a:rPr lang="ru-RU" sz="2800" dirty="0"/>
              <a:t> </a:t>
            </a:r>
            <a:r>
              <a:rPr lang="ru-RU" sz="2800" dirty="0" err="1"/>
              <a:t>мають</a:t>
            </a:r>
            <a:r>
              <a:rPr lang="ru-RU" sz="2800" dirty="0"/>
              <a:t> у </a:t>
            </a:r>
            <a:r>
              <a:rPr lang="ru-RU" sz="2800" dirty="0" err="1"/>
              <a:t>своєму</a:t>
            </a:r>
            <a:r>
              <a:rPr lang="ru-RU" sz="2800" dirty="0"/>
              <a:t> </a:t>
            </a:r>
            <a:r>
              <a:rPr lang="ru-RU" sz="2800" dirty="0" err="1"/>
              <a:t>розпорядженні</a:t>
            </a:r>
            <a:r>
              <a:rPr lang="ru-RU" sz="2800" dirty="0"/>
              <a:t> </a:t>
            </a:r>
            <a:r>
              <a:rPr lang="ru-RU" sz="2800" dirty="0" err="1"/>
              <a:t>власні</a:t>
            </a:r>
            <a:r>
              <a:rPr lang="ru-RU" sz="2800" dirty="0"/>
              <a:t> </a:t>
            </a:r>
            <a:r>
              <a:rPr lang="ru-RU" sz="2800" dirty="0" err="1"/>
              <a:t>бібліотеки</a:t>
            </a:r>
            <a:r>
              <a:rPr lang="ru-RU" sz="2800" dirty="0"/>
              <a:t>. В </a:t>
            </a:r>
            <a:r>
              <a:rPr lang="ru-RU" sz="2800" dirty="0" err="1"/>
              <a:t>Харарі</a:t>
            </a:r>
            <a:r>
              <a:rPr lang="ru-RU" sz="2800" dirty="0"/>
              <a:t> </a:t>
            </a:r>
            <a:r>
              <a:rPr lang="ru-RU" sz="2800" dirty="0" err="1"/>
              <a:t>знаходяться</a:t>
            </a:r>
            <a:r>
              <a:rPr lang="ru-RU" sz="2800" dirty="0"/>
              <a:t> </a:t>
            </a:r>
            <a:r>
              <a:rPr lang="ru-RU" sz="2800" dirty="0" err="1"/>
              <a:t>Національний</a:t>
            </a:r>
            <a:r>
              <a:rPr lang="ru-RU" sz="2800" dirty="0"/>
              <a:t> </a:t>
            </a:r>
            <a:r>
              <a:rPr lang="ru-RU" sz="2800" dirty="0" err="1"/>
              <a:t>архів</a:t>
            </a:r>
            <a:r>
              <a:rPr lang="ru-RU" sz="2800" dirty="0"/>
              <a:t> і </a:t>
            </a:r>
            <a:r>
              <a:rPr lang="ru-RU" sz="2800" dirty="0" err="1"/>
              <a:t>Національна</a:t>
            </a:r>
            <a:r>
              <a:rPr lang="ru-RU" sz="2800" dirty="0"/>
              <a:t> картинна галерея, </a:t>
            </a:r>
            <a:r>
              <a:rPr lang="ru-RU" sz="2800" dirty="0" err="1"/>
              <a:t>Археологічний</a:t>
            </a:r>
            <a:r>
              <a:rPr lang="ru-RU" sz="2800" dirty="0"/>
              <a:t> музей </a:t>
            </a:r>
            <a:r>
              <a:rPr lang="ru-RU" sz="2800" dirty="0" err="1"/>
              <a:t>міжнародного</a:t>
            </a:r>
            <a:r>
              <a:rPr lang="ru-RU" sz="2800" dirty="0"/>
              <a:t> </a:t>
            </a:r>
            <a:r>
              <a:rPr lang="ru-RU" sz="2800" dirty="0" err="1"/>
              <a:t>значення</a:t>
            </a:r>
            <a:r>
              <a:rPr lang="ru-RU" sz="2800" dirty="0"/>
              <a:t> </a:t>
            </a:r>
            <a:r>
              <a:rPr lang="ru-RU" sz="2800" dirty="0" err="1"/>
              <a:t>відкрито</a:t>
            </a:r>
            <a:r>
              <a:rPr lang="ru-RU" sz="2800" dirty="0"/>
              <a:t> в Булавайо.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5"/>
          <a:stretch/>
        </p:blipFill>
        <p:spPr>
          <a:xfrm>
            <a:off x="-48504" y="2996952"/>
            <a:ext cx="4606115" cy="3659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611" y="2996952"/>
            <a:ext cx="4574379" cy="3659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664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4" y="620688"/>
            <a:ext cx="90117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Дипломатичні</a:t>
            </a:r>
            <a:r>
              <a:rPr lang="ru-RU" dirty="0" smtClean="0"/>
              <a:t> </a:t>
            </a:r>
            <a:r>
              <a:rPr lang="ru-RU" dirty="0" err="1"/>
              <a:t>відносини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Україною</a:t>
            </a:r>
            <a:r>
              <a:rPr lang="ru-RU" dirty="0"/>
              <a:t> та </a:t>
            </a:r>
            <a:r>
              <a:rPr lang="ru-RU" dirty="0" err="1"/>
              <a:t>Зімбабве</a:t>
            </a:r>
            <a:r>
              <a:rPr lang="ru-RU" dirty="0"/>
              <a:t> </a:t>
            </a:r>
            <a:r>
              <a:rPr lang="ru-RU" dirty="0" err="1"/>
              <a:t>встановлені</a:t>
            </a:r>
            <a:r>
              <a:rPr lang="ru-RU" dirty="0"/>
              <a:t> 25 </a:t>
            </a:r>
            <a:r>
              <a:rPr lang="ru-RU" dirty="0" err="1"/>
              <a:t>квітня</a:t>
            </a:r>
            <a:r>
              <a:rPr lang="ru-RU" dirty="0"/>
              <a:t> 1992 року шляхом </a:t>
            </a:r>
            <a:r>
              <a:rPr lang="ru-RU" dirty="0" err="1"/>
              <a:t>підписання</a:t>
            </a:r>
            <a:r>
              <a:rPr lang="ru-RU" dirty="0"/>
              <a:t> </a:t>
            </a:r>
            <a:r>
              <a:rPr lang="ru-RU" dirty="0" err="1"/>
              <a:t>спільного</a:t>
            </a:r>
            <a:r>
              <a:rPr lang="ru-RU" dirty="0"/>
              <a:t> Протоколу </a:t>
            </a:r>
            <a:r>
              <a:rPr lang="ru-RU" dirty="0" err="1"/>
              <a:t>Постійними</a:t>
            </a:r>
            <a:r>
              <a:rPr lang="ru-RU" dirty="0"/>
              <a:t> </a:t>
            </a:r>
            <a:r>
              <a:rPr lang="ru-RU" dirty="0" err="1"/>
              <a:t>представниками</a:t>
            </a:r>
            <a:r>
              <a:rPr lang="ru-RU" dirty="0"/>
              <a:t> </a:t>
            </a:r>
            <a:r>
              <a:rPr lang="ru-RU" dirty="0" err="1"/>
              <a:t>обох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при ООН у Нью-Йорку.</a:t>
            </a:r>
          </a:p>
          <a:p>
            <a:r>
              <a:rPr lang="ru-RU" dirty="0" smtClean="0"/>
              <a:t>В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візиту</a:t>
            </a:r>
            <a:r>
              <a:rPr lang="ru-RU" dirty="0"/>
              <a:t> </a:t>
            </a:r>
            <a:r>
              <a:rPr lang="ru-RU" dirty="0" smtClean="0"/>
              <a:t>Посола </a:t>
            </a:r>
            <a:r>
              <a:rPr lang="ru-RU" dirty="0" err="1"/>
              <a:t>Республіки</a:t>
            </a:r>
            <a:r>
              <a:rPr lang="ru-RU" dirty="0"/>
              <a:t> </a:t>
            </a:r>
            <a:r>
              <a:rPr lang="ru-RU" dirty="0" err="1" smtClean="0"/>
              <a:t>Зімбабве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/>
              <a:t>проведені</a:t>
            </a:r>
            <a:r>
              <a:rPr lang="ru-RU" dirty="0"/>
              <a:t> переговори у </a:t>
            </a:r>
            <a:r>
              <a:rPr lang="ru-RU" dirty="0" err="1"/>
              <a:t>міністерствах</a:t>
            </a:r>
            <a:r>
              <a:rPr lang="ru-RU" dirty="0"/>
              <a:t> </a:t>
            </a:r>
            <a:r>
              <a:rPr lang="ru-RU" dirty="0" err="1"/>
              <a:t>закордонних</a:t>
            </a:r>
            <a:r>
              <a:rPr lang="ru-RU" dirty="0"/>
              <a:t> справ, шахт, </a:t>
            </a:r>
            <a:r>
              <a:rPr lang="ru-RU" dirty="0" err="1"/>
              <a:t>промисловості</a:t>
            </a:r>
            <a:r>
              <a:rPr lang="ru-RU" dirty="0"/>
              <a:t> та </a:t>
            </a:r>
            <a:r>
              <a:rPr lang="ru-RU" dirty="0" err="1"/>
              <a:t>торгівлі</a:t>
            </a:r>
            <a:r>
              <a:rPr lang="ru-RU" dirty="0"/>
              <a:t>, оборони, земель та </a:t>
            </a:r>
            <a:r>
              <a:rPr lang="ru-RU" dirty="0" err="1"/>
              <a:t>водних</a:t>
            </a:r>
            <a:r>
              <a:rPr lang="ru-RU" dirty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зустрічей</a:t>
            </a:r>
            <a:r>
              <a:rPr lang="ru-RU" dirty="0"/>
              <a:t>, </a:t>
            </a:r>
            <a:r>
              <a:rPr lang="ru-RU" dirty="0" err="1"/>
              <a:t>зімбабвійською</a:t>
            </a:r>
            <a:r>
              <a:rPr lang="ru-RU" dirty="0"/>
              <a:t> стороною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наголошено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 могла б </a:t>
            </a:r>
            <a:r>
              <a:rPr lang="ru-RU" dirty="0" err="1"/>
              <a:t>імпортувати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товари</a:t>
            </a:r>
            <a:r>
              <a:rPr lang="ru-RU" dirty="0"/>
              <a:t>, як тютюн, </a:t>
            </a:r>
            <a:r>
              <a:rPr lang="ru-RU" dirty="0" err="1"/>
              <a:t>яловичину</a:t>
            </a:r>
            <a:r>
              <a:rPr lang="ru-RU" dirty="0"/>
              <a:t>, </a:t>
            </a:r>
            <a:r>
              <a:rPr lang="ru-RU" dirty="0" err="1"/>
              <a:t>каву</a:t>
            </a:r>
            <a:r>
              <a:rPr lang="ru-RU" dirty="0"/>
              <a:t>, </a:t>
            </a:r>
            <a:r>
              <a:rPr lang="ru-RU" dirty="0" err="1"/>
              <a:t>електро</a:t>
            </a:r>
            <a:r>
              <a:rPr lang="ru-RU" dirty="0"/>
              <a:t>- та </a:t>
            </a:r>
            <a:r>
              <a:rPr lang="ru-RU" dirty="0" err="1"/>
              <a:t>телекабелі</a:t>
            </a:r>
            <a:r>
              <a:rPr lang="ru-RU" dirty="0"/>
              <a:t>, </a:t>
            </a:r>
            <a:r>
              <a:rPr lang="ru-RU" dirty="0" err="1"/>
              <a:t>водночас</a:t>
            </a:r>
            <a:r>
              <a:rPr lang="ru-RU" dirty="0"/>
              <a:t>, </a:t>
            </a:r>
            <a:r>
              <a:rPr lang="ru-RU" dirty="0" err="1"/>
              <a:t>експортуючи</a:t>
            </a:r>
            <a:r>
              <a:rPr lang="ru-RU" dirty="0"/>
              <a:t> до </a:t>
            </a:r>
            <a:r>
              <a:rPr lang="ru-RU" dirty="0" err="1"/>
              <a:t>Зімбабве</a:t>
            </a:r>
            <a:r>
              <a:rPr lang="ru-RU" dirty="0"/>
              <a:t> </a:t>
            </a:r>
            <a:r>
              <a:rPr lang="ru-RU" dirty="0" err="1"/>
              <a:t>сільськогосподарську</a:t>
            </a:r>
            <a:r>
              <a:rPr lang="ru-RU" dirty="0"/>
              <a:t> </a:t>
            </a:r>
            <a:r>
              <a:rPr lang="ru-RU" dirty="0" err="1"/>
              <a:t>техніку</a:t>
            </a:r>
            <a:r>
              <a:rPr lang="ru-RU" dirty="0"/>
              <a:t> (</a:t>
            </a:r>
            <a:r>
              <a:rPr lang="ru-RU" dirty="0" err="1"/>
              <a:t>комбайни</a:t>
            </a:r>
            <a:r>
              <a:rPr lang="ru-RU" dirty="0"/>
              <a:t>, </a:t>
            </a:r>
            <a:r>
              <a:rPr lang="ru-RU" dirty="0" err="1"/>
              <a:t>трактори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16225"/>
            <a:ext cx="5657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latin typeface="Comic Sans MS" pitchFamily="66" charset="0"/>
              </a:rPr>
              <a:t>Українсько-зімбабвійські</a:t>
            </a:r>
            <a:r>
              <a:rPr lang="ru-RU" sz="2400" b="1" dirty="0">
                <a:latin typeface="Comic Sans MS" pitchFamily="66" charset="0"/>
              </a:rPr>
              <a:t> </a:t>
            </a:r>
            <a:r>
              <a:rPr lang="ru-RU" sz="2400" b="1" dirty="0" err="1" smtClean="0">
                <a:latin typeface="Comic Sans MS" pitchFamily="66" charset="0"/>
              </a:rPr>
              <a:t>відносини</a:t>
            </a:r>
            <a:r>
              <a:rPr lang="ru-RU" sz="2400" b="1" dirty="0" smtClean="0">
                <a:latin typeface="Comic Sans MS" pitchFamily="66" charset="0"/>
              </a:rPr>
              <a:t>: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" r="3899"/>
          <a:stretch/>
        </p:blipFill>
        <p:spPr>
          <a:xfrm>
            <a:off x="1425" y="3068960"/>
            <a:ext cx="4668785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2"/>
          <a:stretch/>
        </p:blipFill>
        <p:spPr>
          <a:xfrm>
            <a:off x="4670210" y="3068960"/>
            <a:ext cx="434292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3197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122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2013-05-12T17:08:41Z</dcterms:created>
  <dcterms:modified xsi:type="dcterms:W3CDTF">2013-05-12T19:26:46Z</dcterms:modified>
</cp:coreProperties>
</file>