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7" r:id="rId3"/>
    <p:sldId id="260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3C9BF-76D5-4BBA-BBFC-907CB09AC237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CB55-867D-4948-8202-7DEF089DD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0%D0%BF%D0%B0%D0%B4%D0%B8%D0%BD%D0%B0_%D0%9A%D0%BE%D0%BD%D0%B3%D0%BE" TargetMode="External"/><Relationship Id="rId7" Type="http://schemas.openxmlformats.org/officeDocument/2006/relationships/hyperlink" Target="http://uk.wikipedia.org/wiki/%D0%92%D1%83%D0%BB%D0%BA%D0%B0%D0%B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/index.php?title=%D0%92%D1%96%D1%80%D1%83%D0%BD%D0%B3%D0%B0&amp;action=edit&amp;redlink=1" TargetMode="External"/><Relationship Id="rId5" Type="http://schemas.openxmlformats.org/officeDocument/2006/relationships/hyperlink" Target="http://uk.wikipedia.org/w/index.php?title=%D0%9C%D0%B0%D1%80%D0%B3%D0%B5%D1%80%D1%96%D1%82%D0%B0&amp;action=edit&amp;redlink=1" TargetMode="External"/><Relationship Id="rId4" Type="http://schemas.openxmlformats.org/officeDocument/2006/relationships/hyperlink" Target="http://uk.wikipedia.org/wiki/%D0%A0%D1%83%D0%B2%D0%B5%D0%BD%D0%B7%D0%BE%D1%80%D1%9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C%D0%B0%D0%BB%D0%B5%D0%B1%D0%BE&amp;action=edit&amp;redlink=1" TargetMode="External"/><Relationship Id="rId2" Type="http://schemas.openxmlformats.org/officeDocument/2006/relationships/hyperlink" Target="http://uk.wikipedia.org/wiki/%D0%9A%D0%BE%D0%BD%D0%B3%D0%BE_(%D1%80%D1%96%D1%87%D0%BA%D0%B0)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Країни Центральної та Східної Африки</a:t>
            </a:r>
            <a:endParaRPr lang="ru-RU" dirty="0"/>
          </a:p>
        </p:txBody>
      </p:sp>
      <p:pic>
        <p:nvPicPr>
          <p:cNvPr id="11" name="Содержимое 10" descr="Africa-countries-centra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198" y="1844824"/>
            <a:ext cx="4158463" cy="4536504"/>
          </a:xfrm>
        </p:spPr>
      </p:pic>
      <p:pic>
        <p:nvPicPr>
          <p:cNvPr id="12" name="Содержимое 11" descr="geo_shidafr1_te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3818" y="1844824"/>
            <a:ext cx="4168156" cy="453650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Спільне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Обидві країни знаходяться на материку Африка.</a:t>
            </a:r>
          </a:p>
          <a:p>
            <a:pPr marL="514350" indent="-514350">
              <a:buAutoNum type="arabicPeriod"/>
            </a:pPr>
            <a:r>
              <a:rPr lang="uk-UA" dirty="0" smtClean="0"/>
              <a:t>Рельєф обох країн – гірські системи.</a:t>
            </a:r>
          </a:p>
          <a:p>
            <a:pPr marL="514350" indent="-514350">
              <a:buAutoNum type="arabicPeriod"/>
            </a:pPr>
            <a:r>
              <a:rPr lang="uk-UA" dirty="0" smtClean="0"/>
              <a:t>Водних ресурсів вистачає для зрощування полів.</a:t>
            </a:r>
          </a:p>
          <a:p>
            <a:pPr marL="514350" indent="-514350">
              <a:buAutoNum type="arabicPeriod"/>
            </a:pPr>
            <a:r>
              <a:rPr lang="uk-UA" dirty="0" smtClean="0"/>
              <a:t> Обидві країни знаходяться в двох кліматичних поясах: екваторіальному та субекваторіальному.</a:t>
            </a:r>
          </a:p>
          <a:p>
            <a:pPr marL="514350" indent="-514350">
              <a:buAutoNum type="arabicPeriod"/>
            </a:pPr>
            <a:r>
              <a:rPr lang="uk-UA" dirty="0" smtClean="0"/>
              <a:t>Більшість населення зайнято у сільському господарстві.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Відмінне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ДР Конго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Більша площа.</a:t>
            </a:r>
          </a:p>
          <a:p>
            <a:pPr marL="457200" indent="-457200">
              <a:buAutoNum type="arabicPeriod"/>
            </a:pPr>
            <a:r>
              <a:rPr lang="uk-UA" dirty="0" smtClean="0"/>
              <a:t>Офіційна мова – французька.</a:t>
            </a:r>
          </a:p>
          <a:p>
            <a:pPr marL="457200" indent="-457200">
              <a:buAutoNum type="arabicPeriod"/>
            </a:pPr>
            <a:r>
              <a:rPr lang="uk-UA" dirty="0" smtClean="0"/>
              <a:t>Сільське господарство орієнтується на внутрішній ринок.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Ефіопія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Більша кількість населення.</a:t>
            </a:r>
          </a:p>
          <a:p>
            <a:pPr marL="457200" indent="-457200">
              <a:buAutoNum type="arabicPeriod"/>
            </a:pPr>
            <a:r>
              <a:rPr lang="uk-UA" dirty="0" smtClean="0"/>
              <a:t>Офіційна мова – амхарська.</a:t>
            </a:r>
          </a:p>
          <a:p>
            <a:pPr marL="457200" indent="-457200">
              <a:buAutoNum type="arabicPeriod"/>
            </a:pPr>
            <a:r>
              <a:rPr lang="uk-UA" dirty="0" smtClean="0"/>
              <a:t>Сільське господарство орієнтується на експорт продукту.</a:t>
            </a:r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Порівняльна характеристика: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             ДР Конго</a:t>
            </a:r>
            <a:endParaRPr lang="ru-RU" dirty="0"/>
          </a:p>
        </p:txBody>
      </p:sp>
      <p:pic>
        <p:nvPicPr>
          <p:cNvPr id="7" name="Содержимое 6" descr="Scan20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158" y="2492896"/>
            <a:ext cx="3548231" cy="39604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                Ефіопія</a:t>
            </a:r>
            <a:endParaRPr lang="ru-RU" dirty="0"/>
          </a:p>
        </p:txBody>
      </p:sp>
      <p:pic>
        <p:nvPicPr>
          <p:cNvPr id="8" name="Содержимое 7" descr="1006523_ethiopia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42357" y="2492896"/>
            <a:ext cx="4344444" cy="38884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Загальні відомості про 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Офіційна</a:t>
            </a:r>
            <a:r>
              <a:rPr lang="ru-RU" sz="2000" dirty="0" smtClean="0"/>
              <a:t> </a:t>
            </a:r>
            <a:r>
              <a:rPr lang="ru-RU" sz="2000" dirty="0" err="1"/>
              <a:t>назва</a:t>
            </a:r>
            <a:r>
              <a:rPr lang="ru-RU" sz="2000" dirty="0"/>
              <a:t> — Демократична </a:t>
            </a:r>
            <a:r>
              <a:rPr lang="ru-RU" sz="2000" dirty="0" err="1"/>
              <a:t>Республіка</a:t>
            </a:r>
            <a:r>
              <a:rPr lang="ru-RU" sz="2000" dirty="0"/>
              <a:t> Конго. </a:t>
            </a:r>
            <a:r>
              <a:rPr lang="ru-RU" sz="2000" dirty="0" err="1"/>
              <a:t>Столиця</a:t>
            </a:r>
            <a:r>
              <a:rPr lang="ru-RU" sz="2000" dirty="0"/>
              <a:t> — </a:t>
            </a:r>
            <a:r>
              <a:rPr lang="ru-RU" sz="2000" dirty="0" err="1" smtClean="0"/>
              <a:t>Кіншаса</a:t>
            </a:r>
            <a:r>
              <a:rPr lang="ru-RU" sz="2000" dirty="0" smtClean="0"/>
              <a:t>.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/>
              <a:t>— 2,3 </a:t>
            </a:r>
            <a:r>
              <a:rPr lang="ru-RU" sz="2000" dirty="0" err="1"/>
              <a:t>млн</a:t>
            </a:r>
            <a:r>
              <a:rPr lang="ru-RU" sz="2000" dirty="0"/>
              <a:t> км</a:t>
            </a:r>
            <a:r>
              <a:rPr lang="ru-RU" sz="2000" baseline="30000" dirty="0"/>
              <a:t>2</a:t>
            </a:r>
            <a:r>
              <a:rPr lang="ru-RU" sz="2000" dirty="0"/>
              <a:t> (12-те </a:t>
            </a:r>
            <a:r>
              <a:rPr lang="ru-RU" sz="2000" dirty="0" err="1"/>
              <a:t>місце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). </a:t>
            </a:r>
            <a:r>
              <a:rPr lang="ru-RU" sz="2000" dirty="0" err="1"/>
              <a:t>Населення</a:t>
            </a:r>
            <a:r>
              <a:rPr lang="ru-RU" sz="2000" dirty="0"/>
              <a:t> — </a:t>
            </a:r>
            <a:r>
              <a:rPr lang="ru-RU" sz="2000" dirty="0" err="1"/>
              <a:t>понад</a:t>
            </a:r>
            <a:r>
              <a:rPr lang="ru-RU" sz="2000" dirty="0"/>
              <a:t> 55 </a:t>
            </a:r>
            <a:r>
              <a:rPr lang="ru-RU" sz="2000" dirty="0" err="1"/>
              <a:t>млн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(23-тє </a:t>
            </a:r>
            <a:r>
              <a:rPr lang="ru-RU" sz="2000" dirty="0" err="1"/>
              <a:t>місце</a:t>
            </a:r>
            <a:r>
              <a:rPr lang="ru-RU" sz="2000" dirty="0"/>
              <a:t>). </a:t>
            </a:r>
            <a:r>
              <a:rPr lang="ru-RU" sz="2000" dirty="0" err="1"/>
              <a:t>Державна</a:t>
            </a:r>
            <a:r>
              <a:rPr lang="ru-RU" sz="2000" dirty="0"/>
              <a:t> </a:t>
            </a:r>
            <a:r>
              <a:rPr lang="ru-RU" sz="2000" dirty="0" err="1"/>
              <a:t>мова</a:t>
            </a:r>
            <a:r>
              <a:rPr lang="ru-RU" sz="2000" dirty="0"/>
              <a:t> — </a:t>
            </a:r>
            <a:r>
              <a:rPr lang="ru-RU" sz="2000" dirty="0" err="1"/>
              <a:t>французька</a:t>
            </a:r>
            <a:r>
              <a:rPr lang="ru-RU" sz="2000" dirty="0"/>
              <a:t>. </a:t>
            </a:r>
            <a:r>
              <a:rPr lang="ru-RU" sz="2000" dirty="0" err="1"/>
              <a:t>Грошова</a:t>
            </a:r>
            <a:r>
              <a:rPr lang="ru-RU" sz="2000" dirty="0"/>
              <a:t> </a:t>
            </a:r>
            <a:r>
              <a:rPr lang="ru-RU" sz="2000" dirty="0" err="1"/>
              <a:t>одиниця</a:t>
            </a:r>
            <a:r>
              <a:rPr lang="ru-RU" sz="2000" dirty="0"/>
              <a:t> — франк Конго.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Офіційна</a:t>
            </a:r>
            <a:r>
              <a:rPr lang="ru-RU" sz="2000" dirty="0"/>
              <a:t> </a:t>
            </a:r>
            <a:r>
              <a:rPr lang="ru-RU" sz="2000" dirty="0" err="1"/>
              <a:t>назва</a:t>
            </a:r>
            <a:r>
              <a:rPr lang="ru-RU" sz="2000" dirty="0"/>
              <a:t> - </a:t>
            </a:r>
            <a:r>
              <a:rPr lang="ru-RU" sz="2000" dirty="0" err="1"/>
              <a:t>Федеративна</a:t>
            </a:r>
            <a:r>
              <a:rPr lang="ru-RU" sz="2000" dirty="0"/>
              <a:t> Демократична </a:t>
            </a:r>
            <a:r>
              <a:rPr lang="ru-RU" sz="2000" dirty="0" err="1"/>
              <a:t>Республіка</a:t>
            </a:r>
            <a:r>
              <a:rPr lang="ru-RU" sz="2000" dirty="0"/>
              <a:t> </a:t>
            </a:r>
            <a:r>
              <a:rPr lang="ru-RU" sz="2000" dirty="0" err="1"/>
              <a:t>Ефіопія</a:t>
            </a:r>
            <a:r>
              <a:rPr lang="ru-RU" sz="2000" dirty="0"/>
              <a:t> 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Територія</a:t>
            </a:r>
            <a:r>
              <a:rPr lang="ru-RU" sz="2000" dirty="0"/>
              <a:t> - 1 133,38 тис. кв.км.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Населення</a:t>
            </a:r>
            <a:r>
              <a:rPr lang="ru-RU" sz="2000" dirty="0"/>
              <a:t> - 93,87 млн. </a:t>
            </a:r>
            <a:r>
              <a:rPr lang="ru-RU" sz="2000" dirty="0" err="1" smtClean="0"/>
              <a:t>чол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Столиця</a:t>
            </a:r>
            <a:r>
              <a:rPr lang="ru-RU" sz="2000" dirty="0"/>
              <a:t> - </a:t>
            </a:r>
            <a:r>
              <a:rPr lang="ru-RU" sz="2000" dirty="0" smtClean="0"/>
              <a:t>Аддис-Абеба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ru-RU" sz="2000" dirty="0" err="1"/>
              <a:t>бл</a:t>
            </a:r>
            <a:r>
              <a:rPr lang="ru-RU" sz="2000" dirty="0"/>
              <a:t>. 3,0 млн. </a:t>
            </a:r>
            <a:r>
              <a:rPr lang="ru-RU" sz="2000" dirty="0" err="1" smtClean="0"/>
              <a:t>чол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Адміністративний</a:t>
            </a:r>
            <a:r>
              <a:rPr lang="ru-RU" sz="2000" dirty="0" smtClean="0"/>
              <a:t> </a:t>
            </a:r>
            <a:r>
              <a:rPr lang="ru-RU" sz="2000" dirty="0" err="1"/>
              <a:t>поділ</a:t>
            </a:r>
            <a:r>
              <a:rPr lang="ru-RU" sz="2000" dirty="0"/>
              <a:t> - 9 </a:t>
            </a:r>
            <a:r>
              <a:rPr lang="ru-RU" sz="2000" dirty="0" err="1"/>
              <a:t>штатів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2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особливим</a:t>
            </a:r>
            <a:r>
              <a:rPr lang="ru-RU" sz="2000" dirty="0"/>
              <a:t> статусом.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Офіційна</a:t>
            </a:r>
            <a:r>
              <a:rPr lang="ru-RU" sz="2000" dirty="0" smtClean="0"/>
              <a:t> </a:t>
            </a:r>
            <a:r>
              <a:rPr lang="ru-RU" sz="2000" dirty="0" err="1"/>
              <a:t>мова</a:t>
            </a:r>
            <a:r>
              <a:rPr lang="ru-RU" sz="2000" dirty="0"/>
              <a:t> – </a:t>
            </a:r>
            <a:r>
              <a:rPr lang="ru-RU" sz="2000" dirty="0" err="1"/>
              <a:t>амхарська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Грошова</a:t>
            </a:r>
            <a:r>
              <a:rPr lang="ru-RU" sz="2000" dirty="0" smtClean="0"/>
              <a:t> </a:t>
            </a:r>
            <a:r>
              <a:rPr lang="ru-RU" sz="2000" dirty="0" err="1"/>
              <a:t>одиниця</a:t>
            </a:r>
            <a:r>
              <a:rPr lang="ru-RU" sz="2000" dirty="0"/>
              <a:t> - </a:t>
            </a:r>
            <a:r>
              <a:rPr lang="ru-RU" sz="2000" dirty="0" err="1"/>
              <a:t>бир</a:t>
            </a:r>
            <a:r>
              <a:rPr lang="ru-RU" sz="2000" dirty="0"/>
              <a:t> = 100 центам.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ДР Конго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Приблизно</a:t>
            </a:r>
            <a:r>
              <a:rPr lang="ru-RU" dirty="0" smtClean="0"/>
              <a:t> 60%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зайняте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, </a:t>
            </a:r>
            <a:r>
              <a:rPr lang="ru-RU" dirty="0" err="1" smtClean="0"/>
              <a:t>орієнтованому</a:t>
            </a:r>
            <a:r>
              <a:rPr lang="ru-RU" dirty="0" smtClean="0"/>
              <a:t> на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Ефіопія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 smtClean="0"/>
              <a:t>Ефіопія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аграрною </a:t>
            </a:r>
            <a:r>
              <a:rPr lang="ru-RU" dirty="0" err="1" smtClean="0"/>
              <a:t>країною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80%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задіяне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Рельєф</a:t>
            </a:r>
            <a:endParaRPr lang="ru-RU" dirty="0"/>
          </a:p>
        </p:txBody>
      </p:sp>
      <p:pic>
        <p:nvPicPr>
          <p:cNvPr id="5" name="Содержимое 4" descr="Рельеф_Конг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620688"/>
            <a:ext cx="5111750" cy="5238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Більша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Демократичної</a:t>
            </a:r>
            <a:r>
              <a:rPr lang="ru-RU" sz="2400" dirty="0"/>
              <a:t> </a:t>
            </a:r>
            <a:r>
              <a:rPr lang="ru-RU" sz="2400" dirty="0" err="1"/>
              <a:t>Республіки</a:t>
            </a:r>
            <a:r>
              <a:rPr lang="ru-RU" sz="2400" dirty="0"/>
              <a:t> Конго — </a:t>
            </a:r>
            <a:r>
              <a:rPr lang="ru-RU" sz="2400" dirty="0">
                <a:hlinkClick r:id="rId3" tooltip="Западина Конго"/>
              </a:rPr>
              <a:t>западина Конго</a:t>
            </a:r>
            <a:r>
              <a:rPr lang="ru-RU" sz="2400" dirty="0"/>
              <a:t> та плато вис. до 1300 м, яке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обрамовує</a:t>
            </a:r>
            <a:r>
              <a:rPr lang="ru-RU" sz="2400" dirty="0"/>
              <a:t>. На </a:t>
            </a:r>
            <a:r>
              <a:rPr lang="ru-RU" sz="2400" dirty="0" err="1"/>
              <a:t>сході</a:t>
            </a:r>
            <a:r>
              <a:rPr lang="ru-RU" sz="2400" dirty="0"/>
              <a:t> — гори: </a:t>
            </a:r>
            <a:r>
              <a:rPr lang="ru-RU" sz="2400" dirty="0" err="1"/>
              <a:t>масив</a:t>
            </a:r>
            <a:r>
              <a:rPr lang="ru-RU" sz="2400" dirty="0"/>
              <a:t> </a:t>
            </a:r>
            <a:r>
              <a:rPr lang="ru-RU" sz="2400" dirty="0" err="1">
                <a:hlinkClick r:id="rId4" tooltip="Рувензорі"/>
              </a:rPr>
              <a:t>Рувензорі</a:t>
            </a:r>
            <a:r>
              <a:rPr lang="ru-RU" sz="2400" dirty="0"/>
              <a:t> (вис. 5109, </a:t>
            </a:r>
            <a:r>
              <a:rPr lang="ru-RU" sz="2400" dirty="0" err="1"/>
              <a:t>пік</a:t>
            </a:r>
            <a:r>
              <a:rPr lang="ru-RU" sz="2400" dirty="0"/>
              <a:t> </a:t>
            </a:r>
            <a:r>
              <a:rPr lang="ru-RU" sz="2400" dirty="0" err="1">
                <a:hlinkClick r:id="rId5" tooltip="Маргеріта (ще не написана)"/>
              </a:rPr>
              <a:t>Маргеріта</a:t>
            </a:r>
            <a:r>
              <a:rPr lang="ru-RU" sz="2400" dirty="0"/>
              <a:t>), </a:t>
            </a:r>
            <a:r>
              <a:rPr lang="ru-RU" sz="2400" dirty="0" err="1"/>
              <a:t>вулканічні</a:t>
            </a:r>
            <a:r>
              <a:rPr lang="ru-RU" sz="2400" dirty="0"/>
              <a:t> гори </a:t>
            </a:r>
            <a:r>
              <a:rPr lang="ru-RU" sz="2400" dirty="0" err="1">
                <a:hlinkClick r:id="rId6" tooltip="Вірунга (ще не написана)"/>
              </a:rPr>
              <a:t>Вірунга</a:t>
            </a:r>
            <a:r>
              <a:rPr lang="ru-RU" sz="2400" dirty="0"/>
              <a:t> (вис. до 4507 м), 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 smtClean="0"/>
              <a:t>діючі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7" tooltip="Вулкан"/>
              </a:rPr>
              <a:t>вулкани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Рельєф</a:t>
            </a:r>
            <a:endParaRPr lang="ru-RU" dirty="0"/>
          </a:p>
        </p:txBody>
      </p:sp>
      <p:pic>
        <p:nvPicPr>
          <p:cNvPr id="5" name="Содержимое 4" descr="220px-Ethiopia_Topograp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1987" y="692696"/>
            <a:ext cx="5306221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Ефіопія</a:t>
            </a:r>
            <a:r>
              <a:rPr lang="ru-RU" sz="1800" dirty="0"/>
              <a:t> -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високогірна</a:t>
            </a:r>
            <a:r>
              <a:rPr lang="ru-RU" sz="1800" dirty="0"/>
              <a:t> </a:t>
            </a:r>
            <a:r>
              <a:rPr lang="ru-RU" sz="1800" dirty="0" err="1"/>
              <a:t>країна</a:t>
            </a:r>
            <a:r>
              <a:rPr lang="ru-RU" sz="1800" dirty="0"/>
              <a:t> </a:t>
            </a:r>
            <a:r>
              <a:rPr lang="ru-RU" sz="1800" dirty="0" err="1"/>
              <a:t>Африканського</a:t>
            </a:r>
            <a:r>
              <a:rPr lang="ru-RU" sz="1800" dirty="0"/>
              <a:t> материка.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половини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розташовано</a:t>
            </a:r>
            <a:r>
              <a:rPr lang="ru-RU" sz="1800" dirty="0"/>
              <a:t> на </a:t>
            </a:r>
            <a:r>
              <a:rPr lang="ru-RU" sz="1800" dirty="0" err="1"/>
              <a:t>Ефіопському</a:t>
            </a:r>
            <a:r>
              <a:rPr lang="ru-RU" sz="1800" dirty="0"/>
              <a:t> </a:t>
            </a:r>
            <a:r>
              <a:rPr lang="ru-RU" sz="1800" dirty="0" err="1" smtClean="0"/>
              <a:t>нагір'ї</a:t>
            </a:r>
            <a:r>
              <a:rPr lang="ru-RU" sz="1800" dirty="0" smtClean="0"/>
              <a:t>. </a:t>
            </a:r>
            <a:r>
              <a:rPr lang="ru-RU" sz="1800" dirty="0"/>
              <a:t>У </a:t>
            </a:r>
            <a:r>
              <a:rPr lang="ru-RU" sz="1800" dirty="0" err="1"/>
              <a:t>його</a:t>
            </a:r>
            <a:r>
              <a:rPr lang="ru-RU" sz="1800" dirty="0"/>
              <a:t> межах </a:t>
            </a:r>
            <a:r>
              <a:rPr lang="ru-RU" sz="1800" dirty="0" err="1"/>
              <a:t>виділяють</a:t>
            </a:r>
            <a:r>
              <a:rPr lang="ru-RU" sz="1800" dirty="0"/>
              <a:t> </a:t>
            </a:r>
            <a:r>
              <a:rPr lang="ru-RU" sz="1800" dirty="0" err="1"/>
              <a:t>північно-західний</a:t>
            </a:r>
            <a:r>
              <a:rPr lang="ru-RU" sz="1800" dirty="0"/>
              <a:t>, </a:t>
            </a:r>
            <a:r>
              <a:rPr lang="ru-RU" sz="1800" dirty="0" err="1"/>
              <a:t>центральний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південно-західний</a:t>
            </a:r>
            <a:r>
              <a:rPr lang="ru-RU" sz="1800" dirty="0"/>
              <a:t> </a:t>
            </a:r>
            <a:r>
              <a:rPr lang="ru-RU" sz="1800" dirty="0" err="1"/>
              <a:t>райони</a:t>
            </a:r>
            <a:r>
              <a:rPr lang="ru-RU" sz="1800" dirty="0"/>
              <a:t>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У </a:t>
            </a:r>
            <a:r>
              <a:rPr lang="ru-RU" sz="1800" dirty="0" err="1"/>
              <a:t>північно-західному</a:t>
            </a:r>
            <a:r>
              <a:rPr lang="ru-RU" sz="1800" dirty="0"/>
              <a:t> </a:t>
            </a:r>
            <a:r>
              <a:rPr lang="ru-RU" sz="1800" dirty="0" err="1"/>
              <a:t>районі</a:t>
            </a:r>
            <a:r>
              <a:rPr lang="ru-RU" sz="1800" dirty="0"/>
              <a:t> </a:t>
            </a:r>
            <a:r>
              <a:rPr lang="ru-RU" sz="1800" dirty="0" err="1"/>
              <a:t>знаходяться</a:t>
            </a:r>
            <a:r>
              <a:rPr lang="ru-RU" sz="1800" dirty="0"/>
              <a:t> </a:t>
            </a:r>
            <a:r>
              <a:rPr lang="ru-RU" sz="1800" dirty="0" err="1"/>
              <a:t>вершини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перевищують</a:t>
            </a:r>
            <a:r>
              <a:rPr lang="ru-RU" sz="1800" dirty="0"/>
              <a:t> 4000 м над р. м. </a:t>
            </a:r>
            <a:r>
              <a:rPr lang="ru-RU" sz="1800" dirty="0" err="1" smtClean="0"/>
              <a:t>Західні</a:t>
            </a:r>
            <a:r>
              <a:rPr lang="ru-RU" sz="1800" dirty="0" smtClean="0"/>
              <a:t> </a:t>
            </a:r>
            <a:r>
              <a:rPr lang="ru-RU" sz="1800" dirty="0" err="1"/>
              <a:t>схили</a:t>
            </a:r>
            <a:r>
              <a:rPr lang="ru-RU" sz="1800" dirty="0"/>
              <a:t> </a:t>
            </a:r>
            <a:r>
              <a:rPr lang="ru-RU" sz="1800" dirty="0" err="1"/>
              <a:t>нагір'я</a:t>
            </a:r>
            <a:r>
              <a:rPr lang="ru-RU" sz="1800" dirty="0"/>
              <a:t> </a:t>
            </a:r>
            <a:r>
              <a:rPr lang="ru-RU" sz="1800" dirty="0" err="1"/>
              <a:t>більш</a:t>
            </a:r>
            <a:r>
              <a:rPr lang="ru-RU" sz="1800" dirty="0"/>
              <a:t> </a:t>
            </a:r>
            <a:r>
              <a:rPr lang="ru-RU" sz="1800" dirty="0" err="1"/>
              <a:t>пологі</a:t>
            </a:r>
            <a:r>
              <a:rPr lang="ru-RU" sz="1800" dirty="0"/>
              <a:t>, </a:t>
            </a:r>
            <a:r>
              <a:rPr lang="ru-RU" sz="1800" dirty="0" err="1"/>
              <a:t>ніж</a:t>
            </a:r>
            <a:r>
              <a:rPr lang="ru-RU" sz="1800" dirty="0"/>
              <a:t> </a:t>
            </a:r>
            <a:r>
              <a:rPr lang="ru-RU" sz="1800" dirty="0" err="1"/>
              <a:t>східні</a:t>
            </a:r>
            <a:r>
              <a:rPr lang="ru-RU" sz="1800" dirty="0"/>
              <a:t>,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обмежуються</a:t>
            </a:r>
            <a:r>
              <a:rPr lang="ru-RU" sz="1800" dirty="0"/>
              <a:t> на </a:t>
            </a:r>
            <a:r>
              <a:rPr lang="ru-RU" sz="1800" dirty="0" err="1"/>
              <a:t>заході</a:t>
            </a:r>
            <a:r>
              <a:rPr lang="ru-RU" sz="1800" dirty="0"/>
              <a:t> </a:t>
            </a:r>
            <a:r>
              <a:rPr lang="ru-RU" sz="1800" dirty="0" err="1"/>
              <a:t>виступами</a:t>
            </a:r>
            <a:r>
              <a:rPr lang="ru-RU" sz="1800" dirty="0"/>
              <a:t> </a:t>
            </a:r>
            <a:r>
              <a:rPr lang="ru-RU" sz="1800" dirty="0" err="1"/>
              <a:t>висотою</a:t>
            </a:r>
            <a:r>
              <a:rPr lang="ru-RU" sz="1800" dirty="0"/>
              <a:t> 1200-1500 м над р. м.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Гідрологія країн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957783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 err="1"/>
              <a:t>Головні</a:t>
            </a:r>
            <a:r>
              <a:rPr lang="ru-RU" b="0" dirty="0"/>
              <a:t> </a:t>
            </a:r>
            <a:r>
              <a:rPr lang="ru-RU" b="0" dirty="0" err="1"/>
              <a:t>річки</a:t>
            </a:r>
            <a:r>
              <a:rPr lang="ru-RU" b="0" dirty="0"/>
              <a:t>: </a:t>
            </a:r>
            <a:r>
              <a:rPr lang="ru-RU" b="0" dirty="0">
                <a:hlinkClick r:id="rId2" tooltip="Конго (річка)"/>
              </a:rPr>
              <a:t>Конго</a:t>
            </a:r>
            <a:r>
              <a:rPr lang="ru-RU" b="0" dirty="0"/>
              <a:t> (</a:t>
            </a:r>
            <a:r>
              <a:rPr lang="ru-RU" b="0" dirty="0" err="1"/>
              <a:t>Заїр</a:t>
            </a:r>
            <a:r>
              <a:rPr lang="ru-RU" b="0" dirty="0"/>
              <a:t>) </a:t>
            </a:r>
            <a:r>
              <a:rPr lang="ru-RU" b="0" dirty="0" err="1"/>
              <a:t>з</a:t>
            </a:r>
            <a:r>
              <a:rPr lang="ru-RU" b="0" dirty="0"/>
              <a:t> притоками. У </a:t>
            </a:r>
            <a:r>
              <a:rPr lang="ru-RU" b="0" dirty="0" err="1"/>
              <a:t>країні</a:t>
            </a:r>
            <a:r>
              <a:rPr lang="ru-RU" b="0" dirty="0"/>
              <a:t> </a:t>
            </a:r>
            <a:r>
              <a:rPr lang="ru-RU" b="0" dirty="0" err="1"/>
              <a:t>багато</a:t>
            </a:r>
            <a:r>
              <a:rPr lang="ru-RU" b="0" dirty="0"/>
              <a:t> </a:t>
            </a:r>
            <a:r>
              <a:rPr lang="ru-RU" b="0" dirty="0" err="1"/>
              <a:t>боліт</a:t>
            </a:r>
            <a:r>
              <a:rPr lang="ru-RU" b="0" dirty="0"/>
              <a:t>, а </a:t>
            </a:r>
            <a:r>
              <a:rPr lang="ru-RU" b="0" dirty="0" err="1"/>
              <a:t>річка</a:t>
            </a:r>
            <a:r>
              <a:rPr lang="ru-RU" b="0" dirty="0"/>
              <a:t> Конго в </a:t>
            </a:r>
            <a:r>
              <a:rPr lang="ru-RU" b="0" dirty="0" err="1"/>
              <a:t>декількох</a:t>
            </a:r>
            <a:r>
              <a:rPr lang="ru-RU" b="0" dirty="0"/>
              <a:t> </a:t>
            </a:r>
            <a:r>
              <a:rPr lang="ru-RU" b="0" dirty="0" err="1"/>
              <a:t>місцях</a:t>
            </a:r>
            <a:r>
              <a:rPr lang="ru-RU" b="0" dirty="0"/>
              <a:t> </a:t>
            </a:r>
            <a:r>
              <a:rPr lang="ru-RU" b="0" dirty="0" err="1"/>
              <a:t>розширяється</a:t>
            </a:r>
            <a:r>
              <a:rPr lang="ru-RU" b="0" dirty="0"/>
              <a:t> </a:t>
            </a:r>
            <a:r>
              <a:rPr lang="ru-RU" b="0" dirty="0" err="1"/>
              <a:t>і</a:t>
            </a:r>
            <a:r>
              <a:rPr lang="ru-RU" b="0" dirty="0"/>
              <a:t> </a:t>
            </a:r>
            <a:r>
              <a:rPr lang="ru-RU" b="0" dirty="0" err="1"/>
              <a:t>утворює</a:t>
            </a:r>
            <a:r>
              <a:rPr lang="ru-RU" b="0" dirty="0"/>
              <a:t> озера, </a:t>
            </a:r>
            <a:r>
              <a:rPr lang="ru-RU" b="0" dirty="0" err="1"/>
              <a:t>зокрема</a:t>
            </a:r>
            <a:r>
              <a:rPr lang="ru-RU" b="0" dirty="0"/>
              <a:t> </a:t>
            </a:r>
            <a:r>
              <a:rPr lang="ru-RU" b="0" dirty="0" err="1">
                <a:hlinkClick r:id="rId3" tooltip="Малебо (ще не написана)"/>
              </a:rPr>
              <a:t>Малебо</a:t>
            </a:r>
            <a:r>
              <a:rPr lang="ru-RU" b="0" dirty="0"/>
              <a:t> (</a:t>
            </a:r>
            <a:r>
              <a:rPr lang="ru-RU" b="0" dirty="0" err="1"/>
              <a:t>Стенлі-Пул</a:t>
            </a:r>
            <a:r>
              <a:rPr lang="ru-RU" b="0" dirty="0"/>
              <a:t>).</a:t>
            </a:r>
            <a:endParaRPr lang="ru-RU" dirty="0"/>
          </a:p>
        </p:txBody>
      </p:sp>
      <p:pic>
        <p:nvPicPr>
          <p:cNvPr id="7" name="Содержимое 6" descr="250px-Rzeka_Kongo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72928" y="2564904"/>
            <a:ext cx="4147521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Autofit/>
          </a:bodyPr>
          <a:lstStyle/>
          <a:p>
            <a:r>
              <a:rPr lang="ru-RU" sz="1400" b="0" dirty="0" err="1"/>
              <a:t>Оскільки</a:t>
            </a:r>
            <a:r>
              <a:rPr lang="ru-RU" sz="1400" b="0" dirty="0"/>
              <a:t> в </a:t>
            </a:r>
            <a:r>
              <a:rPr lang="ru-RU" sz="1400" b="0" dirty="0" err="1"/>
              <a:t>Ефіопії</a:t>
            </a:r>
            <a:r>
              <a:rPr lang="ru-RU" sz="1400" b="0" dirty="0"/>
              <a:t> </a:t>
            </a:r>
            <a:r>
              <a:rPr lang="ru-RU" sz="1400" b="0" dirty="0" err="1"/>
              <a:t>випадає</a:t>
            </a:r>
            <a:r>
              <a:rPr lang="ru-RU" sz="1400" b="0" dirty="0"/>
              <a:t> </a:t>
            </a:r>
            <a:r>
              <a:rPr lang="ru-RU" sz="1400" b="0" dirty="0" err="1"/>
              <a:t>значна</a:t>
            </a:r>
            <a:r>
              <a:rPr lang="ru-RU" sz="1400" b="0" dirty="0"/>
              <a:t> </a:t>
            </a:r>
            <a:r>
              <a:rPr lang="ru-RU" sz="1400" b="0" dirty="0" err="1"/>
              <a:t>кількість</a:t>
            </a:r>
            <a:r>
              <a:rPr lang="ru-RU" sz="1400" b="0" dirty="0"/>
              <a:t> </a:t>
            </a:r>
            <a:r>
              <a:rPr lang="ru-RU" sz="1400" b="0" dirty="0" err="1"/>
              <a:t>опадів</a:t>
            </a:r>
            <a:r>
              <a:rPr lang="ru-RU" sz="1400" b="0" dirty="0"/>
              <a:t>, </a:t>
            </a:r>
            <a:r>
              <a:rPr lang="ru-RU" sz="1400" b="0" dirty="0" err="1"/>
              <a:t>річки</a:t>
            </a:r>
            <a:r>
              <a:rPr lang="ru-RU" sz="1400" b="0" dirty="0"/>
              <a:t> </a:t>
            </a:r>
            <a:r>
              <a:rPr lang="ru-RU" sz="1400" b="0" dirty="0" err="1"/>
              <a:t>повноводні</a:t>
            </a:r>
            <a:r>
              <a:rPr lang="ru-RU" sz="1400" b="0" dirty="0"/>
              <a:t>, </a:t>
            </a:r>
            <a:r>
              <a:rPr lang="ru-RU" sz="1400" b="0" dirty="0" err="1"/>
              <a:t>і</a:t>
            </a:r>
            <a:r>
              <a:rPr lang="ru-RU" sz="1400" b="0" dirty="0"/>
              <a:t> води </a:t>
            </a:r>
            <a:r>
              <a:rPr lang="ru-RU" sz="1400" b="0" dirty="0" err="1"/>
              <a:t>вистачає</a:t>
            </a:r>
            <a:r>
              <a:rPr lang="ru-RU" sz="1400" b="0" dirty="0"/>
              <a:t> для </a:t>
            </a:r>
            <a:r>
              <a:rPr lang="ru-RU" sz="1400" b="0" dirty="0" err="1"/>
              <a:t>зрошування</a:t>
            </a:r>
            <a:r>
              <a:rPr lang="ru-RU" sz="1400" b="0" dirty="0"/>
              <a:t> </a:t>
            </a:r>
            <a:r>
              <a:rPr lang="ru-RU" sz="1400" b="0" dirty="0" err="1"/>
              <a:t>полів</a:t>
            </a:r>
            <a:r>
              <a:rPr lang="ru-RU" sz="1400" b="0" dirty="0"/>
              <a:t>. У </a:t>
            </a:r>
            <a:r>
              <a:rPr lang="ru-RU" sz="1400" b="0" dirty="0" err="1"/>
              <a:t>західній</a:t>
            </a:r>
            <a:r>
              <a:rPr lang="ru-RU" sz="1400" b="0" dirty="0"/>
              <a:t> </a:t>
            </a:r>
            <a:r>
              <a:rPr lang="ru-RU" sz="1400" b="0" dirty="0" err="1"/>
              <a:t>частині</a:t>
            </a:r>
            <a:r>
              <a:rPr lang="ru-RU" sz="1400" b="0" dirty="0"/>
              <a:t> </a:t>
            </a:r>
            <a:r>
              <a:rPr lang="ru-RU" sz="1400" b="0" dirty="0" err="1"/>
              <a:t>Ефіопського</a:t>
            </a:r>
            <a:r>
              <a:rPr lang="ru-RU" sz="1400" b="0" dirty="0"/>
              <a:t> </a:t>
            </a:r>
            <a:r>
              <a:rPr lang="ru-RU" sz="1400" b="0" dirty="0" err="1"/>
              <a:t>нагір'я</a:t>
            </a:r>
            <a:r>
              <a:rPr lang="ru-RU" sz="1400" b="0" dirty="0"/>
              <a:t> </a:t>
            </a:r>
            <a:r>
              <a:rPr lang="ru-RU" sz="1400" b="0" dirty="0" err="1"/>
              <a:t>більшість</a:t>
            </a:r>
            <a:r>
              <a:rPr lang="ru-RU" sz="1400" b="0" dirty="0"/>
              <a:t> великих </a:t>
            </a:r>
            <a:r>
              <a:rPr lang="ru-RU" sz="1400" b="0" dirty="0" err="1"/>
              <a:t>річок</a:t>
            </a:r>
            <a:r>
              <a:rPr lang="ru-RU" sz="1400" b="0" dirty="0"/>
              <a:t> </a:t>
            </a:r>
            <a:r>
              <a:rPr lang="ru-RU" sz="1400" b="0" dirty="0" err="1"/>
              <a:t>відноситься</a:t>
            </a:r>
            <a:r>
              <a:rPr lang="ru-RU" sz="1400" b="0" dirty="0"/>
              <a:t> до </a:t>
            </a:r>
            <a:r>
              <a:rPr lang="ru-RU" sz="1400" b="0" dirty="0" err="1"/>
              <a:t>басейну</a:t>
            </a:r>
            <a:r>
              <a:rPr lang="ru-RU" sz="1400" b="0" dirty="0"/>
              <a:t> </a:t>
            </a:r>
            <a:r>
              <a:rPr lang="ru-RU" sz="1400" b="0" dirty="0" err="1"/>
              <a:t>Нілу</a:t>
            </a:r>
            <a:r>
              <a:rPr lang="ru-RU" sz="1400" b="0" dirty="0"/>
              <a:t>.</a:t>
            </a:r>
            <a:endParaRPr lang="ru-RU" sz="1400" dirty="0"/>
          </a:p>
        </p:txBody>
      </p:sp>
      <p:pic>
        <p:nvPicPr>
          <p:cNvPr id="8" name="Содержимое 7" descr="300px-niloazul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60912" y="2543968"/>
            <a:ext cx="3810000" cy="34053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pic>
        <p:nvPicPr>
          <p:cNvPr id="7" name="Содержимое 6" descr="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04664"/>
            <a:ext cx="5111750" cy="554461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0" dirty="0" err="1" smtClean="0"/>
              <a:t>Екваторіальні</a:t>
            </a:r>
            <a:r>
              <a:rPr lang="ru-RU" sz="3200" b="0" dirty="0" smtClean="0"/>
              <a:t> та </a:t>
            </a:r>
            <a:r>
              <a:rPr lang="ru-RU" sz="3200" b="0" dirty="0" err="1" smtClean="0"/>
              <a:t>субекваторіальні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зони</a:t>
            </a:r>
            <a:r>
              <a:rPr lang="ru-RU" sz="3200" b="0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4800" dirty="0" smtClean="0"/>
              <a:t>Ми побачили порівняльну характеристику двох країн різних </a:t>
            </a:r>
            <a:r>
              <a:rPr lang="uk-UA" sz="4800" dirty="0" err="1" smtClean="0"/>
              <a:t>субрегіонів</a:t>
            </a:r>
            <a:r>
              <a:rPr lang="uk-UA" sz="4800" dirty="0" smtClean="0"/>
              <a:t>, і тепер можемо визначити їх спільні та відмінні риси. </a:t>
            </a:r>
            <a:endParaRPr lang="ru-RU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245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Країни Центральної та Східної Африки</vt:lpstr>
      <vt:lpstr>Порівняльна характеристика:</vt:lpstr>
      <vt:lpstr>Загальні відомості про країни</vt:lpstr>
      <vt:lpstr>Господарство</vt:lpstr>
      <vt:lpstr>Рельєф</vt:lpstr>
      <vt:lpstr>Рельєф</vt:lpstr>
      <vt:lpstr>Гідрологія країн</vt:lpstr>
      <vt:lpstr>Клімат</vt:lpstr>
      <vt:lpstr>Висновки</vt:lpstr>
      <vt:lpstr>Спільне</vt:lpstr>
      <vt:lpstr>Відмінне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Центральної та Східної Африки</dc:title>
  <dc:creator>Admin</dc:creator>
  <cp:lastModifiedBy>Admin</cp:lastModifiedBy>
  <cp:revision>7</cp:revision>
  <dcterms:created xsi:type="dcterms:W3CDTF">2014-05-04T09:45:02Z</dcterms:created>
  <dcterms:modified xsi:type="dcterms:W3CDTF">2014-05-04T18:56:37Z</dcterms:modified>
</cp:coreProperties>
</file>