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009892A-0574-4753-B3B5-882803074C2D}" type="datetimeFigureOut">
              <a:rPr lang="en-US" smtClean="0"/>
              <a:pPr/>
              <a:t>3/22/2013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5100B4B-F5D2-44DD-9A19-A98068150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857256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i="1" dirty="0" smtClean="0">
                <a:ln w="3175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rbel" pitchFamily="34" charset="0"/>
              </a:rPr>
              <a:t>Розпад Османської імперії. Турецька республіка Кемаля Ататюрка</a:t>
            </a:r>
            <a:endParaRPr lang="uk-UA" sz="5400" b="1" i="1" dirty="0">
              <a:ln w="3175">
                <a:solidFill>
                  <a:schemeClr val="accent6">
                    <a:lumMod val="20000"/>
                    <a:lumOff val="80000"/>
                  </a:schemeClr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2132" y="4071942"/>
            <a:ext cx="35004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Підготувала</a:t>
            </a:r>
          </a:p>
          <a:p>
            <a:pPr algn="r"/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Учениця 10-А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класу</a:t>
            </a:r>
          </a:p>
          <a:p>
            <a:pPr algn="r"/>
            <a:r>
              <a:rPr lang="uk-UA" sz="2000" dirty="0" err="1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Кошина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Анна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41115"/>
            <a:ext cx="9144001" cy="5018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70000"/>
              </a:lnSpc>
            </a:pPr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rbel" pitchFamily="34" charset="0"/>
              </a:rPr>
              <a:t>Революція в Туреччини. Кемаль Ататюрк</a:t>
            </a:r>
            <a:endParaRPr lang="uk-UA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28586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Жовтень 1918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капітуляція Османської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імперії: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загарбання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території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Туреччини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країнами Антанти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загроза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розчленування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країни західними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державами</a:t>
            </a:r>
            <a:endParaRPr lang="uk-UA" sz="2000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 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4000496" y="2357430"/>
            <a:ext cx="1143008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-32" y="278605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30000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Широкий опір турецьких політичних сил: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мирний характер опору перейшов у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збройний</a:t>
            </a:r>
          </a:p>
          <a:p>
            <a:pPr algn="ctr">
              <a:buSzPct val="130000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(</a:t>
            </a:r>
            <a:r>
              <a:rPr lang="uk-UA" sz="2000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партизанські загони, товариства з захисту місцевого населення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);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Представницький комітет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на чолі з генералом </a:t>
            </a:r>
            <a:r>
              <a:rPr lang="uk-UA" sz="2000" b="1" dirty="0" err="1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Мустафою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Кемалем.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43562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Січень 1920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Декларація незалежності Туреччини (</a:t>
            </a:r>
            <a:r>
              <a:rPr lang="uk-UA" sz="2000" dirty="0" err="1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“Національна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err="1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обітниця”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)</a:t>
            </a:r>
            <a:endParaRPr lang="uk-UA" sz="2000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 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000496" y="4857760"/>
            <a:ext cx="1143008" cy="4286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-32" y="5248833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30000"/>
            </a:pP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Антанта у відповідь: 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окупувала Стамбул;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розігнала парламент, підкорила султана;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заарештувала активних громадських і політичних діячів.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52404"/>
            <a:ext cx="4000528" cy="5275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Прямоугольник 9"/>
          <p:cNvSpPr/>
          <p:nvPr/>
        </p:nvSpPr>
        <p:spPr>
          <a:xfrm>
            <a:off x="0" y="641115"/>
            <a:ext cx="9144001" cy="5018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70000"/>
              </a:lnSpc>
            </a:pPr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rbel" pitchFamily="34" charset="0"/>
              </a:rPr>
              <a:t>Революція в Туреччини. Кемаль Ататюрк</a:t>
            </a:r>
            <a:endParaRPr lang="uk-UA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6488692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>
                <a:latin typeface="Corbel" pitchFamily="34" charset="0"/>
              </a:rPr>
              <a:t>Мустафа Кемаль Ататюрк</a:t>
            </a:r>
            <a:endParaRPr lang="uk-UA" i="1" dirty="0">
              <a:latin typeface="Corbe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10" y="3571876"/>
            <a:ext cx="49291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23 квітня 1920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в Анкарі зібрався новий парламент –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Великі Національні збори Туреччини (ВНТЗ)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на чолі з М. Кемалем</a:t>
            </a:r>
            <a:endParaRPr lang="uk-UA" sz="2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1785926"/>
            <a:ext cx="4929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10 серпня 1920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</a:t>
            </a:r>
          </a:p>
          <a:p>
            <a:pPr algn="ctr"/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Севрський мирний договір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поневолення Туреччини + інтервенція Антанти (</a:t>
            </a:r>
            <a:r>
              <a:rPr lang="uk-UA" sz="2000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з грецькими військами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)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641115"/>
            <a:ext cx="9144001" cy="5018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70000"/>
              </a:lnSpc>
            </a:pPr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rbel" pitchFamily="34" charset="0"/>
              </a:rPr>
              <a:t>Туреччина під владою Ататюрка</a:t>
            </a:r>
            <a:endParaRPr lang="uk-UA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428596" y="1214422"/>
            <a:ext cx="8429684" cy="1323439"/>
            <a:chOff x="428596" y="1214422"/>
            <a:chExt cx="8429684" cy="1323439"/>
          </a:xfrm>
        </p:grpSpPr>
        <p:sp>
          <p:nvSpPr>
            <p:cNvPr id="7" name="TextBox 6"/>
            <p:cNvSpPr txBox="1"/>
            <p:nvPr/>
          </p:nvSpPr>
          <p:spPr>
            <a:xfrm>
              <a:off x="3643306" y="1214422"/>
              <a:ext cx="1928794" cy="132343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endParaRPr lang="uk-UA" sz="2000" b="1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endParaRPr>
            </a:p>
            <a:p>
              <a:pPr algn="ctr"/>
              <a:r>
                <a:rPr lang="uk-UA" sz="2000" b="1" i="1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Двовладдя</a:t>
              </a:r>
            </a:p>
            <a:p>
              <a:pPr algn="ctr"/>
              <a:endParaRPr lang="uk-UA" sz="2000" b="1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endParaRPr>
            </a:p>
            <a:p>
              <a:pPr algn="ctr"/>
              <a:endParaRPr lang="uk-UA" sz="2000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8596" y="1214422"/>
              <a:ext cx="3429024" cy="132343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uk-UA" sz="2000" b="1" i="1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Стамбул</a:t>
              </a:r>
              <a:endParaRPr lang="uk-UA" sz="2000" b="1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endParaRPr>
            </a:p>
            <a:p>
              <a:pPr algn="ctr"/>
              <a:r>
                <a:rPr lang="uk-UA" sz="2000" u="sng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Султанський уряд</a:t>
              </a:r>
            </a:p>
            <a:p>
              <a:pPr algn="ctr"/>
              <a:r>
                <a:rPr lang="uk-UA" sz="2000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(під керівництвом Антанти)</a:t>
              </a:r>
            </a:p>
            <a:p>
              <a:pPr algn="ctr"/>
              <a:r>
                <a:rPr lang="uk-UA" sz="2000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29256" y="1214422"/>
              <a:ext cx="3429024" cy="132343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uk-UA" sz="2000" b="1" i="1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Анкара</a:t>
              </a:r>
              <a:endParaRPr lang="uk-UA" sz="2000" b="1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endParaRPr>
            </a:p>
            <a:p>
              <a:pPr algn="ctr"/>
              <a:r>
                <a:rPr lang="uk-UA" sz="2000" u="sng" dirty="0" err="1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Кемалістський</a:t>
              </a:r>
              <a:r>
                <a:rPr lang="uk-UA" sz="2000" u="sng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 уряд</a:t>
              </a:r>
            </a:p>
            <a:p>
              <a:pPr algn="ctr"/>
              <a:r>
                <a:rPr lang="uk-UA" sz="2000" dirty="0" smtClean="0">
                  <a:solidFill>
                    <a:schemeClr val="tx2">
                      <a:lumMod val="50000"/>
                    </a:schemeClr>
                  </a:solidFill>
                  <a:latin typeface="Corbel" pitchFamily="34" charset="0"/>
                </a:rPr>
                <a:t>(прихильники республіки; допомога Радянської Росії) 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0" y="271462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20 січня 1921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</a:t>
            </a: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Тимчасова Конституція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:</a:t>
            </a:r>
          </a:p>
          <a:p>
            <a:pPr algn="ctr">
              <a:buSzPct val="130000"/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влада переходить до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ВНЗТ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" y="352895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1 листопада 1922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закон про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ліквідацію султанату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.</a:t>
            </a: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32" y="407194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жовтень 1923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Туреччиною проголошену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республікою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.</a:t>
            </a:r>
            <a:endParaRPr lang="uk-UA" sz="2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32" y="4556477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1923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</a:t>
            </a: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Лозаннська конференція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відміна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кабального Севрського договору;</a:t>
            </a:r>
          </a:p>
          <a:p>
            <a:pPr algn="ctr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 </a:t>
            </a: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визнання незалежності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Туреччини в її сучасних кордонах.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-32" y="572151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1924 р.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– </a:t>
            </a:r>
            <a:r>
              <a:rPr lang="uk-UA" sz="2000" u="sng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Конституція Турецької республіки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:</a:t>
            </a:r>
          </a:p>
          <a:p>
            <a:pPr algn="ctr">
              <a:buFont typeface="Arial" pitchFamily="34" charset="0"/>
              <a:buChar char="•"/>
            </a:pPr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голова держави – </a:t>
            </a:r>
            <a:r>
              <a:rPr lang="uk-UA" sz="2000" i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президент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, наділений великою владою.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1115"/>
            <a:ext cx="9144001" cy="5018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70000"/>
              </a:lnSpc>
            </a:pPr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rbel" pitchFamily="34" charset="0"/>
              </a:rPr>
              <a:t>Реформи Кемаля Ататюрка</a:t>
            </a:r>
            <a:endParaRPr lang="uk-UA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142984"/>
            <a:ext cx="435771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i="1" dirty="0" smtClean="0">
                <a:latin typeface="Corbel" pitchFamily="34" charset="0"/>
              </a:rPr>
              <a:t>Господарські реформи</a:t>
            </a:r>
            <a:endParaRPr lang="uk-UA" sz="2000" b="1" i="1" dirty="0">
              <a:latin typeface="Corbe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438" y="1142984"/>
            <a:ext cx="435771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i="1" dirty="0" smtClean="0">
                <a:latin typeface="Corbel" pitchFamily="34" charset="0"/>
              </a:rPr>
              <a:t>Соціальні реформи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44" y="1571612"/>
            <a:ext cx="4357718" cy="514353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80975" indent="-180975"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ліквідація іноземних концесій;</a:t>
            </a:r>
          </a:p>
          <a:p>
            <a:pPr marL="180975" indent="-180975">
              <a:buFont typeface="Wingdings" pitchFamily="2" charset="2"/>
              <a:buChar char="v"/>
            </a:pPr>
            <a:endParaRPr lang="uk-UA" sz="2000" dirty="0" smtClean="0">
              <a:latin typeface="Corbel" pitchFamily="34" charset="0"/>
            </a:endParaRPr>
          </a:p>
          <a:p>
            <a:pPr marL="180975" indent="-180975"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будівництво нових портів, залізниць, промислових підприємств;</a:t>
            </a:r>
          </a:p>
          <a:p>
            <a:pPr marL="180975" indent="-180975">
              <a:buFont typeface="Wingdings" pitchFamily="2" charset="2"/>
              <a:buChar char="v"/>
            </a:pPr>
            <a:endParaRPr lang="uk-UA" sz="2000" dirty="0" smtClean="0">
              <a:latin typeface="Corbel" pitchFamily="34" charset="0"/>
            </a:endParaRPr>
          </a:p>
          <a:p>
            <a:pPr marL="180975" indent="-180975"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високі митні тарифи (захист промисловості країни від іноземної конкуренції);</a:t>
            </a:r>
          </a:p>
          <a:p>
            <a:pPr marL="180975" indent="-180975">
              <a:buFont typeface="Wingdings" pitchFamily="2" charset="2"/>
              <a:buChar char="v"/>
            </a:pPr>
            <a:endParaRPr lang="uk-UA" sz="2000" dirty="0" smtClean="0">
              <a:latin typeface="Corbel" pitchFamily="34" charset="0"/>
            </a:endParaRPr>
          </a:p>
          <a:p>
            <a:pPr marL="180975" indent="-180975"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скасування пільг для європейського капіталу;</a:t>
            </a:r>
          </a:p>
          <a:p>
            <a:pPr marL="180975" indent="-180975">
              <a:buFont typeface="Wingdings" pitchFamily="2" charset="2"/>
              <a:buChar char="v"/>
            </a:pPr>
            <a:endParaRPr lang="uk-UA" sz="2000" dirty="0" smtClean="0">
              <a:latin typeface="Corbel" pitchFamily="34" charset="0"/>
            </a:endParaRPr>
          </a:p>
          <a:p>
            <a:pPr marL="180975" indent="-180975"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податкова реформа у с</a:t>
            </a:r>
            <a:r>
              <a:rPr lang="en-US" sz="2000" dirty="0" smtClean="0">
                <a:latin typeface="Corbel" pitchFamily="34" charset="0"/>
              </a:rPr>
              <a:t>/</a:t>
            </a:r>
            <a:r>
              <a:rPr lang="uk-UA" sz="2000" dirty="0" smtClean="0">
                <a:latin typeface="Corbel" pitchFamily="34" charset="0"/>
              </a:rPr>
              <a:t>г, створені умови для підвищення товарності </a:t>
            </a:r>
            <a:r>
              <a:rPr lang="uk-UA" sz="2000" dirty="0" smtClean="0">
                <a:latin typeface="Corbel" pitchFamily="34" charset="0"/>
              </a:rPr>
              <a:t>с</a:t>
            </a:r>
            <a:r>
              <a:rPr lang="en-US" sz="2000" dirty="0" smtClean="0">
                <a:latin typeface="Corbel" pitchFamily="34" charset="0"/>
              </a:rPr>
              <a:t>/</a:t>
            </a:r>
            <a:r>
              <a:rPr lang="uk-UA" sz="2000" dirty="0" smtClean="0">
                <a:latin typeface="Corbel" pitchFamily="34" charset="0"/>
              </a:rPr>
              <a:t>г продукції.</a:t>
            </a:r>
            <a:endParaRPr lang="uk-UA" sz="2000" dirty="0">
              <a:latin typeface="Corb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8" y="1571612"/>
            <a:ext cx="4357718" cy="515371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відокремлення релігії ісламу від держави та освіти; 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запровадження цивільного шлюбу, ліквідація багатоженства;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жінки зрівнювалися у правах з чоловіками;</a:t>
            </a:r>
          </a:p>
          <a:p>
            <a:pPr>
              <a:lnSpc>
                <a:spcPct val="110000"/>
              </a:lnSpc>
              <a:buSzPct val="100000"/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запровадження європейського літочислення та календаря;</a:t>
            </a:r>
            <a:endParaRPr lang="uk-UA" sz="2000" dirty="0" smtClean="0">
              <a:latin typeface="Corbel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заміна арабської абетки латинською;</a:t>
            </a:r>
            <a:endParaRPr lang="uk-UA" sz="2000" dirty="0" smtClean="0">
              <a:latin typeface="Corbel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запровадження світського судочинство за європейським зразком;</a:t>
            </a:r>
            <a:endParaRPr lang="uk-UA" sz="2000" dirty="0" smtClean="0">
              <a:latin typeface="Corbel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uk-UA" sz="2000" dirty="0" smtClean="0">
                <a:latin typeface="Corbel" pitchFamily="34" charset="0"/>
              </a:rPr>
              <a:t> перехід на європейську форму одягу.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376</Words>
  <Application>Microsoft Office PowerPoint</Application>
  <PresentationFormat>Экран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Слайд 1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 Павукоподібні</dc:title>
  <dc:creator>Admin</dc:creator>
  <cp:lastModifiedBy>Кошины</cp:lastModifiedBy>
  <cp:revision>36</cp:revision>
  <dcterms:created xsi:type="dcterms:W3CDTF">2010-11-23T19:08:52Z</dcterms:created>
  <dcterms:modified xsi:type="dcterms:W3CDTF">2013-03-22T21:27:05Z</dcterms:modified>
</cp:coreProperties>
</file>