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82" y="-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Объект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Объект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Объект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20.03.2014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                    </a:t>
            </a:r>
            <a:r>
              <a:rPr lang="uk-UA" b="1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Білорусія</a:t>
            </a:r>
            <a:endParaRPr lang="ru-RU" b="1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User\Desktop\загруженно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283" y="1609789"/>
            <a:ext cx="7992888" cy="456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286000" y="2967335"/>
            <a:ext cx="4572000" cy="313932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/>
              <a:t> </a:t>
            </a:r>
            <a:r>
              <a:rPr lang="ru-RU" dirty="0" smtClean="0"/>
              <a:t>                                                           </a:t>
            </a:r>
          </a:p>
          <a:p>
            <a:r>
              <a:rPr lang="ru-RU" dirty="0" err="1" smtClean="0"/>
              <a:t>Підготували</a:t>
            </a:r>
            <a:r>
              <a:rPr lang="ru-RU" dirty="0"/>
              <a:t>:</a:t>
            </a:r>
          </a:p>
          <a:p>
            <a:r>
              <a:rPr lang="ru-RU" dirty="0"/>
              <a:t>Сидоренко В.</a:t>
            </a:r>
          </a:p>
          <a:p>
            <a:r>
              <a:rPr lang="ru-RU" dirty="0"/>
              <a:t>Зозуля Є.</a:t>
            </a:r>
          </a:p>
        </p:txBody>
      </p:sp>
    </p:spTree>
    <p:extLst>
      <p:ext uri="{BB962C8B-B14F-4D97-AF65-F5344CB8AC3E}">
        <p14:creationId xmlns:p14="http://schemas.microsoft.com/office/powerpoint/2010/main" val="207794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618708" y="764704"/>
            <a:ext cx="390658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err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Населення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34185" y="2060848"/>
            <a:ext cx="78756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Білорусь</a:t>
            </a:r>
            <a:r>
              <a:rPr lang="ru-RU" dirty="0"/>
              <a:t> — </a:t>
            </a:r>
            <a:r>
              <a:rPr lang="ru-RU" dirty="0" err="1"/>
              <a:t>багатонаціональна</a:t>
            </a:r>
            <a:r>
              <a:rPr lang="ru-RU" dirty="0"/>
              <a:t> держава. У </a:t>
            </a:r>
            <a:r>
              <a:rPr lang="ru-RU" dirty="0" err="1"/>
              <a:t>ній</a:t>
            </a:r>
            <a:r>
              <a:rPr lang="ru-RU" dirty="0"/>
              <a:t> </a:t>
            </a:r>
            <a:r>
              <a:rPr lang="ru-RU" dirty="0" err="1"/>
              <a:t>мешкають</a:t>
            </a:r>
            <a:r>
              <a:rPr lang="ru-RU" dirty="0"/>
              <a:t> </a:t>
            </a:r>
            <a:r>
              <a:rPr lang="ru-RU" dirty="0" err="1"/>
              <a:t>білоруси</a:t>
            </a:r>
            <a:r>
              <a:rPr lang="ru-RU" dirty="0"/>
              <a:t>, </a:t>
            </a:r>
            <a:r>
              <a:rPr lang="ru-RU" dirty="0" err="1"/>
              <a:t>росіяни</a:t>
            </a:r>
            <a:r>
              <a:rPr lang="ru-RU" dirty="0"/>
              <a:t>, </a:t>
            </a:r>
            <a:r>
              <a:rPr lang="ru-RU" dirty="0" err="1"/>
              <a:t>євреї</a:t>
            </a:r>
            <a:r>
              <a:rPr lang="ru-RU" dirty="0"/>
              <a:t>, </a:t>
            </a:r>
            <a:r>
              <a:rPr lang="ru-RU" dirty="0" err="1"/>
              <a:t>українці</a:t>
            </a:r>
            <a:r>
              <a:rPr lang="ru-RU" dirty="0"/>
              <a:t>, поляки, </a:t>
            </a:r>
            <a:r>
              <a:rPr lang="ru-RU" dirty="0" err="1"/>
              <a:t>литовці</a:t>
            </a:r>
            <a:r>
              <a:rPr lang="ru-RU" dirty="0"/>
              <a:t>, </a:t>
            </a:r>
            <a:r>
              <a:rPr lang="ru-RU" dirty="0" err="1"/>
              <a:t>вірмени</a:t>
            </a:r>
            <a:r>
              <a:rPr lang="ru-RU" dirty="0"/>
              <a:t>, </a:t>
            </a:r>
            <a:r>
              <a:rPr lang="ru-RU" dirty="0" err="1"/>
              <a:t>азербайджанці</a:t>
            </a:r>
            <a:r>
              <a:rPr lang="ru-RU" dirty="0"/>
              <a:t> й </a:t>
            </a:r>
            <a:r>
              <a:rPr lang="ru-RU" dirty="0" err="1"/>
              <a:t>інші</a:t>
            </a:r>
            <a:r>
              <a:rPr lang="ru-RU" dirty="0"/>
              <a:t> народи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34185" y="3140968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err="1"/>
              <a:t>Білоруси</a:t>
            </a:r>
            <a:r>
              <a:rPr lang="ru-RU" dirty="0"/>
              <a:t> — 83,7 % (7 957 тис.)</a:t>
            </a:r>
          </a:p>
          <a:p>
            <a:r>
              <a:rPr lang="ru-RU" dirty="0" err="1"/>
              <a:t>Росіяни</a:t>
            </a:r>
            <a:r>
              <a:rPr lang="ru-RU" dirty="0"/>
              <a:t> — 8,3 % (785 тис.)</a:t>
            </a:r>
          </a:p>
          <a:p>
            <a:r>
              <a:rPr lang="ru-RU" dirty="0"/>
              <a:t>Поляки — 3,1 % (295 тис.)</a:t>
            </a:r>
          </a:p>
          <a:p>
            <a:r>
              <a:rPr lang="ru-RU" dirty="0" err="1"/>
              <a:t>Українці</a:t>
            </a:r>
            <a:r>
              <a:rPr lang="ru-RU" dirty="0"/>
              <a:t> — 1,7 % (159 тис.)</a:t>
            </a:r>
          </a:p>
          <a:p>
            <a:r>
              <a:rPr lang="ru-RU" dirty="0" err="1"/>
              <a:t>Євреї</a:t>
            </a:r>
            <a:r>
              <a:rPr lang="ru-RU" dirty="0"/>
              <a:t> — 0,1 % (13 тис.)[</a:t>
            </a: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7529" y="3191660"/>
            <a:ext cx="4680520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10073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2132856"/>
            <a:ext cx="72171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300" dirty="0" err="1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Дякуємо</a:t>
            </a:r>
            <a:r>
              <a:rPr lang="ru-RU" sz="5400" b="1" cap="none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за увагу!!!</a:t>
            </a:r>
          </a:p>
        </p:txBody>
      </p:sp>
    </p:spTree>
    <p:extLst>
      <p:ext uri="{BB962C8B-B14F-4D97-AF65-F5344CB8AC3E}">
        <p14:creationId xmlns:p14="http://schemas.microsoft.com/office/powerpoint/2010/main" val="2382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548680"/>
            <a:ext cx="81369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2000" dirty="0"/>
              <a:t>Білору́сія (біл. Беларусь, офіційна назва — Республіка Білорусь) — держава у східній Європі, що проголосила незалежність від СРСР 1991 року. Раніше існувала, як Білоруська Радянська Соціалістична Республіка</a:t>
            </a:r>
            <a:endParaRPr lang="ru-RU" sz="2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047874"/>
            <a:ext cx="7776864" cy="418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456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2636912"/>
            <a:ext cx="61206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12742" y="790545"/>
            <a:ext cx="51905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0" cap="none" spc="0" dirty="0" err="1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Державна</a:t>
            </a:r>
            <a:r>
              <a:rPr lang="ru-RU" sz="5400" b="0" cap="none" spc="0" dirty="0" smtClean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0" cap="none" spc="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влада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2204864"/>
            <a:ext cx="4032448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Державна</a:t>
            </a:r>
            <a:r>
              <a:rPr lang="ru-RU" dirty="0"/>
              <a:t> </a:t>
            </a:r>
            <a:r>
              <a:rPr lang="ru-RU" dirty="0" err="1"/>
              <a:t>влада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на </a:t>
            </a:r>
            <a:r>
              <a:rPr lang="ru-RU" dirty="0" err="1"/>
              <a:t>основі</a:t>
            </a:r>
            <a:r>
              <a:rPr lang="ru-RU" dirty="0"/>
              <a:t> </a:t>
            </a:r>
            <a:r>
              <a:rPr lang="ru-RU" dirty="0" err="1"/>
              <a:t>поділу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на </a:t>
            </a:r>
            <a:r>
              <a:rPr lang="ru-RU" dirty="0" err="1"/>
              <a:t>законодавчу</a:t>
            </a:r>
            <a:r>
              <a:rPr lang="ru-RU" dirty="0"/>
              <a:t>, </a:t>
            </a:r>
            <a:r>
              <a:rPr lang="ru-RU" dirty="0" err="1"/>
              <a:t>виконавчу</a:t>
            </a:r>
            <a:r>
              <a:rPr lang="ru-RU" dirty="0"/>
              <a:t> й </a:t>
            </a:r>
            <a:r>
              <a:rPr lang="ru-RU" dirty="0" err="1"/>
              <a:t>судову</a:t>
            </a:r>
            <a:r>
              <a:rPr lang="ru-RU" dirty="0"/>
              <a:t>. </a:t>
            </a:r>
            <a:r>
              <a:rPr lang="ru-RU" dirty="0" err="1"/>
              <a:t>Білорусь</a:t>
            </a:r>
            <a:r>
              <a:rPr lang="ru-RU" dirty="0"/>
              <a:t> — </a:t>
            </a:r>
            <a:r>
              <a:rPr lang="ru-RU" dirty="0" err="1"/>
              <a:t>напівпрезидентська</a:t>
            </a:r>
            <a:r>
              <a:rPr lang="ru-RU" dirty="0"/>
              <a:t> </a:t>
            </a:r>
            <a:r>
              <a:rPr lang="ru-RU" dirty="0" err="1"/>
              <a:t>республіка</a:t>
            </a:r>
            <a:r>
              <a:rPr lang="ru-RU" dirty="0"/>
              <a:t>. Президент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Білорусь</a:t>
            </a:r>
            <a:r>
              <a:rPr lang="ru-RU" dirty="0"/>
              <a:t> є главою </a:t>
            </a:r>
            <a:r>
              <a:rPr lang="ru-RU" dirty="0" err="1"/>
              <a:t>держави</a:t>
            </a:r>
            <a:r>
              <a:rPr lang="ru-RU" dirty="0"/>
              <a:t>, гарантом </a:t>
            </a:r>
            <a:r>
              <a:rPr lang="ru-RU" dirty="0" err="1"/>
              <a:t>Конституції</a:t>
            </a:r>
            <a:r>
              <a:rPr lang="ru-RU" dirty="0"/>
              <a:t>, прав і </a:t>
            </a:r>
            <a:r>
              <a:rPr lang="ru-RU" dirty="0" err="1"/>
              <a:t>волі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й </a:t>
            </a:r>
            <a:r>
              <a:rPr lang="ru-RU" dirty="0" err="1"/>
              <a:t>громадянина</a:t>
            </a:r>
            <a:r>
              <a:rPr lang="ru-RU" dirty="0"/>
              <a:t>.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Конституцією</a:t>
            </a:r>
            <a:r>
              <a:rPr lang="ru-RU" dirty="0"/>
              <a:t> </a:t>
            </a:r>
            <a:r>
              <a:rPr lang="ru-RU" dirty="0" err="1"/>
              <a:t>законодавчим</a:t>
            </a:r>
            <a:r>
              <a:rPr lang="ru-RU" dirty="0"/>
              <a:t> органом </a:t>
            </a:r>
            <a:r>
              <a:rPr lang="ru-RU" dirty="0" err="1"/>
              <a:t>влади</a:t>
            </a:r>
            <a:r>
              <a:rPr lang="ru-RU" dirty="0"/>
              <a:t> </a:t>
            </a:r>
            <a:r>
              <a:rPr lang="ru-RU" dirty="0" err="1"/>
              <a:t>Республіки</a:t>
            </a:r>
            <a:r>
              <a:rPr lang="ru-RU" dirty="0"/>
              <a:t> </a:t>
            </a:r>
            <a:r>
              <a:rPr lang="ru-RU" dirty="0" err="1"/>
              <a:t>Білорусь</a:t>
            </a:r>
            <a:r>
              <a:rPr lang="ru-RU" dirty="0"/>
              <a:t> є Парламент,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</a:t>
            </a:r>
            <a:r>
              <a:rPr lang="ru-RU" dirty="0" err="1"/>
              <a:t>двох</a:t>
            </a:r>
            <a:r>
              <a:rPr lang="ru-RU" dirty="0"/>
              <a:t> палат. </a:t>
            </a:r>
            <a:r>
              <a:rPr lang="ru-RU" dirty="0" err="1"/>
              <a:t>Виконавчу</a:t>
            </a:r>
            <a:r>
              <a:rPr lang="ru-RU" dirty="0"/>
              <a:t> </a:t>
            </a:r>
            <a:r>
              <a:rPr lang="ru-RU" dirty="0" err="1"/>
              <a:t>владу</a:t>
            </a:r>
            <a:r>
              <a:rPr lang="ru-RU" dirty="0"/>
              <a:t> в </a:t>
            </a:r>
            <a:r>
              <a:rPr lang="ru-RU" dirty="0" err="1"/>
              <a:t>республіці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Уряд — Рада </a:t>
            </a:r>
            <a:r>
              <a:rPr lang="ru-RU" dirty="0" err="1"/>
              <a:t>Міністрів</a:t>
            </a:r>
            <a:r>
              <a:rPr lang="ru-RU" dirty="0"/>
              <a:t>, яка є </a:t>
            </a:r>
            <a:r>
              <a:rPr lang="ru-RU" dirty="0" err="1"/>
              <a:t>центральним</a:t>
            </a:r>
            <a:r>
              <a:rPr lang="ru-RU" dirty="0"/>
              <a:t> органом державного </a:t>
            </a:r>
            <a:r>
              <a:rPr lang="ru-RU" dirty="0" err="1"/>
              <a:t>управління</a:t>
            </a:r>
            <a:r>
              <a:rPr lang="ru-RU" dirty="0"/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2325" y="1988840"/>
            <a:ext cx="3744416" cy="42053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12765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620688"/>
            <a:ext cx="7987377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Членство в </a:t>
            </a:r>
            <a:r>
              <a:rPr lang="ru-RU" sz="5400" b="0" cap="none" spc="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міжнародних</a:t>
            </a:r>
            <a:r>
              <a:rPr lang="ru-RU" sz="54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ru-RU" sz="5400" b="0" cap="none" spc="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</a:rPr>
              <a:t>організаціях</a:t>
            </a:r>
            <a:endParaRPr lang="ru-RU" sz="54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0852" y="2780253"/>
            <a:ext cx="712879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Білорусь</a:t>
            </a:r>
            <a:r>
              <a:rPr lang="ru-RU" dirty="0"/>
              <a:t> є членом ООН, ЮНЕСКО, ЮНІДО, МОП, ВООЗ, СНД, ОБСЄ.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837" y="3717032"/>
            <a:ext cx="6494821" cy="22306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896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68758" y="3244334"/>
            <a:ext cx="3048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я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555775" y="740798"/>
            <a:ext cx="39688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Географія</a:t>
            </a:r>
            <a:endParaRPr lang="ru-RU" sz="5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142000" y="2044005"/>
            <a:ext cx="688638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Розташування</a:t>
            </a:r>
            <a:r>
              <a:rPr lang="ru-RU" dirty="0"/>
              <a:t>: </a:t>
            </a:r>
            <a:r>
              <a:rPr lang="ru-RU" dirty="0" err="1"/>
              <a:t>Білорусь</a:t>
            </a:r>
            <a:r>
              <a:rPr lang="ru-RU" dirty="0"/>
              <a:t>  — держава в </a:t>
            </a:r>
            <a:r>
              <a:rPr lang="ru-RU" dirty="0" err="1"/>
              <a:t>східній</a:t>
            </a:r>
            <a:r>
              <a:rPr lang="ru-RU" dirty="0"/>
              <a:t> </a:t>
            </a:r>
            <a:r>
              <a:rPr lang="ru-RU" dirty="0" err="1"/>
              <a:t>Європі</a:t>
            </a:r>
            <a:r>
              <a:rPr lang="ru-RU" dirty="0"/>
              <a:t>, яка </a:t>
            </a:r>
            <a:r>
              <a:rPr lang="ru-RU" dirty="0" err="1"/>
              <a:t>межує</a:t>
            </a:r>
            <a:r>
              <a:rPr lang="ru-RU" dirty="0"/>
              <a:t> на </a:t>
            </a:r>
            <a:r>
              <a:rPr lang="ru-RU" dirty="0" err="1"/>
              <a:t>заході</a:t>
            </a:r>
            <a:r>
              <a:rPr lang="ru-RU" dirty="0"/>
              <a:t> з </a:t>
            </a:r>
            <a:r>
              <a:rPr lang="ru-RU" dirty="0" err="1"/>
              <a:t>Польщею</a:t>
            </a:r>
            <a:r>
              <a:rPr lang="ru-RU" dirty="0"/>
              <a:t> (605 км), на </a:t>
            </a:r>
            <a:r>
              <a:rPr lang="ru-RU" dirty="0" err="1"/>
              <a:t>північному</a:t>
            </a:r>
            <a:r>
              <a:rPr lang="ru-RU" dirty="0"/>
              <a:t> </a:t>
            </a:r>
            <a:r>
              <a:rPr lang="ru-RU" dirty="0" err="1"/>
              <a:t>заході</a:t>
            </a:r>
            <a:r>
              <a:rPr lang="ru-RU" dirty="0"/>
              <a:t> — з </a:t>
            </a:r>
            <a:r>
              <a:rPr lang="ru-RU" dirty="0" err="1"/>
              <a:t>Литвою</a:t>
            </a:r>
            <a:r>
              <a:rPr lang="ru-RU" dirty="0"/>
              <a:t> (502 км) і </a:t>
            </a:r>
            <a:r>
              <a:rPr lang="ru-RU" dirty="0" err="1"/>
              <a:t>Латвією</a:t>
            </a:r>
            <a:r>
              <a:rPr lang="ru-RU" dirty="0"/>
              <a:t> (141 км), на </a:t>
            </a:r>
            <a:r>
              <a:rPr lang="ru-RU" dirty="0" err="1"/>
              <a:t>сході</a:t>
            </a:r>
            <a:r>
              <a:rPr lang="ru-RU" dirty="0"/>
              <a:t> і </a:t>
            </a:r>
            <a:r>
              <a:rPr lang="ru-RU" dirty="0" err="1"/>
              <a:t>північному</a:t>
            </a:r>
            <a:r>
              <a:rPr lang="ru-RU" dirty="0"/>
              <a:t> </a:t>
            </a:r>
            <a:r>
              <a:rPr lang="ru-RU" dirty="0" err="1"/>
              <a:t>сході</a:t>
            </a:r>
            <a:r>
              <a:rPr lang="ru-RU" dirty="0"/>
              <a:t> — з </a:t>
            </a:r>
            <a:r>
              <a:rPr lang="ru-RU" dirty="0" err="1"/>
              <a:t>Росією</a:t>
            </a:r>
            <a:r>
              <a:rPr lang="ru-RU" dirty="0"/>
              <a:t> (959 км), на </a:t>
            </a:r>
            <a:r>
              <a:rPr lang="ru-RU" dirty="0" err="1"/>
              <a:t>півдні</a:t>
            </a:r>
            <a:r>
              <a:rPr lang="ru-RU" dirty="0"/>
              <a:t> — з </a:t>
            </a:r>
            <a:r>
              <a:rPr lang="ru-RU" dirty="0" err="1"/>
              <a:t>Україною</a:t>
            </a:r>
            <a:r>
              <a:rPr lang="ru-RU" dirty="0"/>
              <a:t> (891 км).</a:t>
            </a:r>
          </a:p>
          <a:p>
            <a:r>
              <a:rPr lang="ru-RU" dirty="0" err="1"/>
              <a:t>Площа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: </a:t>
            </a:r>
            <a:r>
              <a:rPr lang="ru-RU" dirty="0" err="1"/>
              <a:t>загальна</a:t>
            </a:r>
            <a:r>
              <a:rPr lang="ru-RU" dirty="0"/>
              <a:t> — 207 600 км². </a:t>
            </a:r>
            <a:r>
              <a:rPr lang="ru-RU" dirty="0" err="1"/>
              <a:t>Довжина</a:t>
            </a:r>
            <a:r>
              <a:rPr lang="ru-RU" dirty="0"/>
              <a:t> з </a:t>
            </a:r>
            <a:r>
              <a:rPr lang="ru-RU" dirty="0" err="1"/>
              <a:t>півночі</a:t>
            </a:r>
            <a:r>
              <a:rPr lang="ru-RU" dirty="0"/>
              <a:t> на </a:t>
            </a:r>
            <a:r>
              <a:rPr lang="ru-RU" dirty="0" err="1"/>
              <a:t>південь</a:t>
            </a:r>
            <a:r>
              <a:rPr lang="ru-RU" dirty="0"/>
              <a:t> — 560 км, </a:t>
            </a:r>
            <a:r>
              <a:rPr lang="ru-RU" dirty="0" err="1"/>
              <a:t>зі</a:t>
            </a:r>
            <a:r>
              <a:rPr lang="ru-RU" dirty="0"/>
              <a:t> сходу на </a:t>
            </a:r>
            <a:r>
              <a:rPr lang="ru-RU" dirty="0" err="1"/>
              <a:t>захід</a:t>
            </a:r>
            <a:r>
              <a:rPr lang="ru-RU" dirty="0"/>
              <a:t> — 650 км.</a:t>
            </a:r>
          </a:p>
          <a:p>
            <a:r>
              <a:rPr lang="ru-RU" dirty="0" err="1"/>
              <a:t>Найвища</a:t>
            </a:r>
            <a:r>
              <a:rPr lang="ru-RU" dirty="0"/>
              <a:t> точка — </a:t>
            </a:r>
            <a:r>
              <a:rPr lang="ru-RU" dirty="0" err="1"/>
              <a:t>пагорб</a:t>
            </a:r>
            <a:r>
              <a:rPr lang="ru-RU" dirty="0"/>
              <a:t> </a:t>
            </a:r>
            <a:r>
              <a:rPr lang="ru-RU" dirty="0" err="1"/>
              <a:t>Дзержинський</a:t>
            </a:r>
            <a:r>
              <a:rPr lang="ru-RU" dirty="0"/>
              <a:t> у </a:t>
            </a:r>
            <a:r>
              <a:rPr lang="ru-RU" dirty="0" err="1"/>
              <a:t>Мінській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(345 м над </a:t>
            </a:r>
            <a:r>
              <a:rPr lang="ru-RU" dirty="0" err="1"/>
              <a:t>рівнем</a:t>
            </a:r>
            <a:r>
              <a:rPr lang="ru-RU" dirty="0"/>
              <a:t> моря).</a:t>
            </a:r>
          </a:p>
          <a:p>
            <a:r>
              <a:rPr lang="ru-RU" dirty="0" err="1"/>
              <a:t>Найнижча</a:t>
            </a:r>
            <a:r>
              <a:rPr lang="ru-RU" dirty="0"/>
              <a:t> точка — </a:t>
            </a:r>
            <a:r>
              <a:rPr lang="ru-RU" dirty="0" err="1"/>
              <a:t>Німанська</a:t>
            </a:r>
            <a:r>
              <a:rPr lang="ru-RU" dirty="0"/>
              <a:t> долина в </a:t>
            </a:r>
            <a:r>
              <a:rPr lang="ru-RU" dirty="0" err="1"/>
              <a:t>Гродненській</a:t>
            </a:r>
            <a:r>
              <a:rPr lang="ru-RU" dirty="0"/>
              <a:t> </a:t>
            </a:r>
            <a:r>
              <a:rPr lang="ru-RU" dirty="0" err="1"/>
              <a:t>області</a:t>
            </a:r>
            <a:r>
              <a:rPr lang="ru-RU" dirty="0"/>
              <a:t> (80—90 м над </a:t>
            </a:r>
            <a:r>
              <a:rPr lang="ru-RU" dirty="0" err="1"/>
              <a:t>рівнем</a:t>
            </a:r>
            <a:r>
              <a:rPr lang="ru-RU" dirty="0"/>
              <a:t> моря).</a:t>
            </a:r>
          </a:p>
          <a:p>
            <a:r>
              <a:rPr lang="ru-RU" dirty="0" err="1"/>
              <a:t>Столиця</a:t>
            </a:r>
            <a:r>
              <a:rPr lang="ru-RU" dirty="0"/>
              <a:t> — </a:t>
            </a:r>
            <a:r>
              <a:rPr lang="ru-RU" dirty="0" err="1"/>
              <a:t>Мінськ</a:t>
            </a:r>
            <a:r>
              <a:rPr lang="ru-RU" dirty="0"/>
              <a:t> (1711 тис. </a:t>
            </a:r>
            <a:r>
              <a:rPr lang="ru-RU" dirty="0" err="1"/>
              <a:t>жителів</a:t>
            </a:r>
            <a:r>
              <a:rPr lang="ru-RU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89993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339752" y="548680"/>
            <a:ext cx="48357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5400" b="1" dirty="0">
                <a:ln w="900" cmpd="sng">
                  <a:solidFill>
                    <a:srgbClr val="4F81BD">
                      <a:satMod val="190000"/>
                      <a:alpha val="55000"/>
                    </a:srgbClr>
                  </a:solidFill>
                  <a:prstDash val="solid"/>
                </a:ln>
                <a:solidFill>
                  <a:srgbClr val="4F81BD">
                    <a:satMod val="200000"/>
                    <a:tint val="3000"/>
                  </a:srgbClr>
                </a:solidFill>
                <a:effectLst>
                  <a:innerShdw blurRad="101600" dist="76200" dir="5400000">
                    <a:srgbClr val="4F81BD">
                      <a:satMod val="190000"/>
                      <a:tint val="100000"/>
                      <a:alpha val="74000"/>
                    </a:srgbClr>
                  </a:innerShdw>
                </a:effectLst>
              </a:rPr>
              <a:t>Природа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3568" y="1472010"/>
            <a:ext cx="72728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Велика </a:t>
            </a:r>
            <a:r>
              <a:rPr lang="ru-RU" dirty="0" err="1"/>
              <a:t>частина</a:t>
            </a:r>
            <a:r>
              <a:rPr lang="ru-RU" dirty="0"/>
              <a:t>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— </a:t>
            </a:r>
            <a:r>
              <a:rPr lang="ru-RU" dirty="0" err="1"/>
              <a:t>рівнинна</a:t>
            </a:r>
            <a:r>
              <a:rPr lang="ru-RU" dirty="0"/>
              <a:t>,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численними</a:t>
            </a:r>
            <a:r>
              <a:rPr lang="ru-RU" dirty="0"/>
              <a:t> </a:t>
            </a:r>
            <a:r>
              <a:rPr lang="ru-RU" dirty="0" err="1"/>
              <a:t>слідами</a:t>
            </a:r>
            <a:r>
              <a:rPr lang="ru-RU" dirty="0"/>
              <a:t> </a:t>
            </a:r>
            <a:r>
              <a:rPr lang="ru-RU" dirty="0" err="1"/>
              <a:t>льодовикової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.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/>
              <a:t>моренними</a:t>
            </a:r>
            <a:r>
              <a:rPr lang="ru-RU" dirty="0"/>
              <a:t> пасмами — </a:t>
            </a:r>
            <a:r>
              <a:rPr lang="ru-RU" dirty="0" err="1"/>
              <a:t>заболочені</a:t>
            </a:r>
            <a:r>
              <a:rPr lang="ru-RU" dirty="0"/>
              <a:t> </a:t>
            </a:r>
            <a:r>
              <a:rPr lang="ru-RU" dirty="0" err="1"/>
              <a:t>низовини</a:t>
            </a:r>
            <a:r>
              <a:rPr lang="ru-RU" dirty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/>
              <a:t>заходу на </a:t>
            </a:r>
            <a:r>
              <a:rPr lang="ru-RU" dirty="0" err="1"/>
              <a:t>схід</a:t>
            </a:r>
            <a:r>
              <a:rPr lang="ru-RU" dirty="0"/>
              <a:t> </a:t>
            </a:r>
            <a:r>
              <a:rPr lang="ru-RU" dirty="0" err="1"/>
              <a:t>простягається</a:t>
            </a:r>
            <a:r>
              <a:rPr lang="ru-RU" dirty="0"/>
              <a:t> </a:t>
            </a:r>
            <a:r>
              <a:rPr lang="ru-RU" dirty="0" err="1"/>
              <a:t>Білоруське</a:t>
            </a:r>
            <a:r>
              <a:rPr lang="ru-RU" dirty="0"/>
              <a:t> пасмо </a:t>
            </a:r>
            <a:r>
              <a:rPr lang="ru-RU" dirty="0" smtClean="0"/>
              <a:t>На </a:t>
            </a:r>
            <a:r>
              <a:rPr lang="ru-RU" dirty="0" err="1"/>
              <a:t>півдні</a:t>
            </a:r>
            <a:r>
              <a:rPr lang="ru-RU" dirty="0"/>
              <a:t> — </a:t>
            </a:r>
            <a:r>
              <a:rPr lang="ru-RU" dirty="0" err="1"/>
              <a:t>низинне</a:t>
            </a:r>
            <a:r>
              <a:rPr lang="ru-RU" dirty="0"/>
              <a:t> </a:t>
            </a:r>
            <a:r>
              <a:rPr lang="ru-RU" dirty="0" err="1"/>
              <a:t>Білоруське</a:t>
            </a:r>
            <a:r>
              <a:rPr lang="ru-RU" dirty="0"/>
              <a:t> </a:t>
            </a:r>
            <a:r>
              <a:rPr lang="ru-RU" dirty="0" err="1"/>
              <a:t>Полісся</a:t>
            </a:r>
            <a:r>
              <a:rPr lang="ru-RU" dirty="0"/>
              <a:t>.</a:t>
            </a:r>
          </a:p>
          <a:p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річки</a:t>
            </a:r>
            <a:r>
              <a:rPr lang="ru-RU" dirty="0"/>
              <a:t>: </a:t>
            </a:r>
            <a:r>
              <a:rPr lang="ru-RU" dirty="0" err="1" smtClean="0"/>
              <a:t>ДніпроЗахідна</a:t>
            </a:r>
            <a:r>
              <a:rPr lang="ru-RU" dirty="0" smtClean="0"/>
              <a:t> </a:t>
            </a:r>
            <a:r>
              <a:rPr lang="ru-RU" dirty="0" err="1"/>
              <a:t>Двіна</a:t>
            </a:r>
            <a:r>
              <a:rPr lang="ru-RU" dirty="0"/>
              <a:t>, </a:t>
            </a:r>
            <a:r>
              <a:rPr lang="ru-RU" dirty="0" err="1"/>
              <a:t>Німан</a:t>
            </a:r>
            <a:r>
              <a:rPr lang="ru-RU" dirty="0"/>
              <a:t> </a:t>
            </a:r>
            <a:r>
              <a:rPr lang="ru-RU" dirty="0" err="1" smtClean="0"/>
              <a:t>Західний</a:t>
            </a:r>
            <a:r>
              <a:rPr lang="ru-RU" dirty="0" smtClean="0"/>
              <a:t> </a:t>
            </a:r>
            <a:r>
              <a:rPr lang="ru-RU" dirty="0"/>
              <a:t>Буг. </a:t>
            </a:r>
            <a:r>
              <a:rPr lang="ru-RU" dirty="0" err="1"/>
              <a:t>Понад</a:t>
            </a:r>
            <a:r>
              <a:rPr lang="ru-RU" dirty="0"/>
              <a:t> 10 </a:t>
            </a:r>
            <a:r>
              <a:rPr lang="ru-RU" dirty="0" err="1"/>
              <a:t>тисяч</a:t>
            </a:r>
            <a:r>
              <a:rPr lang="ru-RU" dirty="0"/>
              <a:t> озер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/>
              <a:t>1/3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болота, </a:t>
            </a:r>
            <a:r>
              <a:rPr lang="ru-RU" dirty="0" err="1"/>
              <a:t>головним</a:t>
            </a:r>
            <a:r>
              <a:rPr lang="ru-RU" dirty="0"/>
              <a:t> чином </a:t>
            </a:r>
            <a:r>
              <a:rPr lang="ru-RU" dirty="0" err="1"/>
              <a:t>розповсюджені</a:t>
            </a:r>
            <a:r>
              <a:rPr lang="ru-RU" dirty="0"/>
              <a:t> у </a:t>
            </a:r>
            <a:r>
              <a:rPr lang="ru-RU" dirty="0" err="1"/>
              <a:t>Поліссі</a:t>
            </a:r>
            <a:r>
              <a:rPr lang="ru-RU" dirty="0"/>
              <a:t>. Є </a:t>
            </a:r>
            <a:r>
              <a:rPr lang="ru-RU" dirty="0" err="1"/>
              <a:t>водосховища</a:t>
            </a:r>
            <a:r>
              <a:rPr lang="ru-RU" dirty="0"/>
              <a:t> </a:t>
            </a:r>
            <a:r>
              <a:rPr lang="ru-RU" dirty="0" err="1" smtClean="0"/>
              <a:t>Змішані</a:t>
            </a:r>
            <a:r>
              <a:rPr lang="ru-RU" dirty="0" smtClean="0"/>
              <a:t> </a:t>
            </a:r>
            <a:r>
              <a:rPr lang="ru-RU" dirty="0" err="1"/>
              <a:t>ліси</a:t>
            </a:r>
            <a:r>
              <a:rPr lang="ru-RU" dirty="0"/>
              <a:t> </a:t>
            </a:r>
            <a:r>
              <a:rPr lang="ru-RU" dirty="0" err="1"/>
              <a:t>займають</a:t>
            </a:r>
            <a:r>
              <a:rPr lang="ru-RU" dirty="0"/>
              <a:t> </a:t>
            </a:r>
            <a:r>
              <a:rPr lang="ru-RU" dirty="0" err="1"/>
              <a:t>приблизно</a:t>
            </a:r>
            <a:r>
              <a:rPr lang="ru-RU" dirty="0"/>
              <a:t> 1/3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8705" y="3782427"/>
            <a:ext cx="6768752" cy="25289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127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55576" y="980728"/>
            <a:ext cx="7919989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600" b="0" cap="none" spc="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Адміністративно-територіальний</a:t>
            </a:r>
            <a:r>
              <a:rPr lang="ru-RU" sz="3600" b="0" cap="none" spc="0" dirty="0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0" cap="none" spc="0" dirty="0" err="1">
                <a:ln w="10160">
                  <a:solidFill>
                    <a:schemeClr val="accent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32000" dir="540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поділ</a:t>
            </a:r>
            <a:endParaRPr lang="ru-RU" sz="3600" b="0" cap="none" spc="0" dirty="0">
              <a:ln w="10160">
                <a:solidFill>
                  <a:schemeClr val="accent1"/>
                </a:solidFill>
                <a:prstDash val="solid"/>
              </a:ln>
              <a:solidFill>
                <a:srgbClr val="FFFFFF"/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43608" y="2132856"/>
            <a:ext cx="66247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Білорусь</a:t>
            </a:r>
            <a:r>
              <a:rPr lang="ru-RU" dirty="0"/>
              <a:t> </a:t>
            </a:r>
            <a:r>
              <a:rPr lang="ru-RU" dirty="0" err="1"/>
              <a:t>складається</a:t>
            </a:r>
            <a:r>
              <a:rPr lang="ru-RU" dirty="0"/>
              <a:t> з 6 областей з центрами у </a:t>
            </a:r>
            <a:r>
              <a:rPr lang="ru-RU" dirty="0" err="1"/>
              <a:t>Мінську</a:t>
            </a:r>
            <a:r>
              <a:rPr lang="ru-RU" dirty="0"/>
              <a:t>, </a:t>
            </a:r>
            <a:r>
              <a:rPr lang="ru-RU" dirty="0" err="1"/>
              <a:t>Бересті</a:t>
            </a:r>
            <a:r>
              <a:rPr lang="ru-RU" dirty="0"/>
              <a:t>, </a:t>
            </a:r>
            <a:r>
              <a:rPr lang="ru-RU" dirty="0" err="1"/>
              <a:t>Вітебську</a:t>
            </a:r>
            <a:r>
              <a:rPr lang="ru-RU" dirty="0"/>
              <a:t>, </a:t>
            </a:r>
            <a:r>
              <a:rPr lang="ru-RU" dirty="0" err="1"/>
              <a:t>Гомелі</a:t>
            </a:r>
            <a:r>
              <a:rPr lang="ru-RU" dirty="0"/>
              <a:t>, Гродно і </a:t>
            </a:r>
            <a:r>
              <a:rPr lang="ru-RU" dirty="0" err="1"/>
              <a:t>Могильові</a:t>
            </a:r>
            <a:r>
              <a:rPr lang="ru-RU" dirty="0"/>
              <a:t>.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999" y="3068960"/>
            <a:ext cx="6855142" cy="3031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84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09367" y="1052736"/>
            <a:ext cx="75252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3200" b="1" cap="none" spc="0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 характеристика </a:t>
            </a:r>
            <a:r>
              <a:rPr lang="ru-RU" sz="3200" b="1" cap="none" spc="0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Times New Roman" pitchFamily="18" charset="0"/>
                <a:cs typeface="Times New Roman" pitchFamily="18" charset="0"/>
              </a:rPr>
              <a:t>господарства</a:t>
            </a:r>
            <a:endParaRPr lang="ru-RU" sz="32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1600" y="1997839"/>
            <a:ext cx="69847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Білорусь</a:t>
            </a:r>
            <a:r>
              <a:rPr lang="ru-RU" dirty="0"/>
              <a:t> — </a:t>
            </a:r>
            <a:r>
              <a:rPr lang="ru-RU" dirty="0" err="1"/>
              <a:t>індустріально-аграрна</a:t>
            </a:r>
            <a:r>
              <a:rPr lang="ru-RU" dirty="0"/>
              <a:t> </a:t>
            </a:r>
            <a:r>
              <a:rPr lang="ru-RU" dirty="0" err="1"/>
              <a:t>країна</a:t>
            </a:r>
            <a:r>
              <a:rPr lang="ru-RU" dirty="0"/>
              <a:t>. </a:t>
            </a:r>
            <a:r>
              <a:rPr lang="ru-RU" dirty="0" err="1"/>
              <a:t>Основні</a:t>
            </a:r>
            <a:r>
              <a:rPr lang="ru-RU" dirty="0"/>
              <a:t> </a:t>
            </a:r>
            <a:r>
              <a:rPr lang="ru-RU" dirty="0" err="1"/>
              <a:t>галузі</a:t>
            </a:r>
            <a:r>
              <a:rPr lang="ru-RU" dirty="0"/>
              <a:t> </a:t>
            </a:r>
            <a:r>
              <a:rPr lang="ru-RU" dirty="0" err="1"/>
              <a:t>економіки</a:t>
            </a:r>
            <a:r>
              <a:rPr lang="ru-RU" dirty="0"/>
              <a:t>: </a:t>
            </a:r>
            <a:r>
              <a:rPr lang="ru-RU" dirty="0" err="1"/>
              <a:t>тракторна</a:t>
            </a:r>
            <a:r>
              <a:rPr lang="ru-RU" dirty="0"/>
              <a:t>, </a:t>
            </a:r>
            <a:r>
              <a:rPr lang="ru-RU" dirty="0" err="1"/>
              <a:t>металообробна</a:t>
            </a:r>
            <a:r>
              <a:rPr lang="ru-RU" dirty="0"/>
              <a:t>, </a:t>
            </a:r>
            <a:r>
              <a:rPr lang="ru-RU" dirty="0" err="1"/>
              <a:t>машинобудівна</a:t>
            </a:r>
            <a:r>
              <a:rPr lang="ru-RU" dirty="0"/>
              <a:t>, </a:t>
            </a:r>
            <a:r>
              <a:rPr lang="ru-RU" dirty="0" err="1"/>
              <a:t>торфорозробна</a:t>
            </a:r>
            <a:r>
              <a:rPr lang="ru-RU" dirty="0"/>
              <a:t>, </a:t>
            </a:r>
            <a:r>
              <a:rPr lang="ru-RU" dirty="0" err="1"/>
              <a:t>велосипедна</a:t>
            </a:r>
            <a:r>
              <a:rPr lang="ru-RU" dirty="0"/>
              <a:t>, </a:t>
            </a:r>
            <a:r>
              <a:rPr lang="ru-RU" dirty="0" err="1"/>
              <a:t>виробництво</a:t>
            </a:r>
            <a:r>
              <a:rPr lang="ru-RU" dirty="0"/>
              <a:t> добрив, </a:t>
            </a:r>
            <a:r>
              <a:rPr lang="ru-RU" dirty="0" err="1"/>
              <a:t>телевізійна</a:t>
            </a:r>
            <a:r>
              <a:rPr lang="ru-RU" dirty="0"/>
              <a:t>. </a:t>
            </a:r>
            <a:r>
              <a:rPr lang="ru-RU" dirty="0" err="1"/>
              <a:t>Основний</a:t>
            </a:r>
            <a:r>
              <a:rPr lang="ru-RU" dirty="0"/>
              <a:t> транспорт — </a:t>
            </a:r>
            <a:r>
              <a:rPr lang="ru-RU" dirty="0" err="1"/>
              <a:t>залізничний</a:t>
            </a:r>
            <a:r>
              <a:rPr lang="ru-RU" dirty="0"/>
              <a:t>, </a:t>
            </a:r>
            <a:r>
              <a:rPr lang="ru-RU" dirty="0" err="1"/>
              <a:t>автомобільний</a:t>
            </a:r>
            <a:r>
              <a:rPr lang="ru-RU" dirty="0"/>
              <a:t>, </a:t>
            </a:r>
            <a:r>
              <a:rPr lang="ru-RU" dirty="0" err="1"/>
              <a:t>річковий</a:t>
            </a:r>
            <a:r>
              <a:rPr lang="ru-RU" dirty="0"/>
              <a:t>. </a:t>
            </a:r>
            <a:r>
              <a:rPr lang="ru-RU" dirty="0" err="1"/>
              <a:t>Повітряний</a:t>
            </a:r>
            <a:r>
              <a:rPr lang="ru-RU" dirty="0"/>
              <a:t> транспорт </a:t>
            </a:r>
            <a:r>
              <a:rPr lang="ru-RU" dirty="0" err="1"/>
              <a:t>розвинений</a:t>
            </a:r>
            <a:r>
              <a:rPr lang="ru-RU" dirty="0"/>
              <a:t> </a:t>
            </a:r>
            <a:r>
              <a:rPr lang="ru-RU" dirty="0" err="1"/>
              <a:t>відносно</a:t>
            </a:r>
            <a:r>
              <a:rPr lang="ru-RU" dirty="0"/>
              <a:t> </a:t>
            </a:r>
            <a:r>
              <a:rPr lang="ru-RU" dirty="0" err="1"/>
              <a:t>слабко</a:t>
            </a:r>
            <a:r>
              <a:rPr lang="ru-RU" dirty="0"/>
              <a:t>; </a:t>
            </a:r>
            <a:r>
              <a:rPr lang="ru-RU" dirty="0" err="1"/>
              <a:t>найбільший</a:t>
            </a:r>
            <a:r>
              <a:rPr lang="ru-RU" dirty="0"/>
              <a:t> </a:t>
            </a:r>
            <a:r>
              <a:rPr lang="ru-RU" dirty="0" err="1"/>
              <a:t>аеропорт</a:t>
            </a:r>
            <a:r>
              <a:rPr lang="ru-RU" dirty="0"/>
              <a:t> </a:t>
            </a:r>
            <a:r>
              <a:rPr lang="ru-RU" dirty="0" err="1"/>
              <a:t>країни</a:t>
            </a:r>
            <a:r>
              <a:rPr lang="ru-RU" dirty="0"/>
              <a:t> </a:t>
            </a:r>
            <a:r>
              <a:rPr lang="ru-RU" dirty="0" err="1"/>
              <a:t>знаходиться</a:t>
            </a:r>
            <a:r>
              <a:rPr lang="ru-RU" dirty="0"/>
              <a:t> </a:t>
            </a:r>
            <a:r>
              <a:rPr lang="ru-RU" dirty="0" err="1"/>
              <a:t>поблизу</a:t>
            </a:r>
            <a:r>
              <a:rPr lang="ru-RU" dirty="0"/>
              <a:t> </a:t>
            </a:r>
            <a:r>
              <a:rPr lang="ru-RU" dirty="0" err="1"/>
              <a:t>Мінська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2143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76672"/>
            <a:ext cx="78488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За </a:t>
            </a:r>
            <a:r>
              <a:rPr lang="ru-RU" dirty="0" err="1"/>
              <a:t>даними</a:t>
            </a:r>
            <a:r>
              <a:rPr lang="ru-RU" dirty="0"/>
              <a:t> [</a:t>
            </a:r>
            <a:r>
              <a:rPr lang="en-US" dirty="0"/>
              <a:t>Index of Economic Freedom, The Heritage Foundation, U.S.A., 2001]: </a:t>
            </a:r>
            <a:r>
              <a:rPr lang="ru-RU" dirty="0"/>
              <a:t>ВВП — 22,5 млрд. $. Темп зростання ВВП — 8,3 %. ВВП на душу </a:t>
            </a:r>
            <a:r>
              <a:rPr lang="ru-RU" dirty="0" err="1"/>
              <a:t>населення</a:t>
            </a:r>
            <a:r>
              <a:rPr lang="ru-RU" dirty="0"/>
              <a:t> — 2198 $.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іноземні</a:t>
            </a:r>
            <a:r>
              <a:rPr lang="ru-RU" dirty="0"/>
              <a:t> </a:t>
            </a:r>
            <a:r>
              <a:rPr lang="ru-RU" dirty="0" err="1"/>
              <a:t>інвестиції</a:t>
            </a:r>
            <a:r>
              <a:rPr lang="ru-RU" dirty="0"/>
              <a:t> — 31,4 млн. $. </a:t>
            </a:r>
            <a:r>
              <a:rPr lang="ru-RU" dirty="0" err="1"/>
              <a:t>Імпорт</a:t>
            </a:r>
            <a:r>
              <a:rPr lang="ru-RU" dirty="0"/>
              <a:t> (у т. ч. </a:t>
            </a:r>
            <a:r>
              <a:rPr lang="ru-RU" dirty="0" err="1"/>
              <a:t>рідке</a:t>
            </a:r>
            <a:r>
              <a:rPr lang="ru-RU" dirty="0"/>
              <a:t> </a:t>
            </a:r>
            <a:r>
              <a:rPr lang="ru-RU" dirty="0" err="1"/>
              <a:t>паливо</a:t>
            </a:r>
            <a:r>
              <a:rPr lang="ru-RU" dirty="0"/>
              <a:t>, </a:t>
            </a:r>
            <a:r>
              <a:rPr lang="ru-RU" dirty="0" err="1"/>
              <a:t>природний</a:t>
            </a:r>
            <a:r>
              <a:rPr lang="ru-RU" dirty="0"/>
              <a:t> газ, </a:t>
            </a:r>
            <a:r>
              <a:rPr lang="ru-RU" dirty="0" err="1"/>
              <a:t>промислова</a:t>
            </a:r>
            <a:r>
              <a:rPr lang="ru-RU" dirty="0"/>
              <a:t> </a:t>
            </a:r>
            <a:r>
              <a:rPr lang="ru-RU" dirty="0" err="1"/>
              <a:t>сировина</a:t>
            </a:r>
            <a:r>
              <a:rPr lang="ru-RU" dirty="0"/>
              <a:t>, текстиль, </a:t>
            </a:r>
            <a:r>
              <a:rPr lang="ru-RU" dirty="0" err="1"/>
              <a:t>цукор</a:t>
            </a:r>
            <a:r>
              <a:rPr lang="ru-RU" dirty="0"/>
              <a:t>) — 15,8 млрд. $ (г. ч. </a:t>
            </a:r>
            <a:r>
              <a:rPr lang="ru-RU" dirty="0" err="1"/>
              <a:t>Росія</a:t>
            </a:r>
            <a:r>
              <a:rPr lang="ru-RU" dirty="0"/>
              <a:t> — 53 %; </a:t>
            </a:r>
            <a:r>
              <a:rPr lang="ru-RU" dirty="0" err="1"/>
              <a:t>Україна</a:t>
            </a:r>
            <a:r>
              <a:rPr lang="ru-RU" dirty="0"/>
              <a:t> — 11 %; </a:t>
            </a:r>
            <a:r>
              <a:rPr lang="ru-RU" dirty="0" err="1"/>
              <a:t>Німеччина</a:t>
            </a:r>
            <a:r>
              <a:rPr lang="ru-RU" dirty="0"/>
              <a:t> — 8 %; </a:t>
            </a:r>
            <a:r>
              <a:rPr lang="ru-RU" dirty="0" err="1"/>
              <a:t>Польща</a:t>
            </a:r>
            <a:r>
              <a:rPr lang="ru-RU" dirty="0"/>
              <a:t> — 3 %; Литва — 2 %). </a:t>
            </a:r>
            <a:r>
              <a:rPr lang="ru-RU" dirty="0" err="1"/>
              <a:t>Експорт</a:t>
            </a:r>
            <a:r>
              <a:rPr lang="ru-RU" dirty="0"/>
              <a:t> (г. ч. </a:t>
            </a:r>
            <a:r>
              <a:rPr lang="ru-RU" dirty="0" err="1"/>
              <a:t>продукція</a:t>
            </a:r>
            <a:r>
              <a:rPr lang="ru-RU" dirty="0"/>
              <a:t> </a:t>
            </a:r>
            <a:r>
              <a:rPr lang="ru-RU" dirty="0" err="1"/>
              <a:t>машинобудування</a:t>
            </a:r>
            <a:r>
              <a:rPr lang="ru-RU" dirty="0"/>
              <a:t>, </a:t>
            </a:r>
            <a:r>
              <a:rPr lang="ru-RU" dirty="0" err="1"/>
              <a:t>хімікати</a:t>
            </a:r>
            <a:r>
              <a:rPr lang="ru-RU" dirty="0"/>
              <a:t>, </a:t>
            </a:r>
            <a:r>
              <a:rPr lang="ru-RU" dirty="0" err="1"/>
              <a:t>продовольство</a:t>
            </a:r>
            <a:r>
              <a:rPr lang="ru-RU" dirty="0"/>
              <a:t>) — 13,9 млрд. $ (г. ч. </a:t>
            </a:r>
            <a:r>
              <a:rPr lang="ru-RU" dirty="0" err="1"/>
              <a:t>Росія</a:t>
            </a:r>
            <a:r>
              <a:rPr lang="ru-RU" dirty="0"/>
              <a:t> — 65,5 %; </a:t>
            </a:r>
            <a:r>
              <a:rPr lang="ru-RU" dirty="0" err="1"/>
              <a:t>Україна</a:t>
            </a:r>
            <a:r>
              <a:rPr lang="ru-RU" dirty="0"/>
              <a:t> — 5,8 %; </a:t>
            </a:r>
            <a:r>
              <a:rPr lang="ru-RU" dirty="0" err="1"/>
              <a:t>Польща</a:t>
            </a:r>
            <a:r>
              <a:rPr lang="ru-RU" dirty="0"/>
              <a:t> — 2,5 %; Литва — 2,2 %).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122" y="3212976"/>
            <a:ext cx="7776864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089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20</TotalTime>
  <Words>607</Words>
  <Application>Microsoft Office PowerPoint</Application>
  <PresentationFormat>Экран (4:3)</PresentationFormat>
  <Paragraphs>42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Бумажная</vt:lpstr>
      <vt:lpstr>                     Білорусія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Білорусія</dc:title>
  <dc:creator>ВиКтОрИя</dc:creator>
  <cp:lastModifiedBy>User</cp:lastModifiedBy>
  <cp:revision>10</cp:revision>
  <dcterms:created xsi:type="dcterms:W3CDTF">2013-12-13T09:46:18Z</dcterms:created>
  <dcterms:modified xsi:type="dcterms:W3CDTF">2014-03-20T16:46:52Z</dcterms:modified>
</cp:coreProperties>
</file>