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7C58-0094-4C77-9547-C331E6A10F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9992-973B-4CC8-94A1-2CDCD0A215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D011C-5485-481D-A14B-78FD9310DF9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3641-07F8-4EE4-8A8E-8E41A273EE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F1E5-0935-4C6C-862E-2AC8B8F130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9AA1-8979-4125-B4E6-035A6F9185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DDB4-0A7A-441D-970F-55FD09F67B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B05-F293-4C87-BDB4-0F90607C12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1183-0137-49DB-B450-0CDD38851D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3179-85FC-4A46-9270-FDF9C2102A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66E3-835C-4A1B-A9AD-4ABC907FB7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3AC82-2EFD-44DB-87BD-83FFD58E6E5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аксим Сирий : Однокласс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Глобальне потепління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Розмаїтого Дмитра, 10-А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Геологи </a:t>
            </a:r>
            <a:r>
              <a:rPr lang="ru-RU" dirty="0" err="1" smtClean="0">
                <a:solidFill>
                  <a:schemeClr val="bg1"/>
                </a:solidFill>
              </a:rPr>
              <a:t>вважають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моря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піднятися</a:t>
            </a:r>
            <a:r>
              <a:rPr lang="ru-RU" dirty="0" smtClean="0">
                <a:solidFill>
                  <a:schemeClr val="bg1"/>
                </a:solidFill>
              </a:rPr>
              <a:t> на 20-60 </a:t>
            </a:r>
            <a:r>
              <a:rPr lang="ru-RU" dirty="0" err="1" smtClean="0">
                <a:solidFill>
                  <a:schemeClr val="bg1"/>
                </a:solidFill>
              </a:rPr>
              <a:t>сантиметрів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сторіччя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нинішні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тенденції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продовжуватися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4" descr="Global Warming Fuels Heat Wa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всьому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</a:rPr>
              <a:t> людей </a:t>
            </a:r>
            <a:r>
              <a:rPr lang="ru-RU" dirty="0" err="1" smtClean="0">
                <a:solidFill>
                  <a:schemeClr val="bg1"/>
                </a:solidFill>
              </a:rPr>
              <a:t>живуть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безпосередній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близькості</a:t>
            </a:r>
            <a:r>
              <a:rPr lang="ru-RU" dirty="0" smtClean="0">
                <a:solidFill>
                  <a:schemeClr val="bg1"/>
                </a:solidFill>
              </a:rPr>
              <a:t> до моря,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велика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населення </a:t>
            </a:r>
            <a:r>
              <a:rPr lang="ru-RU" dirty="0" err="1" smtClean="0">
                <a:solidFill>
                  <a:schemeClr val="bg1"/>
                </a:solidFill>
              </a:rPr>
              <a:t>земної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зосереджені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прибережних</a:t>
            </a:r>
            <a:r>
              <a:rPr lang="ru-RU" dirty="0" smtClean="0">
                <a:solidFill>
                  <a:schemeClr val="bg1"/>
                </a:solidFill>
              </a:rPr>
              <a:t> районах.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im0-tub-ua.yandex.net/i?id=f21d5f55371f7f81d022da987a024318-114-144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9331" y="2214554"/>
            <a:ext cx="4396338" cy="329725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ведмедів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різко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скоротилося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вони </a:t>
            </a:r>
            <a:r>
              <a:rPr lang="ru-RU" sz="2400" dirty="0" err="1" smtClean="0">
                <a:solidFill>
                  <a:schemeClr val="bg1"/>
                </a:solidFill>
              </a:rPr>
              <a:t>вже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фактично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зникли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природного </a:t>
            </a:r>
            <a:r>
              <a:rPr lang="ru-RU" sz="24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існування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причому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зміни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можуть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врятувати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ситуацію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Учені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підрахували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20-25 </a:t>
            </a:r>
            <a:r>
              <a:rPr lang="ru-RU" sz="2400" dirty="0" err="1" smtClean="0">
                <a:solidFill>
                  <a:schemeClr val="bg1"/>
                </a:solidFill>
              </a:rPr>
              <a:t>тисяч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особин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ведмедів</a:t>
            </a:r>
            <a:r>
              <a:rPr lang="ru-RU" sz="2400" dirty="0" smtClean="0">
                <a:solidFill>
                  <a:schemeClr val="bg1"/>
                </a:solidFill>
              </a:rPr>
              <a:t> усе </a:t>
            </a:r>
            <a:r>
              <a:rPr lang="ru-RU" sz="2400" dirty="0" err="1" smtClean="0">
                <a:solidFill>
                  <a:schemeClr val="bg1"/>
                </a:solidFill>
              </a:rPr>
              <a:t>ще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залишилися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жити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дикій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природі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im2-tub-ua.yandex.net/i?id=1c86a14db92edf6f8b351ff2a1dd301a-09-144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0500" y="2500306"/>
            <a:ext cx="4234000" cy="27257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Перші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примусові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переселення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наслідками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клімату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відбулися</a:t>
            </a:r>
            <a:r>
              <a:rPr lang="ru-RU" sz="2400" dirty="0" smtClean="0">
                <a:solidFill>
                  <a:schemeClr val="bg1"/>
                </a:solidFill>
              </a:rPr>
              <a:t> в 2007 </a:t>
            </a:r>
            <a:r>
              <a:rPr lang="ru-RU" sz="2400" dirty="0" err="1" smtClean="0">
                <a:solidFill>
                  <a:schemeClr val="bg1"/>
                </a:solidFill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</a:rPr>
              <a:t>, коли 100 </a:t>
            </a:r>
            <a:r>
              <a:rPr lang="ru-RU" sz="2400" dirty="0" err="1" smtClean="0">
                <a:solidFill>
                  <a:schemeClr val="bg1"/>
                </a:solidFill>
              </a:rPr>
              <a:t>жителів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тихоокеанського</a:t>
            </a:r>
            <a:r>
              <a:rPr lang="ru-RU" sz="2400" dirty="0" smtClean="0">
                <a:solidFill>
                  <a:schemeClr val="bg1"/>
                </a:solidFill>
              </a:rPr>
              <a:t> острова тегу </a:t>
            </a:r>
            <a:r>
              <a:rPr lang="ru-RU" sz="2400" dirty="0" err="1" smtClean="0">
                <a:solidFill>
                  <a:schemeClr val="bg1"/>
                </a:solidFill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евакуйовані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підвищенням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рівня</a:t>
            </a:r>
            <a:r>
              <a:rPr lang="ru-RU" sz="2400" dirty="0" smtClean="0">
                <a:solidFill>
                  <a:schemeClr val="bg1"/>
                </a:solidFill>
              </a:rPr>
              <a:t> моря та </a:t>
            </a:r>
            <a:r>
              <a:rPr lang="ru-RU" sz="2400" dirty="0" err="1" smtClean="0">
                <a:solidFill>
                  <a:schemeClr val="bg1"/>
                </a:solidFill>
              </a:rPr>
              <a:t>подальшим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затопленням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greenanswers.com/wp-content/uploads/Global-Warming-effectsjpg.img_assist_custom-600x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останніх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прохолодний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</a:t>
            </a:r>
            <a:r>
              <a:rPr lang="ru-RU" dirty="0" smtClean="0">
                <a:solidFill>
                  <a:schemeClr val="bg1"/>
                </a:solidFill>
              </a:rPr>
              <a:t> в основному </a:t>
            </a:r>
            <a:r>
              <a:rPr lang="ru-RU" dirty="0" err="1" smtClean="0">
                <a:solidFill>
                  <a:schemeClr val="bg1"/>
                </a:solidFill>
              </a:rPr>
              <a:t>переважав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всій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Вважається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людський</a:t>
            </a:r>
            <a:r>
              <a:rPr lang="ru-RU" dirty="0" smtClean="0">
                <a:solidFill>
                  <a:schemeClr val="bg1"/>
                </a:solidFill>
              </a:rPr>
              <a:t> вид </a:t>
            </a:r>
            <a:r>
              <a:rPr lang="ru-RU" dirty="0" err="1" smtClean="0">
                <a:solidFill>
                  <a:schemeClr val="bg1"/>
                </a:solidFill>
              </a:rPr>
              <a:t>зміг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еволюціонувати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Темпы глобального потепления снижаютс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053431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Земля </a:t>
            </a:r>
            <a:r>
              <a:rPr lang="ru-RU" sz="2400" dirty="0" err="1" smtClean="0">
                <a:solidFill>
                  <a:schemeClr val="bg1"/>
                </a:solidFill>
              </a:rPr>
              <a:t>випробувала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множинні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циклічні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клімату</a:t>
            </a:r>
            <a:r>
              <a:rPr lang="ru-RU" sz="2400" dirty="0" smtClean="0">
                <a:solidFill>
                  <a:schemeClr val="bg1"/>
                </a:solidFill>
              </a:rPr>
              <a:t>. Були </a:t>
            </a:r>
            <a:r>
              <a:rPr lang="ru-RU" sz="2400" dirty="0" err="1" smtClean="0">
                <a:solidFill>
                  <a:schemeClr val="bg1"/>
                </a:solidFill>
              </a:rPr>
              <a:t>зафіксовані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температурні</a:t>
            </a:r>
            <a:r>
              <a:rPr lang="ru-RU" sz="2400" dirty="0" smtClean="0">
                <a:solidFill>
                  <a:schemeClr val="bg1"/>
                </a:solidFill>
              </a:rPr>
              <a:t> скачки </a:t>
            </a:r>
            <a:r>
              <a:rPr lang="ru-RU" sz="24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всієї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відомої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історії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людського</a:t>
            </a:r>
            <a:r>
              <a:rPr lang="ru-RU" sz="2400" dirty="0" smtClean="0">
                <a:solidFill>
                  <a:schemeClr val="bg1"/>
                </a:solidFill>
              </a:rPr>
              <a:t> роду, </a:t>
            </a:r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малий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льодовиковий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період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сімнадцятого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вісімнадцятого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століть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Середньовічний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теплий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період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одинадцятого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Планета льда - Стоковое фото Yuriy Mazur #38468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600" dirty="0" smtClean="0">
                <a:solidFill>
                  <a:schemeClr val="bg1"/>
                </a:solidFill>
              </a:rPr>
              <a:t>За </a:t>
            </a:r>
            <a:r>
              <a:rPr lang="ru-RU" sz="2600" dirty="0" err="1" smtClean="0">
                <a:solidFill>
                  <a:schemeClr val="bg1"/>
                </a:solidFill>
              </a:rPr>
              <a:t>даними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2600" dirty="0" smtClean="0">
                <a:solidFill>
                  <a:schemeClr val="bg1"/>
                </a:solidFill>
              </a:rPr>
              <a:t> NASA, </a:t>
            </a:r>
            <a:r>
              <a:rPr lang="ru-RU" sz="2600" dirty="0" err="1" smtClean="0">
                <a:solidFill>
                  <a:schemeClr val="bg1"/>
                </a:solidFill>
              </a:rPr>
              <a:t>середня</a:t>
            </a:r>
            <a:r>
              <a:rPr lang="ru-RU" sz="2600" dirty="0" smtClean="0">
                <a:solidFill>
                  <a:schemeClr val="bg1"/>
                </a:solidFill>
              </a:rPr>
              <a:t> температура по </a:t>
            </a:r>
            <a:r>
              <a:rPr lang="ru-RU" sz="2600" dirty="0" err="1" smtClean="0">
                <a:solidFill>
                  <a:schemeClr val="bg1"/>
                </a:solidFill>
              </a:rPr>
              <a:t>всьому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світу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збільшилася</a:t>
            </a:r>
            <a:r>
              <a:rPr lang="ru-RU" sz="2600" dirty="0" smtClean="0">
                <a:solidFill>
                  <a:schemeClr val="bg1"/>
                </a:solidFill>
              </a:rPr>
              <a:t> на 1,5 градуса </a:t>
            </a:r>
            <a:r>
              <a:rPr lang="ru-RU" sz="2600" dirty="0" err="1" smtClean="0">
                <a:solidFill>
                  <a:schemeClr val="bg1"/>
                </a:solidFill>
              </a:rPr>
              <a:t>з</a:t>
            </a:r>
            <a:r>
              <a:rPr lang="ru-RU" sz="2600" dirty="0" smtClean="0">
                <a:solidFill>
                  <a:schemeClr val="bg1"/>
                </a:solidFill>
              </a:rPr>
              <a:t> 1880 року, при </a:t>
            </a:r>
            <a:r>
              <a:rPr lang="ru-RU" sz="2600" dirty="0" err="1" smtClean="0">
                <a:solidFill>
                  <a:schemeClr val="bg1"/>
                </a:solidFill>
              </a:rPr>
              <a:t>цьому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враховуючи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змін</a:t>
            </a:r>
            <a:r>
              <a:rPr lang="ru-RU" sz="2600" dirty="0" smtClean="0">
                <a:solidFill>
                  <a:schemeClr val="bg1"/>
                </a:solidFill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</a:rPr>
              <a:t>що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відбуваються</a:t>
            </a:r>
            <a:r>
              <a:rPr lang="ru-RU" sz="2600" dirty="0" smtClean="0">
                <a:solidFill>
                  <a:schemeClr val="bg1"/>
                </a:solidFill>
              </a:rPr>
              <a:t> за </a:t>
            </a:r>
            <a:r>
              <a:rPr lang="ru-RU" sz="2600" dirty="0" err="1" smtClean="0">
                <a:solidFill>
                  <a:schemeClr val="bg1"/>
                </a:solidFill>
              </a:rPr>
              <a:t>останні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</a:rPr>
              <a:t>десятиліття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6" name="Picture 2" descr="Love Your Earth Facts About Global Warming: Oh god where is my beauty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3973" y="2071678"/>
            <a:ext cx="3607054" cy="358300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дванадцятого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Земля пережила </a:t>
            </a:r>
            <a:r>
              <a:rPr lang="ru-RU" dirty="0" err="1" smtClean="0">
                <a:solidFill>
                  <a:schemeClr val="bg1"/>
                </a:solidFill>
              </a:rPr>
              <a:t>дві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тенденції</a:t>
            </a:r>
            <a:r>
              <a:rPr lang="ru-RU" dirty="0" smtClean="0">
                <a:solidFill>
                  <a:schemeClr val="bg1"/>
                </a:solidFill>
              </a:rPr>
              <a:t> глобального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limate Change Part 2. Caribbean Executive Recruitment In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0245" y="2450286"/>
            <a:ext cx="4806597" cy="320439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Перший </a:t>
            </a:r>
            <a:r>
              <a:rPr lang="ru-RU" dirty="0" err="1" smtClean="0">
                <a:solidFill>
                  <a:schemeClr val="bg1"/>
                </a:solidFill>
              </a:rPr>
              <a:t>пік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dirty="0" smtClean="0">
                <a:solidFill>
                  <a:schemeClr val="bg1"/>
                </a:solidFill>
              </a:rPr>
              <a:t> припав на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1900 по 1930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другий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постійним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починаючи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1970-х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4" descr="Preventing Global Warming Ppt Presen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1034" y="1945391"/>
            <a:ext cx="3952932" cy="38355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Останні</a:t>
            </a:r>
            <a:r>
              <a:rPr lang="ru-RU" dirty="0" smtClean="0">
                <a:solidFill>
                  <a:schemeClr val="bg1"/>
                </a:solidFill>
              </a:rPr>
              <a:t> два </a:t>
            </a:r>
            <a:r>
              <a:rPr lang="ru-RU" dirty="0" err="1" smtClean="0">
                <a:solidFill>
                  <a:schemeClr val="bg1"/>
                </a:solidFill>
              </a:rPr>
              <a:t>десятиліття</a:t>
            </a:r>
            <a:r>
              <a:rPr lang="ru-RU" dirty="0" smtClean="0">
                <a:solidFill>
                  <a:schemeClr val="bg1"/>
                </a:solidFill>
              </a:rPr>
              <a:t> XX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найспекотнішими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десятиліттями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400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можливо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лідерами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температурним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мірками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декількох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уряд США NewsMarket - Новини України та світ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ффекта глобального потепления на земле - Стоковое фото sdecoret #2391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2616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Глоб</a:t>
            </a:r>
            <a:r>
              <a:rPr lang="uk-UA" b="1" dirty="0" smtClean="0"/>
              <a:t>а</a:t>
            </a:r>
            <a:r>
              <a:rPr lang="vi-VN" b="1" dirty="0" smtClean="0"/>
              <a:t>льне потепл</a:t>
            </a:r>
            <a:r>
              <a:rPr lang="uk-UA" b="1" dirty="0" smtClean="0"/>
              <a:t>і</a:t>
            </a:r>
            <a:r>
              <a:rPr lang="vi-VN" b="1" dirty="0" smtClean="0"/>
              <a:t>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Прогресуюче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поступове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пов'язується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парниковим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ефектом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призводить</a:t>
            </a:r>
            <a:r>
              <a:rPr lang="ru-RU" dirty="0" smtClean="0">
                <a:solidFill>
                  <a:schemeClr val="bg1"/>
                </a:solidFill>
              </a:rPr>
              <a:t> до </a:t>
            </a:r>
            <a:r>
              <a:rPr lang="ru-RU" dirty="0" err="1" smtClean="0">
                <a:solidFill>
                  <a:schemeClr val="bg1"/>
                </a:solidFill>
              </a:rPr>
              <a:t>зміни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клімату</a:t>
            </a:r>
            <a:r>
              <a:rPr lang="ru-RU" dirty="0" smtClean="0">
                <a:solidFill>
                  <a:schemeClr val="bg1"/>
                </a:solidFill>
              </a:rPr>
              <a:t> у </a:t>
            </a:r>
            <a:r>
              <a:rPr lang="ru-RU" dirty="0" err="1" smtClean="0">
                <a:solidFill>
                  <a:schemeClr val="bg1"/>
                </a:solidFill>
              </a:rPr>
              <a:t>глобальних</a:t>
            </a:r>
            <a:r>
              <a:rPr lang="ru-RU" dirty="0" smtClean="0">
                <a:solidFill>
                  <a:schemeClr val="bg1"/>
                </a:solidFill>
              </a:rPr>
              <a:t> масштабах.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Математичні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моделі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пророкують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Арктиці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раніше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швидше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втрату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крижаного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покриву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Антарктики, за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поточні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тенденції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збережуться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Новости NEWSru.com :: Глобальное потепление угрожает жителям Сибири, Аляски и Канады: мерзлота может оттая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9596" y="2327253"/>
            <a:ext cx="4095808" cy="30718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 1950 року </a:t>
            </a:r>
            <a:r>
              <a:rPr lang="ru-RU" dirty="0" err="1" smtClean="0">
                <a:solidFill>
                  <a:schemeClr val="bg1"/>
                </a:solidFill>
              </a:rPr>
              <a:t>арктичні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скоротилися</a:t>
            </a:r>
            <a:r>
              <a:rPr lang="ru-RU" dirty="0" smtClean="0">
                <a:solidFill>
                  <a:schemeClr val="bg1"/>
                </a:solidFill>
              </a:rPr>
              <a:t> на 15%, а </a:t>
            </a:r>
            <a:r>
              <a:rPr lang="ru-RU" dirty="0" err="1" smtClean="0">
                <a:solidFill>
                  <a:schemeClr val="bg1"/>
                </a:solidFill>
              </a:rPr>
              <a:t>середньорічна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тривалість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льоду</a:t>
            </a:r>
            <a:r>
              <a:rPr lang="ru-RU" dirty="0" smtClean="0">
                <a:solidFill>
                  <a:schemeClr val="bg1"/>
                </a:solidFill>
              </a:rPr>
              <a:t> в озерах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річках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північної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зменшилася</a:t>
            </a:r>
            <a:r>
              <a:rPr lang="ru-RU" dirty="0" smtClean="0">
                <a:solidFill>
                  <a:schemeClr val="bg1"/>
                </a:solidFill>
              </a:rPr>
              <a:t> на два </a:t>
            </a:r>
            <a:r>
              <a:rPr lang="ru-RU" dirty="0" err="1" smtClean="0">
                <a:solidFill>
                  <a:schemeClr val="bg1"/>
                </a:solidFill>
              </a:rPr>
              <a:t>тижні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Глобальное потепление и растущая площадь льда Антарктики, влияние извержения вулкан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Арктичні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крижані</a:t>
            </a:r>
            <a:r>
              <a:rPr lang="ru-RU" dirty="0" smtClean="0">
                <a:solidFill>
                  <a:schemeClr val="bg1"/>
                </a:solidFill>
              </a:rPr>
              <a:t> покриви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зникають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Арктика </a:t>
            </a:r>
            <a:r>
              <a:rPr lang="ru-RU" dirty="0" err="1" smtClean="0">
                <a:solidFill>
                  <a:schemeClr val="bg1"/>
                </a:solidFill>
              </a:rPr>
              <a:t>почне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грунтові</a:t>
            </a:r>
            <a:r>
              <a:rPr lang="ru-RU" dirty="0" smtClean="0">
                <a:solidFill>
                  <a:schemeClr val="bg1"/>
                </a:solidFill>
              </a:rPr>
              <a:t> покриви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на початку 2040 року.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Природа.SU - Экология и окружающая сре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Середня</a:t>
            </a:r>
            <a:r>
              <a:rPr lang="ru-RU" dirty="0" smtClean="0">
                <a:solidFill>
                  <a:schemeClr val="bg1"/>
                </a:solidFill>
              </a:rPr>
              <a:t> температура в </a:t>
            </a:r>
            <a:r>
              <a:rPr lang="ru-RU" dirty="0" err="1" smtClean="0">
                <a:solidFill>
                  <a:schemeClr val="bg1"/>
                </a:solidFill>
              </a:rPr>
              <a:t>арктичному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кліматі</a:t>
            </a:r>
            <a:r>
              <a:rPr lang="ru-RU" dirty="0" smtClean="0">
                <a:solidFill>
                  <a:schemeClr val="bg1"/>
                </a:solidFill>
              </a:rPr>
              <a:t> Аляски, </a:t>
            </a:r>
            <a:r>
              <a:rPr lang="ru-RU" dirty="0" err="1" smtClean="0">
                <a:solidFill>
                  <a:schemeClr val="bg1"/>
                </a:solidFill>
              </a:rPr>
              <a:t>Канади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виросла</a:t>
            </a:r>
            <a:r>
              <a:rPr lang="ru-RU" dirty="0" smtClean="0">
                <a:solidFill>
                  <a:schemeClr val="bg1"/>
                </a:solidFill>
              </a:rPr>
              <a:t> в два рази в </a:t>
            </a:r>
            <a:r>
              <a:rPr lang="ru-RU" dirty="0" err="1" smtClean="0">
                <a:solidFill>
                  <a:schemeClr val="bg1"/>
                </a:solidFill>
              </a:rPr>
              <a:t>порівнянні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середніми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минулого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море Записи в рубрике море Дневник -маркиз- : LiveInternet - Российский Сервис Онлайн-Дневни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Вплив</a:t>
            </a:r>
            <a:r>
              <a:rPr lang="ru-RU" dirty="0" smtClean="0">
                <a:solidFill>
                  <a:schemeClr val="bg1"/>
                </a:solidFill>
              </a:rPr>
              <a:t> глобального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знищити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проживання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загрожує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вимиранням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мільйону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Глобальное потепление, говорите. (21 фото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5248"/>
            <a:ext cx="4038600" cy="28558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1961 по 1997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льодовики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втратили</a:t>
            </a:r>
            <a:r>
              <a:rPr lang="ru-RU" dirty="0" smtClean="0">
                <a:solidFill>
                  <a:schemeClr val="bg1"/>
                </a:solidFill>
              </a:rPr>
              <a:t> 890 </a:t>
            </a:r>
            <a:r>
              <a:rPr lang="ru-RU" dirty="0" err="1" smtClean="0">
                <a:solidFill>
                  <a:schemeClr val="bg1"/>
                </a:solidFill>
              </a:rPr>
              <a:t>кубічних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кілометрів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льоду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Новости пользователя kall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20824"/>
            <a:ext cx="4038600" cy="288471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1910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</a:rPr>
              <a:t> парк </a:t>
            </a:r>
            <a:r>
              <a:rPr lang="ru-RU" dirty="0" err="1" smtClean="0">
                <a:solidFill>
                  <a:schemeClr val="bg1"/>
                </a:solidFill>
              </a:rPr>
              <a:t>Глейшер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штаті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Монтана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своєму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розпорядженні</a:t>
            </a:r>
            <a:r>
              <a:rPr lang="ru-RU" dirty="0" smtClean="0">
                <a:solidFill>
                  <a:schemeClr val="bg1"/>
                </a:solidFill>
              </a:rPr>
              <a:t> 150 </a:t>
            </a:r>
            <a:r>
              <a:rPr lang="ru-RU" dirty="0" err="1" smtClean="0">
                <a:solidFill>
                  <a:schemeClr val="bg1"/>
                </a:solidFill>
              </a:rPr>
              <a:t>льодовиків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сьогодні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</a:rPr>
              <a:t>залишилося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27.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Новый Портал - Новости - Таяние льдов мешает глобальному потеплению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Площа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пустель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всьому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зростає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кінці</a:t>
            </a:r>
            <a:r>
              <a:rPr lang="ru-RU" dirty="0" smtClean="0">
                <a:solidFill>
                  <a:schemeClr val="bg1"/>
                </a:solidFill>
              </a:rPr>
              <a:t> 2007 року, </a:t>
            </a:r>
            <a:r>
              <a:rPr lang="ru-RU" dirty="0" err="1" smtClean="0">
                <a:solidFill>
                  <a:schemeClr val="bg1"/>
                </a:solidFill>
              </a:rPr>
              <a:t>Австралія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втратила</a:t>
            </a:r>
            <a:r>
              <a:rPr lang="ru-RU" dirty="0" smtClean="0">
                <a:solidFill>
                  <a:schemeClr val="bg1"/>
                </a:solidFill>
              </a:rPr>
              <a:t> 25% </a:t>
            </a:r>
            <a:r>
              <a:rPr lang="ru-RU" dirty="0" err="1" smtClean="0">
                <a:solidFill>
                  <a:schemeClr val="bg1"/>
                </a:solidFill>
              </a:rPr>
              <a:t>врожаю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зв'язку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опустелюванням</a:t>
            </a:r>
            <a:r>
              <a:rPr lang="ru-RU" dirty="0" smtClean="0">
                <a:solidFill>
                  <a:schemeClr val="bg1"/>
                </a:solidFill>
              </a:rPr>
              <a:t> земель.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Картинка лондонский глаз, глобальное потепление, дерево, лондон, пустыня, биг-бен, london, здание парламента, небоскрёб мэри-эк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Шведський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Сванте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Арреніус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в 1896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зрозумів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перевершує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здатність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до природного </a:t>
            </a:r>
            <a:r>
              <a:rPr lang="ru-RU" dirty="0" err="1" smtClean="0">
                <a:solidFill>
                  <a:schemeClr val="bg1"/>
                </a:solidFill>
              </a:rPr>
              <a:t>поглинання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</a:rPr>
              <a:t> газу.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o2 - Схемы в рабо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3121" y="1928802"/>
            <a:ext cx="3868758" cy="386875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700" dirty="0" err="1" smtClean="0">
                <a:solidFill>
                  <a:schemeClr val="bg1"/>
                </a:solidFill>
              </a:rPr>
              <a:t>Спалювання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викопного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палива</a:t>
            </a:r>
            <a:r>
              <a:rPr lang="ru-RU" sz="2700" dirty="0" smtClean="0">
                <a:solidFill>
                  <a:schemeClr val="bg1"/>
                </a:solidFill>
              </a:rPr>
              <a:t> в </a:t>
            </a:r>
            <a:r>
              <a:rPr lang="ru-RU" sz="2700" dirty="0" err="1" smtClean="0">
                <a:solidFill>
                  <a:schemeClr val="bg1"/>
                </a:solidFill>
              </a:rPr>
              <a:t>даний</a:t>
            </a:r>
            <a:r>
              <a:rPr lang="ru-RU" sz="2700" dirty="0" smtClean="0">
                <a:solidFill>
                  <a:schemeClr val="bg1"/>
                </a:solidFill>
              </a:rPr>
              <a:t> час </a:t>
            </a:r>
            <a:r>
              <a:rPr lang="ru-RU" sz="2700" dirty="0" err="1" smtClean="0">
                <a:solidFill>
                  <a:schemeClr val="bg1"/>
                </a:solidFill>
              </a:rPr>
              <a:t>додає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близько</a:t>
            </a:r>
            <a:r>
              <a:rPr lang="ru-RU" sz="2700" dirty="0" smtClean="0">
                <a:solidFill>
                  <a:schemeClr val="bg1"/>
                </a:solidFill>
              </a:rPr>
              <a:t> шести </a:t>
            </a:r>
            <a:r>
              <a:rPr lang="ru-RU" sz="2700" dirty="0" err="1" smtClean="0">
                <a:solidFill>
                  <a:schemeClr val="bg1"/>
                </a:solidFill>
              </a:rPr>
              <a:t>мільярдів</a:t>
            </a:r>
            <a:r>
              <a:rPr lang="ru-RU" sz="2700" dirty="0" smtClean="0">
                <a:solidFill>
                  <a:schemeClr val="bg1"/>
                </a:solidFill>
              </a:rPr>
              <a:t> тонн </a:t>
            </a:r>
            <a:r>
              <a:rPr lang="ru-RU" sz="2700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sz="2700" dirty="0" smtClean="0">
                <a:solidFill>
                  <a:schemeClr val="bg1"/>
                </a:solidFill>
              </a:rPr>
              <a:t> газу в атмосферу </a:t>
            </a:r>
            <a:r>
              <a:rPr lang="ru-RU" sz="2700" dirty="0" err="1" smtClean="0">
                <a:solidFill>
                  <a:schemeClr val="bg1"/>
                </a:solidFill>
              </a:rPr>
              <a:t>нашої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планети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щороку</a:t>
            </a:r>
            <a:r>
              <a:rPr lang="ru-RU" sz="2700" dirty="0" smtClean="0">
                <a:solidFill>
                  <a:schemeClr val="bg1"/>
                </a:solidFill>
              </a:rPr>
              <a:t>. </a:t>
            </a:r>
            <a:r>
              <a:rPr lang="ru-RU" sz="2700" dirty="0" err="1" smtClean="0">
                <a:solidFill>
                  <a:schemeClr val="bg1"/>
                </a:solidFill>
              </a:rPr>
              <a:t>Тільки</a:t>
            </a:r>
            <a:r>
              <a:rPr lang="ru-RU" sz="2700" dirty="0" smtClean="0">
                <a:solidFill>
                  <a:schemeClr val="bg1"/>
                </a:solidFill>
              </a:rPr>
              <a:t> половина </a:t>
            </a:r>
            <a:r>
              <a:rPr lang="ru-RU" sz="2700" dirty="0" err="1" smtClean="0">
                <a:solidFill>
                  <a:schemeClr val="bg1"/>
                </a:solidFill>
              </a:rPr>
              <a:t>газів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з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цих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викидів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переробляється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лісами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і</a:t>
            </a:r>
            <a:r>
              <a:rPr lang="ru-RU" sz="2700" dirty="0" smtClean="0">
                <a:solidFill>
                  <a:schemeClr val="bg1"/>
                </a:solidFill>
              </a:rPr>
              <a:t> океанами.</a:t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6" name="Picture 2" descr="svit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5977"/>
            <a:ext cx="4038600" cy="3034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отообои влияние глобального потепления - дюна * PIXER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7950" y="0"/>
            <a:ext cx="115399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  <a:solidFill>
            <a:schemeClr val="accent1">
              <a:alpha val="65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Однак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зазначити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достеменно</a:t>
            </a:r>
            <a:r>
              <a:rPr lang="ru-RU" dirty="0" smtClean="0">
                <a:solidFill>
                  <a:schemeClr val="bg1"/>
                </a:solidFill>
              </a:rPr>
              <a:t> причини глобального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невідомі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треба </a:t>
            </a:r>
            <a:r>
              <a:rPr lang="ru-RU" dirty="0" err="1" smtClean="0">
                <a:solidFill>
                  <a:schemeClr val="bg1"/>
                </a:solidFill>
              </a:rPr>
              <a:t>розуміти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усереднена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тенденція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зміна</a:t>
            </a:r>
            <a:r>
              <a:rPr lang="ru-RU" dirty="0" smtClean="0">
                <a:solidFill>
                  <a:schemeClr val="bg1"/>
                </a:solidFill>
              </a:rPr>
              <a:t> температур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нерівномірно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залежності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сезону та </a:t>
            </a:r>
            <a:r>
              <a:rPr lang="ru-RU" dirty="0" err="1" smtClean="0">
                <a:solidFill>
                  <a:schemeClr val="bg1"/>
                </a:solidFill>
              </a:rPr>
              <a:t>місцевості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того </a:t>
            </a:r>
            <a:r>
              <a:rPr lang="ru-RU" dirty="0" err="1" smtClean="0">
                <a:solidFill>
                  <a:schemeClr val="bg1"/>
                </a:solidFill>
              </a:rPr>
              <a:t>місцями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деякі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сезони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холоднішим</a:t>
            </a:r>
            <a:r>
              <a:rPr lang="ru-RU" dirty="0" smtClean="0">
                <a:solidFill>
                  <a:schemeClr val="bg1"/>
                </a:solidFill>
              </a:rPr>
              <a:t>., а </a:t>
            </a:r>
            <a:r>
              <a:rPr lang="ru-RU" dirty="0" err="1" smtClean="0">
                <a:solidFill>
                  <a:schemeClr val="bg1"/>
                </a:solidFill>
              </a:rPr>
              <a:t>осінні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похолоднішали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Масові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вирубки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причиною 20% </a:t>
            </a:r>
            <a:r>
              <a:rPr lang="ru-RU" dirty="0" err="1" smtClean="0">
                <a:solidFill>
                  <a:schemeClr val="bg1"/>
                </a:solidFill>
              </a:rPr>
              <a:t>світового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загазованості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забороняючи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реабсорбцію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</a:rPr>
              <a:t> газу.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Индонезия прекратит рубку тропических лесов на бумагу ClimateChange.R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0" y="2066131"/>
            <a:ext cx="3810000" cy="35941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першого</a:t>
            </a:r>
            <a:r>
              <a:rPr lang="ru-RU" dirty="0" smtClean="0">
                <a:solidFill>
                  <a:schemeClr val="bg1"/>
                </a:solidFill>
              </a:rPr>
              <a:t> Дня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в 1970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до нового </a:t>
            </a:r>
            <a:r>
              <a:rPr lang="ru-RU" dirty="0" err="1" smtClean="0">
                <a:solidFill>
                  <a:schemeClr val="bg1"/>
                </a:solidFill>
              </a:rPr>
              <a:t>тисячоліття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газів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вини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збільшилися</a:t>
            </a:r>
            <a:r>
              <a:rPr lang="ru-RU" dirty="0" smtClean="0">
                <a:solidFill>
                  <a:schemeClr val="bg1"/>
                </a:solidFill>
              </a:rPr>
              <a:t> на 70%.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Интересно / &quot;КОРЕШо.к.&quot; - Ежедневная интернет газета молодежи и студентов КМ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35339"/>
            <a:ext cx="4038600" cy="265568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Атмосфера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даний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на 40%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промислової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революції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norbertogarcia licensed for non-commercial use only / Vide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9800" y="2021681"/>
            <a:ext cx="3835400" cy="3683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Населення </a:t>
            </a:r>
            <a:r>
              <a:rPr lang="ru-RU" sz="2400" dirty="0" err="1" smtClean="0">
                <a:solidFill>
                  <a:schemeClr val="bg1"/>
                </a:solidFill>
              </a:rPr>
              <a:t>Сполучених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Штатів</a:t>
            </a:r>
            <a:r>
              <a:rPr lang="ru-RU" sz="2400" dirty="0" smtClean="0">
                <a:solidFill>
                  <a:schemeClr val="bg1"/>
                </a:solidFill>
              </a:rPr>
              <a:t> становить 5%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співтовариства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американська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нація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створює</a:t>
            </a:r>
            <a:r>
              <a:rPr lang="ru-RU" sz="2400" dirty="0" smtClean="0">
                <a:solidFill>
                  <a:schemeClr val="bg1"/>
                </a:solidFill>
              </a:rPr>
              <a:t> попит на 25% </a:t>
            </a:r>
            <a:r>
              <a:rPr lang="ru-RU" sz="2400" dirty="0" err="1" smtClean="0">
                <a:solidFill>
                  <a:schemeClr val="bg1"/>
                </a:solidFill>
              </a:rPr>
              <a:t>комерційного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споживання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енергії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світі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виробляє</a:t>
            </a:r>
            <a:r>
              <a:rPr lang="ru-RU" sz="2400" dirty="0" smtClean="0">
                <a:solidFill>
                  <a:schemeClr val="bg1"/>
                </a:solidFill>
              </a:rPr>
              <a:t> 22% </a:t>
            </a:r>
            <a:r>
              <a:rPr lang="ru-RU" sz="2400" dirty="0" err="1" smtClean="0">
                <a:solidFill>
                  <a:schemeClr val="bg1"/>
                </a:solidFill>
              </a:rPr>
              <a:t>промислових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викидів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sz="2400" dirty="0" smtClean="0">
                <a:solidFill>
                  <a:schemeClr val="bg1"/>
                </a:solidFill>
              </a:rPr>
              <a:t> газу, в </a:t>
            </a:r>
            <a:r>
              <a:rPr lang="ru-RU" sz="2400" dirty="0" err="1" smtClean="0">
                <a:solidFill>
                  <a:schemeClr val="bg1"/>
                </a:solidFill>
              </a:rPr>
              <a:t>порівнянні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світовими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Global Warming?:: The Purchase Independ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1587" y="2277269"/>
            <a:ext cx="3171825" cy="31718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Автомобілі</a:t>
            </a:r>
            <a:r>
              <a:rPr lang="ru-RU" dirty="0" smtClean="0">
                <a:solidFill>
                  <a:schemeClr val="bg1"/>
                </a:solidFill>
              </a:rPr>
              <a:t> стали причинами 3/4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транспортних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викидів</a:t>
            </a:r>
            <a:r>
              <a:rPr lang="ru-RU" dirty="0" smtClean="0">
                <a:solidFill>
                  <a:schemeClr val="bg1"/>
                </a:solidFill>
              </a:rPr>
              <a:t>. При </a:t>
            </a:r>
            <a:r>
              <a:rPr lang="ru-RU" dirty="0" err="1" smtClean="0">
                <a:solidFill>
                  <a:schemeClr val="bg1"/>
                </a:solidFill>
              </a:rPr>
              <a:t>нинішніх</a:t>
            </a:r>
            <a:r>
              <a:rPr lang="ru-RU" dirty="0" smtClean="0">
                <a:solidFill>
                  <a:schemeClr val="bg1"/>
                </a:solidFill>
              </a:rPr>
              <a:t> темпах в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будете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1 </a:t>
            </a:r>
            <a:r>
              <a:rPr lang="ru-RU" dirty="0" err="1" smtClean="0">
                <a:solidFill>
                  <a:schemeClr val="bg1"/>
                </a:solidFill>
              </a:rPr>
              <a:t>мільярда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автомобілів</a:t>
            </a:r>
            <a:r>
              <a:rPr lang="ru-RU" dirty="0" smtClean="0">
                <a:solidFill>
                  <a:schemeClr val="bg1"/>
                </a:solidFill>
              </a:rPr>
              <a:t> до 2030 року,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мільярда</a:t>
            </a:r>
            <a:r>
              <a:rPr lang="ru-RU" dirty="0" smtClean="0">
                <a:solidFill>
                  <a:schemeClr val="bg1"/>
                </a:solidFill>
              </a:rPr>
              <a:t> у 2050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4" descr="Lenta.ru: Экономика: Промышленники отдали автотранспорту первое место по росту вредных выбро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529681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75% </a:t>
            </a:r>
            <a:r>
              <a:rPr lang="ru-RU" dirty="0" err="1" smtClean="0">
                <a:solidFill>
                  <a:schemeClr val="bg1"/>
                </a:solidFill>
              </a:rPr>
              <a:t>щорічного</a:t>
            </a:r>
            <a:r>
              <a:rPr lang="ru-RU" dirty="0" smtClean="0">
                <a:solidFill>
                  <a:schemeClr val="bg1"/>
                </a:solidFill>
              </a:rPr>
              <a:t> приросту </a:t>
            </a:r>
            <a:r>
              <a:rPr lang="ru-RU" dirty="0" err="1" smtClean="0">
                <a:solidFill>
                  <a:schemeClr val="bg1"/>
                </a:solidFill>
              </a:rPr>
              <a:t>вмісту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</a:rPr>
              <a:t> газу 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спалюванням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викопного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палива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Потепление продлится тысячи лет / Даже если остановить выбросы, планета оправится от потепления ещё не скоро - Рамблер-Новос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63666"/>
            <a:ext cx="4038600" cy="279903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20% </a:t>
            </a:r>
            <a:r>
              <a:rPr lang="ru-RU" dirty="0" err="1" smtClean="0">
                <a:solidFill>
                  <a:schemeClr val="bg1"/>
                </a:solidFill>
              </a:rPr>
              <a:t>викидів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</a:rPr>
              <a:t> газу </a:t>
            </a:r>
            <a:r>
              <a:rPr lang="ru-RU" dirty="0" err="1" smtClean="0">
                <a:solidFill>
                  <a:schemeClr val="bg1"/>
                </a:solidFill>
              </a:rPr>
              <a:t>припадає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частку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бензинових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двигунів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автомобілів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лідерство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псування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екології</a:t>
            </a:r>
            <a:r>
              <a:rPr lang="ru-RU" dirty="0" smtClean="0">
                <a:solidFill>
                  <a:schemeClr val="bg1"/>
                </a:solidFill>
              </a:rPr>
              <a:t> все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належить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електростанціям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викопному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паливі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Под угрозой исчезновения находятся 1700 пород животны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700" dirty="0" err="1" smtClean="0">
                <a:solidFill>
                  <a:schemeClr val="bg1"/>
                </a:solidFill>
              </a:rPr>
              <a:t>Значне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2700" dirty="0" smtClean="0">
                <a:solidFill>
                  <a:schemeClr val="bg1"/>
                </a:solidFill>
              </a:rPr>
              <a:t> СО</a:t>
            </a:r>
            <a:r>
              <a:rPr lang="ru-RU" sz="2700" baseline="-25000" dirty="0" smtClean="0">
                <a:solidFill>
                  <a:schemeClr val="bg1"/>
                </a:solidFill>
              </a:rPr>
              <a:t>2</a:t>
            </a:r>
            <a:r>
              <a:rPr lang="ru-RU" sz="2700" dirty="0" smtClean="0">
                <a:solidFill>
                  <a:schemeClr val="bg1"/>
                </a:solidFill>
              </a:rPr>
              <a:t> в </a:t>
            </a:r>
            <a:r>
              <a:rPr lang="ru-RU" sz="2700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звичайно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може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збільшити</a:t>
            </a:r>
            <a:r>
              <a:rPr lang="ru-RU" sz="2700" dirty="0" smtClean="0">
                <a:solidFill>
                  <a:schemeClr val="bg1"/>
                </a:solidFill>
              </a:rPr>
              <a:t> температуру, </a:t>
            </a:r>
            <a:r>
              <a:rPr lang="ru-RU" sz="2700" dirty="0" err="1" smtClean="0">
                <a:solidFill>
                  <a:schemeClr val="bg1"/>
                </a:solidFill>
              </a:rPr>
              <a:t>але</a:t>
            </a:r>
            <a:r>
              <a:rPr lang="ru-RU" sz="2700" dirty="0" smtClean="0">
                <a:solidFill>
                  <a:schemeClr val="bg1"/>
                </a:solidFill>
              </a:rPr>
              <a:t> не </a:t>
            </a:r>
            <a:r>
              <a:rPr lang="ru-RU" sz="2700" dirty="0" err="1" smtClean="0">
                <a:solidFill>
                  <a:schemeClr val="bg1"/>
                </a:solidFill>
              </a:rPr>
              <a:t>настільки</a:t>
            </a:r>
            <a:r>
              <a:rPr lang="ru-RU" sz="2700" dirty="0" smtClean="0">
                <a:solidFill>
                  <a:schemeClr val="bg1"/>
                </a:solidFill>
              </a:rPr>
              <a:t> як </a:t>
            </a:r>
            <a:r>
              <a:rPr lang="ru-RU" sz="2700" dirty="0" err="1" smtClean="0">
                <a:solidFill>
                  <a:schemeClr val="bg1"/>
                </a:solidFill>
              </a:rPr>
              <a:t>водяна</a:t>
            </a:r>
            <a:r>
              <a:rPr lang="ru-RU" sz="2700" dirty="0" smtClean="0">
                <a:solidFill>
                  <a:schemeClr val="bg1"/>
                </a:solidFill>
              </a:rPr>
              <a:t> пара, </a:t>
            </a:r>
            <a:r>
              <a:rPr lang="ru-RU" sz="2700" dirty="0" err="1" smtClean="0">
                <a:solidFill>
                  <a:schemeClr val="bg1"/>
                </a:solidFill>
              </a:rPr>
              <a:t>частка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якого</a:t>
            </a:r>
            <a:r>
              <a:rPr lang="ru-RU" sz="2700" dirty="0" smtClean="0">
                <a:solidFill>
                  <a:schemeClr val="bg1"/>
                </a:solidFill>
              </a:rPr>
              <a:t> становить </a:t>
            </a:r>
            <a:r>
              <a:rPr lang="ru-RU" sz="2700" dirty="0" err="1" smtClean="0">
                <a:solidFill>
                  <a:schemeClr val="bg1"/>
                </a:solidFill>
              </a:rPr>
              <a:t>більше</a:t>
            </a:r>
            <a:r>
              <a:rPr lang="ru-RU" sz="2700" dirty="0" smtClean="0">
                <a:solidFill>
                  <a:schemeClr val="bg1"/>
                </a:solidFill>
              </a:rPr>
              <a:t> 90% в </a:t>
            </a:r>
            <a:r>
              <a:rPr lang="ru-RU" sz="2700" dirty="0" err="1" smtClean="0">
                <a:solidFill>
                  <a:schemeClr val="bg1"/>
                </a:solidFill>
              </a:rPr>
              <a:t>основних</a:t>
            </a:r>
            <a:r>
              <a:rPr lang="ru-RU" sz="2700" dirty="0" smtClean="0">
                <a:solidFill>
                  <a:schemeClr val="bg1"/>
                </a:solidFill>
              </a:rPr>
              <a:t> компонентах для </a:t>
            </a:r>
            <a:r>
              <a:rPr lang="ru-RU" sz="27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700" dirty="0" smtClean="0">
                <a:solidFill>
                  <a:schemeClr val="bg1"/>
                </a:solidFill>
              </a:rPr>
              <a:t> парникового </a:t>
            </a:r>
            <a:r>
              <a:rPr lang="ru-RU" sz="2700" dirty="0" err="1" smtClean="0">
                <a:solidFill>
                  <a:schemeClr val="bg1"/>
                </a:solidFill>
              </a:rPr>
              <a:t>ефекту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6" name="Picture 2" descr="Климат 1 - Экологические проблемы - Картинки по эколог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9596" y="1970160"/>
            <a:ext cx="4095808" cy="378604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 err="1" smtClean="0">
                <a:solidFill>
                  <a:schemeClr val="bg1"/>
                </a:solidFill>
              </a:rPr>
              <a:t>даними</a:t>
            </a:r>
            <a:r>
              <a:rPr lang="ru-RU" sz="2400" dirty="0" smtClean="0">
                <a:solidFill>
                  <a:schemeClr val="bg1"/>
                </a:solidFill>
              </a:rPr>
              <a:t> Агентства </a:t>
            </a:r>
            <a:r>
              <a:rPr lang="ru-RU" sz="2400" dirty="0" err="1" smtClean="0">
                <a:solidFill>
                  <a:schemeClr val="bg1"/>
                </a:solidFill>
              </a:rPr>
              <a:t>внутрішньої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енергії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найбагатші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найближчих</a:t>
            </a:r>
            <a:r>
              <a:rPr lang="ru-RU" sz="2400" dirty="0" smtClean="0">
                <a:solidFill>
                  <a:schemeClr val="bg1"/>
                </a:solidFill>
              </a:rPr>
              <a:t> 25 </a:t>
            </a:r>
            <a:r>
              <a:rPr lang="ru-RU" sz="2400" dirty="0" err="1" smtClean="0">
                <a:solidFill>
                  <a:schemeClr val="bg1"/>
                </a:solidFill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будуть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інвестувати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20 </a:t>
            </a:r>
            <a:r>
              <a:rPr lang="ru-RU" sz="2400" dirty="0" err="1" smtClean="0">
                <a:solidFill>
                  <a:schemeClr val="bg1"/>
                </a:solidFill>
              </a:rPr>
              <a:t>трильйонів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доларів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нові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енергетики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надії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уповільнення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наслідків</a:t>
            </a:r>
            <a:r>
              <a:rPr lang="ru-RU" sz="2400" dirty="0" smtClean="0">
                <a:solidFill>
                  <a:schemeClr val="bg1"/>
                </a:solidFill>
              </a:rPr>
              <a:t> глобального </a:t>
            </a:r>
            <a:r>
              <a:rPr lang="ru-RU" sz="2400" dirty="0" err="1" smtClean="0">
                <a:solidFill>
                  <a:schemeClr val="bg1"/>
                </a:solidFill>
              </a:rPr>
              <a:t>потепління</a:t>
            </a:r>
            <a:r>
              <a:rPr lang="ru-RU" sz="2400" dirty="0" smtClean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6" name="Picture 2" descr="&quot;Дом прессы&quot; - каталог интернет-изданий СМИ. - Переселение народов - неизбежнос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472" y="1958153"/>
            <a:ext cx="3810056" cy="38100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Глобальне</a:t>
            </a:r>
            <a:r>
              <a:rPr lang="ru-RU" sz="4000" dirty="0" smtClean="0"/>
              <a:t> </a:t>
            </a:r>
            <a:r>
              <a:rPr lang="ru-RU" sz="4000" dirty="0" err="1" smtClean="0"/>
              <a:t>потепління</a:t>
            </a:r>
            <a:r>
              <a:rPr lang="ru-RU" sz="4000" dirty="0" smtClean="0"/>
              <a:t> за статистикою </a:t>
            </a:r>
            <a:r>
              <a:rPr lang="ru-RU" sz="4000" dirty="0" err="1" smtClean="0"/>
              <a:t>з</a:t>
            </a:r>
            <a:r>
              <a:rPr lang="ru-RU" sz="4000" dirty="0" smtClean="0"/>
              <a:t> 1888 по 2011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вважаєте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глобальне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міфом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обов'язково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дивимося</a:t>
            </a:r>
            <a:r>
              <a:rPr lang="ru-RU" dirty="0" smtClean="0">
                <a:solidFill>
                  <a:schemeClr val="bg1"/>
                </a:solidFill>
              </a:rPr>
              <a:t> на те, як </a:t>
            </a:r>
            <a:r>
              <a:rPr lang="ru-RU" dirty="0" err="1" smtClean="0">
                <a:solidFill>
                  <a:schemeClr val="bg1"/>
                </a:solidFill>
              </a:rPr>
              <a:t>змінювалася</a:t>
            </a:r>
            <a:r>
              <a:rPr lang="ru-RU" dirty="0" smtClean="0">
                <a:solidFill>
                  <a:schemeClr val="bg1"/>
                </a:solidFill>
              </a:rPr>
              <a:t> температура </a:t>
            </a:r>
            <a:r>
              <a:rPr lang="ru-RU" dirty="0" err="1" smtClean="0">
                <a:solidFill>
                  <a:schemeClr val="bg1"/>
                </a:solidFill>
              </a:rPr>
              <a:t>нашої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останні</a:t>
            </a:r>
            <a:r>
              <a:rPr lang="ru-RU" dirty="0" smtClean="0">
                <a:solidFill>
                  <a:schemeClr val="bg1"/>
                </a:solidFill>
              </a:rPr>
              <a:t> 125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Глобальне потепління за статистикою з 1888 по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63728" cy="5143512"/>
          </a:xfrm>
          <a:prstGeom prst="rect">
            <a:avLst/>
          </a:prstGeom>
          <a:noFill/>
        </p:spPr>
      </p:pic>
      <p:pic>
        <p:nvPicPr>
          <p:cNvPr id="16388" name="Picture 4" descr="Глобальне потепління за статистикою з 1888 по 2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9"/>
            <a:ext cx="9297310" cy="5143512"/>
          </a:xfrm>
          <a:prstGeom prst="rect">
            <a:avLst/>
          </a:prstGeom>
          <a:noFill/>
        </p:spPr>
      </p:pic>
      <p:pic>
        <p:nvPicPr>
          <p:cNvPr id="16390" name="Picture 6" descr="Глобальне потепління за статистикою з 1888 по 2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9"/>
            <a:ext cx="9297310" cy="5143512"/>
          </a:xfrm>
          <a:prstGeom prst="rect">
            <a:avLst/>
          </a:prstGeom>
          <a:noFill/>
        </p:spPr>
      </p:pic>
      <p:pic>
        <p:nvPicPr>
          <p:cNvPr id="16392" name="Picture 8" descr="Глобальне потепління за статистикою з 1888 по 2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714488"/>
            <a:ext cx="9324495" cy="5143512"/>
          </a:xfrm>
          <a:prstGeom prst="rect">
            <a:avLst/>
          </a:prstGeom>
          <a:noFill/>
        </p:spPr>
      </p:pic>
      <p:pic>
        <p:nvPicPr>
          <p:cNvPr id="16394" name="Picture 10" descr="Глобальне потепління за статистикою з 1888 по 20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1714488"/>
            <a:ext cx="9351837" cy="5143512"/>
          </a:xfrm>
          <a:prstGeom prst="rect">
            <a:avLst/>
          </a:prstGeom>
          <a:noFill/>
        </p:spPr>
      </p:pic>
      <p:pic>
        <p:nvPicPr>
          <p:cNvPr id="16396" name="Picture 12" descr="Глобальне потепління за статистикою з 1888 по 20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10908"/>
            <a:ext cx="9358346" cy="51470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Без </a:t>
            </a:r>
            <a:r>
              <a:rPr lang="ru-RU" dirty="0" err="1" smtClean="0">
                <a:solidFill>
                  <a:schemeClr val="bg1"/>
                </a:solidFill>
              </a:rPr>
              <a:t>нинішньої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атмосфери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створеної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парниковим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середня</a:t>
            </a:r>
            <a:r>
              <a:rPr lang="ru-RU" dirty="0" smtClean="0">
                <a:solidFill>
                  <a:schemeClr val="bg1"/>
                </a:solidFill>
              </a:rPr>
              <a:t> температура на </a:t>
            </a:r>
            <a:r>
              <a:rPr lang="ru-RU" dirty="0" err="1" smtClean="0">
                <a:solidFill>
                  <a:schemeClr val="bg1"/>
                </a:solidFill>
              </a:rPr>
              <a:t>нашій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 15 </a:t>
            </a:r>
            <a:r>
              <a:rPr lang="ru-RU" dirty="0" err="1" smtClean="0">
                <a:solidFill>
                  <a:schemeClr val="bg1"/>
                </a:solidFill>
              </a:rPr>
              <a:t>градусів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Цельсієм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Аномальные заморозки и засухи, тайфуны и наводнения будут происходить еще чаще. &quot; ОКО ПЛАНЕТЫ информационно-аналитический порт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0853" y="2571745"/>
            <a:ext cx="4433294" cy="25828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Природний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вміст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</a:rPr>
              <a:t> газу 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змінювалося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180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300 </a:t>
            </a:r>
            <a:r>
              <a:rPr lang="ru-RU" dirty="0" err="1" smtClean="0">
                <a:solidFill>
                  <a:schemeClr val="bg1"/>
                </a:solidFill>
              </a:rPr>
              <a:t>частинами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мільйону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проміле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Сьогодні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коливається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позначці</a:t>
            </a:r>
            <a:r>
              <a:rPr lang="ru-RU" dirty="0" smtClean="0">
                <a:solidFill>
                  <a:schemeClr val="bg1"/>
                </a:solidFill>
              </a:rPr>
              <a:t> в 380 </a:t>
            </a:r>
            <a:r>
              <a:rPr lang="ru-RU" dirty="0" err="1" smtClean="0">
                <a:solidFill>
                  <a:schemeClr val="bg1"/>
                </a:solidFill>
              </a:rPr>
              <a:t>проміле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на 25% </a:t>
            </a:r>
            <a:r>
              <a:rPr lang="ru-RU" dirty="0" err="1" smtClean="0">
                <a:solidFill>
                  <a:schemeClr val="bg1"/>
                </a:solidFill>
              </a:rPr>
              <a:t>більшому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найвищий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</a:t>
            </a:r>
            <a:r>
              <a:rPr lang="ru-RU" dirty="0" smtClean="0">
                <a:solidFill>
                  <a:schemeClr val="bg1"/>
                </a:solidFill>
              </a:rPr>
              <a:t> в природному </a:t>
            </a:r>
            <a:r>
              <a:rPr lang="ru-RU" dirty="0" err="1" smtClean="0">
                <a:solidFill>
                  <a:schemeClr val="bg1"/>
                </a:solidFill>
              </a:rPr>
              <a:t>середовищі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Picture 2" descr="UK car buyers don't care about CO2 emiss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3388" y="4572009"/>
            <a:ext cx="6130612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1997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вміст</a:t>
            </a:r>
            <a:r>
              <a:rPr lang="ru-RU" dirty="0" smtClean="0">
                <a:solidFill>
                  <a:schemeClr val="bg1"/>
                </a:solidFill>
              </a:rPr>
              <a:t> 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збільшилася</a:t>
            </a:r>
            <a:r>
              <a:rPr lang="ru-RU" dirty="0" smtClean="0">
                <a:solidFill>
                  <a:schemeClr val="bg1"/>
                </a:solidFill>
              </a:rPr>
              <a:t> на 2,87 </a:t>
            </a:r>
            <a:r>
              <a:rPr lang="ru-RU" dirty="0" err="1" smtClean="0">
                <a:solidFill>
                  <a:schemeClr val="bg1"/>
                </a:solidFill>
              </a:rPr>
              <a:t>проміле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збільшення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будь-якій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anada accused of trying to kill US, EU clean fuel polic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1683" y="1857364"/>
            <a:ext cx="4011634" cy="401163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2005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найтеплішим</a:t>
            </a:r>
            <a:r>
              <a:rPr lang="ru-RU" dirty="0" smtClean="0">
                <a:solidFill>
                  <a:schemeClr val="bg1"/>
                </a:solidFill>
              </a:rPr>
              <a:t> за всю </a:t>
            </a:r>
            <a:r>
              <a:rPr lang="ru-RU" dirty="0" err="1" smtClean="0">
                <a:solidFill>
                  <a:schemeClr val="bg1"/>
                </a:solidFill>
              </a:rPr>
              <a:t>історію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спосте-режень</a:t>
            </a:r>
            <a:r>
              <a:rPr lang="ru-RU" dirty="0" smtClean="0">
                <a:solidFill>
                  <a:schemeClr val="bg1"/>
                </a:solidFill>
              </a:rPr>
              <a:t>, 1998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2007 </a:t>
            </a:r>
            <a:r>
              <a:rPr lang="ru-RU" dirty="0" err="1" smtClean="0">
                <a:solidFill>
                  <a:schemeClr val="bg1"/>
                </a:solidFill>
              </a:rPr>
              <a:t>відходять</a:t>
            </a:r>
            <a:r>
              <a:rPr lang="ru-RU" dirty="0" smtClean="0">
                <a:solidFill>
                  <a:schemeClr val="bg1"/>
                </a:solidFill>
              </a:rPr>
              <a:t> на друге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темпера-турним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показаннями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цілому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Вісім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найтепліших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пам'яті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1998 року по 2005.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Тающий ледник Grinn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7796" y="2289157"/>
            <a:ext cx="4594798" cy="306866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Энергосберегающая техника Строительный блог Михаила Строп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2998" y="1"/>
            <a:ext cx="11429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надр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безліч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парів</a:t>
            </a:r>
            <a:r>
              <a:rPr lang="ru-RU" dirty="0" smtClean="0">
                <a:solidFill>
                  <a:schemeClr val="bg1"/>
                </a:solidFill>
              </a:rPr>
              <a:t> води, велика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</a:rPr>
              <a:t> газу (СО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) та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газів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потрапляючи</a:t>
            </a:r>
            <a:r>
              <a:rPr lang="ru-RU" dirty="0" smtClean="0">
                <a:solidFill>
                  <a:schemeClr val="bg1"/>
                </a:solidFill>
              </a:rPr>
              <a:t> в атмосферу, </a:t>
            </a:r>
            <a:r>
              <a:rPr lang="ru-RU" dirty="0" err="1" smtClean="0">
                <a:solidFill>
                  <a:schemeClr val="bg1"/>
                </a:solidFill>
              </a:rPr>
              <a:t>поглинають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сонячну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енергію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випромінюють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зворотний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бік</a:t>
            </a:r>
            <a:r>
              <a:rPr lang="ru-RU" dirty="0" smtClean="0">
                <a:solidFill>
                  <a:schemeClr val="bg1"/>
                </a:solidFill>
              </a:rPr>
              <a:t>. Цей тип </a:t>
            </a:r>
            <a:r>
              <a:rPr lang="ru-RU" dirty="0" err="1" smtClean="0">
                <a:solidFill>
                  <a:schemeClr val="bg1"/>
                </a:solidFill>
              </a:rPr>
              <a:t>потепління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природним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парниковим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ефектом</a:t>
            </a:r>
            <a:r>
              <a:rPr lang="ru-RU" dirty="0" smtClean="0">
                <a:solidFill>
                  <a:schemeClr val="bg1"/>
                </a:solidFill>
              </a:rPr>
              <a:t>». «</a:t>
            </a:r>
            <a:r>
              <a:rPr lang="ru-RU" dirty="0" err="1" smtClean="0">
                <a:solidFill>
                  <a:schemeClr val="bg1"/>
                </a:solidFill>
              </a:rPr>
              <a:t>Парниковий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всупереч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викликає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глобальне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клімату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концентрації</a:t>
            </a:r>
            <a:r>
              <a:rPr lang="ru-RU" dirty="0" smtClean="0">
                <a:solidFill>
                  <a:schemeClr val="bg1"/>
                </a:solidFill>
              </a:rPr>
              <a:t> 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планети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Вчені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пророкують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середньої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глобальної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2400" dirty="0" smtClean="0">
                <a:solidFill>
                  <a:schemeClr val="bg1"/>
                </a:solidFill>
              </a:rPr>
              <a:t> на 2,5 градуса до 2100 року. В </a:t>
            </a:r>
            <a:r>
              <a:rPr lang="ru-RU" sz="2400" dirty="0" err="1" smtClean="0">
                <a:solidFill>
                  <a:schemeClr val="bg1"/>
                </a:solidFill>
              </a:rPr>
              <a:t>епоху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пліоцену</a:t>
            </a:r>
            <a:r>
              <a:rPr lang="ru-RU" sz="2400" dirty="0" smtClean="0">
                <a:solidFill>
                  <a:schemeClr val="bg1"/>
                </a:solidFill>
              </a:rPr>
              <a:t> (1,8 </a:t>
            </a:r>
            <a:r>
              <a:rPr lang="ru-RU" sz="2400" dirty="0" err="1" smtClean="0">
                <a:solidFill>
                  <a:schemeClr val="bg1"/>
                </a:solidFill>
              </a:rPr>
              <a:t>мільйона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</a:rPr>
              <a:t> тому), коли температура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еквівалента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сьогоднішньої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рівень</a:t>
            </a:r>
            <a:r>
              <a:rPr lang="ru-RU" sz="2400" dirty="0" smtClean="0">
                <a:solidFill>
                  <a:schemeClr val="bg1"/>
                </a:solidFill>
              </a:rPr>
              <a:t> моря </a:t>
            </a:r>
            <a:r>
              <a:rPr lang="ru-RU" sz="2400" dirty="0" err="1" smtClean="0">
                <a:solidFill>
                  <a:schemeClr val="bg1"/>
                </a:solidFill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</a:rPr>
              <a:t> на 3,5-4,5 метра </a:t>
            </a:r>
            <a:r>
              <a:rPr lang="ru-RU" sz="2400" dirty="0" err="1" smtClean="0">
                <a:solidFill>
                  <a:schemeClr val="bg1"/>
                </a:solidFill>
              </a:rPr>
              <a:t>вище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Новый Портал - Новости - Таяние льдов мешает глобальному потеплению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Тема6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146</TotalTime>
  <Words>1063</Words>
  <Application>Microsoft Office PowerPoint</Application>
  <PresentationFormat>Экран (4:3)</PresentationFormat>
  <Paragraphs>42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Тема6</vt:lpstr>
      <vt:lpstr>Глобальне потепління</vt:lpstr>
      <vt:lpstr>Глобальне потепління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Глобальне потепління за статистикою з 1888 по 2011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17</cp:revision>
  <dcterms:created xsi:type="dcterms:W3CDTF">2014-11-27T21:19:05Z</dcterms:created>
  <dcterms:modified xsi:type="dcterms:W3CDTF">2014-11-27T23:52:57Z</dcterms:modified>
</cp:coreProperties>
</file>