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56" r:id="rId3"/>
    <p:sldId id="275" r:id="rId4"/>
    <p:sldId id="276" r:id="rId5"/>
    <p:sldId id="259" r:id="rId6"/>
    <p:sldId id="260" r:id="rId7"/>
    <p:sldId id="262" r:id="rId8"/>
    <p:sldId id="261" r:id="rId9"/>
    <p:sldId id="263" r:id="rId10"/>
    <p:sldId id="264" r:id="rId11"/>
    <p:sldId id="265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990000"/>
    <a:srgbClr val="00F66F"/>
    <a:srgbClr val="00CC5C"/>
    <a:srgbClr val="FBED3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10" autoAdjust="0"/>
    <p:restoredTop sz="94643" autoAdjust="0"/>
  </p:normalViewPr>
  <p:slideViewPr>
    <p:cSldViewPr>
      <p:cViewPr>
        <p:scale>
          <a:sx n="87" d="100"/>
          <a:sy n="87" d="100"/>
        </p:scale>
        <p:origin x="-654" y="-4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CB9B-3A33-4AD2-A55C-243EAE940B6F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C35ED8-587B-431E-988D-1202C4D682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CB9B-3A33-4AD2-A55C-243EAE940B6F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35ED8-587B-431E-988D-1202C4D68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CB9B-3A33-4AD2-A55C-243EAE940B6F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35ED8-587B-431E-988D-1202C4D68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63B3CB9B-3A33-4AD2-A55C-243EAE940B6F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35ED8-587B-431E-988D-1202C4D68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CB9B-3A33-4AD2-A55C-243EAE940B6F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35ED8-587B-431E-988D-1202C4D682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CB9B-3A33-4AD2-A55C-243EAE940B6F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35ED8-587B-431E-988D-1202C4D682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CB9B-3A33-4AD2-A55C-243EAE940B6F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35ED8-587B-431E-988D-1202C4D682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CB9B-3A33-4AD2-A55C-243EAE940B6F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35ED8-587B-431E-988D-1202C4D68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CB9B-3A33-4AD2-A55C-243EAE940B6F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35ED8-587B-431E-988D-1202C4D682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CB9B-3A33-4AD2-A55C-243EAE940B6F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35ED8-587B-431E-988D-1202C4D68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CB9B-3A33-4AD2-A55C-243EAE940B6F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35ED8-587B-431E-988D-1202C4D682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med"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3B3CB9B-3A33-4AD2-A55C-243EAE940B6F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95C35ED8-587B-431E-988D-1202C4D682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med">
    <p:pull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CB9B-3A33-4AD2-A55C-243EAE940B6F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35ED8-587B-431E-988D-1202C4D68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CB9B-3A33-4AD2-A55C-243EAE940B6F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35ED8-587B-431E-988D-1202C4D68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CB9B-3A33-4AD2-A55C-243EAE940B6F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35ED8-587B-431E-988D-1202C4D68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CB9B-3A33-4AD2-A55C-243EAE940B6F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35ED8-587B-431E-988D-1202C4D682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CB9B-3A33-4AD2-A55C-243EAE940B6F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35ED8-587B-431E-988D-1202C4D682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med"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35ED8-587B-431E-988D-1202C4D682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CB9B-3A33-4AD2-A55C-243EAE940B6F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CB9B-3A33-4AD2-A55C-243EAE940B6F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35ED8-587B-431E-988D-1202C4D682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med"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CB9B-3A33-4AD2-A55C-243EAE940B6F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35ED8-587B-431E-988D-1202C4D68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3B3CB9B-3A33-4AD2-A55C-243EAE940B6F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5C35ED8-587B-431E-988D-1202C4D682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CB9B-3A33-4AD2-A55C-243EAE940B6F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C35ED8-587B-431E-988D-1202C4D682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3B3CB9B-3A33-4AD2-A55C-243EAE940B6F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95C35ED8-587B-431E-988D-1202C4D682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pull dir="d"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63B3CB9B-3A33-4AD2-A55C-243EAE940B6F}" type="datetimeFigureOut">
              <a:rPr lang="en-US" smtClean="0"/>
              <a:pPr/>
              <a:t>4/19/2012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95C35ED8-587B-431E-988D-1202C4D68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pull dir="d"/>
  </p:transition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rgbClr val="00F66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259632" y="1268760"/>
            <a:ext cx="6512768" cy="2016224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uk-UA" sz="4400" b="1" dirty="0" smtClean="0"/>
              <a:t>карпатський економічний район</a:t>
            </a:r>
            <a:endParaRPr lang="en-US" sz="4400" b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788024" y="4221088"/>
            <a:ext cx="3520480" cy="1440160"/>
          </a:xfrm>
        </p:spPr>
        <p:txBody>
          <a:bodyPr>
            <a:normAutofit fontScale="85000" lnSpcReduction="10000"/>
          </a:bodyPr>
          <a:lstStyle/>
          <a:p>
            <a:r>
              <a:rPr lang="uk-UA" b="1" kern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Виконала:</a:t>
            </a:r>
            <a:r>
              <a:rPr lang="uk-UA" kern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учениця 9-го “А”</a:t>
            </a:r>
            <a:r>
              <a:rPr lang="en-US" kern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uk-UA" kern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класу </a:t>
            </a:r>
          </a:p>
          <a:p>
            <a:r>
              <a:rPr lang="uk-UA" kern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Попова Анастасія Володимирівна</a:t>
            </a:r>
          </a:p>
        </p:txBody>
      </p:sp>
    </p:spTree>
    <p:extLst>
      <p:ext uri="{BB962C8B-B14F-4D97-AF65-F5344CB8AC3E}">
        <p14:creationId xmlns="" xmlns:p14="http://schemas.microsoft.com/office/powerpoint/2010/main" val="1360812643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Господарство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Documents and Settings\Оля\Мои документы\Мои рисунки\57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8496944" cy="57606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46075664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92896"/>
            <a:ext cx="2004814" cy="200481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68952" cy="53488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dirty="0" smtClean="0">
                <a:solidFill>
                  <a:schemeClr val="tx1"/>
                </a:solidFill>
              </a:rPr>
              <a:t>Сільське господарство (спеціалізація)</a:t>
            </a:r>
            <a:endParaRPr lang="uk-UA" sz="3600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Documents and Settings\Оля\Мои документы\Мои рисунки\image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2276872"/>
            <a:ext cx="3729661" cy="2232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Оля\Мои документы\Мои рисунки\vege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504306"/>
            <a:ext cx="2160240" cy="20048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ocuments and Settings\Оля\Мои документы\Мои рисунки\co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581128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Documents and Settings\Оля\Мои документы\Мои рисунки\duck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653136"/>
            <a:ext cx="1993227" cy="19442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71472" y="642918"/>
            <a:ext cx="80724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Comic Sans MS" pitchFamily="66" charset="0"/>
              </a:rPr>
              <a:t>Розвинене зернове господарство,вирощують цукровий буряк, займаються молочним та м’ясним скотарством, свинарством. У Прикарпатті розвинуте льонарство, картоплярство, молочно-м’ясне тваринництво. В </a:t>
            </a:r>
            <a:r>
              <a:rPr lang="uk-UA" dirty="0" err="1" smtClean="0">
                <a:latin typeface="Comic Sans MS" pitchFamily="66" charset="0"/>
              </a:rPr>
              <a:t>Закарпатті-виноградарство</a:t>
            </a:r>
            <a:r>
              <a:rPr lang="uk-UA" dirty="0" smtClean="0">
                <a:latin typeface="Comic Sans MS" pitchFamily="66" charset="0"/>
              </a:rPr>
              <a:t>,садівництво,тютюнництво. В Карпатах </a:t>
            </a:r>
            <a:r>
              <a:rPr lang="uk-UA" dirty="0" err="1" smtClean="0">
                <a:latin typeface="Comic Sans MS" pitchFamily="66" charset="0"/>
              </a:rPr>
              <a:t>-скотарство</a:t>
            </a:r>
            <a:r>
              <a:rPr lang="uk-UA" dirty="0" smtClean="0">
                <a:latin typeface="Comic Sans MS" pitchFamily="66" charset="0"/>
              </a:rPr>
              <a:t>, конярство.</a:t>
            </a:r>
            <a:endParaRPr lang="ru-RU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27802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1800200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/>
              <a:t>Район </a:t>
            </a:r>
            <a:r>
              <a:rPr lang="ru-RU" sz="1800" b="1" dirty="0" err="1"/>
              <a:t>відомий</a:t>
            </a:r>
            <a:r>
              <a:rPr lang="ru-RU" sz="1800" b="1" dirty="0"/>
              <a:t> </a:t>
            </a:r>
            <a:r>
              <a:rPr lang="ru-RU" sz="1800" b="1" dirty="0" err="1"/>
              <a:t>щільною</a:t>
            </a:r>
            <a:r>
              <a:rPr lang="ru-RU" sz="1800" b="1" dirty="0"/>
              <a:t> мережею </a:t>
            </a:r>
            <a:r>
              <a:rPr lang="ru-RU" sz="1800" b="1" dirty="0" err="1"/>
              <a:t>залізних</a:t>
            </a:r>
            <a:r>
              <a:rPr lang="ru-RU" sz="1800" b="1" dirty="0"/>
              <a:t> і </a:t>
            </a:r>
            <a:r>
              <a:rPr lang="ru-RU" sz="1800" b="1" dirty="0" err="1"/>
              <a:t>автомобільних</a:t>
            </a:r>
            <a:r>
              <a:rPr lang="ru-RU" sz="1800" b="1" dirty="0"/>
              <a:t> </a:t>
            </a:r>
            <a:r>
              <a:rPr lang="ru-RU" sz="1800" b="1" dirty="0" err="1"/>
              <a:t>доріг</a:t>
            </a:r>
            <a:r>
              <a:rPr lang="ru-RU" sz="1800" b="1" dirty="0"/>
              <a:t>. Тут </a:t>
            </a:r>
            <a:r>
              <a:rPr lang="ru-RU" sz="1800" b="1" dirty="0" err="1"/>
              <a:t>знаходяться</a:t>
            </a:r>
            <a:r>
              <a:rPr lang="ru-RU" sz="1800" b="1" dirty="0"/>
              <a:t> </a:t>
            </a:r>
            <a:r>
              <a:rPr lang="ru-RU" sz="1800" b="1" dirty="0" err="1"/>
              <a:t>кращі</a:t>
            </a:r>
            <a:r>
              <a:rPr lang="ru-RU" sz="1800" b="1" dirty="0"/>
              <a:t> автодороги з твердим </a:t>
            </a:r>
            <a:r>
              <a:rPr lang="ru-RU" sz="1800" b="1" dirty="0" err="1"/>
              <a:t>покриттям</a:t>
            </a:r>
            <a:r>
              <a:rPr lang="ru-RU" sz="1800" b="1" dirty="0"/>
              <a:t>. Великими </a:t>
            </a:r>
            <a:r>
              <a:rPr lang="ru-RU" sz="1800" b="1" dirty="0" err="1"/>
              <a:t>транспортними</a:t>
            </a:r>
            <a:r>
              <a:rPr lang="ru-RU" sz="1800" b="1" dirty="0"/>
              <a:t> </a:t>
            </a:r>
            <a:r>
              <a:rPr lang="ru-RU" sz="1800" b="1" dirty="0" err="1"/>
              <a:t>вузлами</a:t>
            </a:r>
            <a:r>
              <a:rPr lang="ru-RU" sz="1800" b="1" dirty="0"/>
              <a:t> є Чоп, </a:t>
            </a:r>
            <a:r>
              <a:rPr lang="ru-RU" sz="1800" b="1" dirty="0" err="1"/>
              <a:t>Львів</a:t>
            </a:r>
            <a:r>
              <a:rPr lang="ru-RU" sz="1800" b="1" dirty="0"/>
              <a:t>, </a:t>
            </a:r>
            <a:r>
              <a:rPr lang="ru-RU" sz="1800" b="1" dirty="0" err="1"/>
              <a:t>Чернівці</a:t>
            </a:r>
            <a:r>
              <a:rPr lang="ru-RU" sz="1800" b="1" dirty="0"/>
              <a:t>, </a:t>
            </a:r>
            <a:r>
              <a:rPr lang="ru-RU" sz="1800" b="1" dirty="0" err="1"/>
              <a:t>Івано-Франківськ</a:t>
            </a:r>
            <a:r>
              <a:rPr lang="ru-RU" sz="1800" b="1" dirty="0"/>
              <a:t>, </a:t>
            </a:r>
            <a:r>
              <a:rPr lang="ru-RU" sz="1800" b="1" dirty="0" err="1"/>
              <a:t>Дрогобич</a:t>
            </a:r>
            <a:r>
              <a:rPr lang="ru-RU" sz="1800" b="1" dirty="0"/>
              <a:t>, </a:t>
            </a:r>
            <a:r>
              <a:rPr lang="ru-RU" sz="1800" b="1" dirty="0" err="1"/>
              <a:t>Самбір</a:t>
            </a:r>
            <a:r>
              <a:rPr lang="ru-RU" sz="1800" b="1" dirty="0"/>
              <a:t>, </a:t>
            </a:r>
            <a:r>
              <a:rPr lang="ru-RU" sz="1800" b="1" dirty="0" err="1"/>
              <a:t>Стрий</a:t>
            </a:r>
            <a:r>
              <a:rPr lang="ru-RU" sz="1800" b="1" dirty="0"/>
              <a:t>. </a:t>
            </a:r>
            <a:r>
              <a:rPr lang="ru-RU" sz="1800" b="1" dirty="0" err="1"/>
              <a:t>Львівський</a:t>
            </a:r>
            <a:r>
              <a:rPr lang="ru-RU" sz="1800" b="1" dirty="0"/>
              <a:t> </a:t>
            </a:r>
            <a:r>
              <a:rPr lang="ru-RU" sz="1800" b="1" dirty="0" err="1"/>
              <a:t>аеропорт</a:t>
            </a:r>
            <a:r>
              <a:rPr lang="ru-RU" sz="1800" b="1" dirty="0"/>
              <a:t> </a:t>
            </a:r>
            <a:r>
              <a:rPr lang="ru-RU" sz="1800" b="1" dirty="0" err="1"/>
              <a:t>має</a:t>
            </a:r>
            <a:r>
              <a:rPr lang="ru-RU" sz="1800" b="1" dirty="0"/>
              <a:t> статус </a:t>
            </a:r>
            <a:r>
              <a:rPr lang="ru-RU" sz="1800" b="1" dirty="0" err="1"/>
              <a:t>міжнародного</a:t>
            </a:r>
            <a:r>
              <a:rPr lang="ru-RU" sz="1800" b="1" dirty="0"/>
              <a:t>. </a:t>
            </a:r>
            <a:r>
              <a:rPr lang="ru-RU" sz="1800" b="1" dirty="0" err="1"/>
              <a:t>Інтенсивно</a:t>
            </a:r>
            <a:r>
              <a:rPr lang="ru-RU" sz="1800" b="1" dirty="0"/>
              <a:t> </a:t>
            </a:r>
            <a:r>
              <a:rPr lang="ru-RU" sz="1800" b="1" dirty="0" err="1"/>
              <a:t>розвивається</a:t>
            </a:r>
            <a:r>
              <a:rPr lang="ru-RU" sz="1800" b="1" dirty="0"/>
              <a:t> </a:t>
            </a:r>
            <a:r>
              <a:rPr lang="ru-RU" sz="1800" b="1" dirty="0" err="1"/>
              <a:t>трубопровідний</a:t>
            </a:r>
            <a:r>
              <a:rPr lang="ru-RU" sz="1800" b="1" dirty="0"/>
              <a:t> транспорт, </a:t>
            </a:r>
            <a:r>
              <a:rPr lang="ru-RU" sz="1800" b="1" dirty="0" err="1"/>
              <a:t>який</a:t>
            </a:r>
            <a:r>
              <a:rPr lang="ru-RU" sz="1800" b="1" dirty="0"/>
              <a:t> </a:t>
            </a:r>
            <a:r>
              <a:rPr lang="ru-RU" sz="1800" b="1" dirty="0" err="1"/>
              <a:t>отримав</a:t>
            </a:r>
            <a:r>
              <a:rPr lang="ru-RU" sz="1800" b="1" dirty="0"/>
              <a:t> </a:t>
            </a:r>
            <a:r>
              <a:rPr lang="ru-RU" sz="1800" b="1" dirty="0" err="1"/>
              <a:t>державне</a:t>
            </a:r>
            <a:r>
              <a:rPr lang="ru-RU" sz="1800" b="1" dirty="0"/>
              <a:t> </a:t>
            </a:r>
            <a:r>
              <a:rPr lang="ru-RU" sz="1800" b="1" dirty="0" err="1"/>
              <a:t>визнання</a:t>
            </a:r>
            <a:r>
              <a:rPr lang="ru-RU" sz="1800" b="1" dirty="0"/>
              <a:t>.</a:t>
            </a: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Транспорт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ap0706200350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42" y="2786058"/>
            <a:ext cx="5715000" cy="35242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5854120"/>
      </p:ext>
    </p:extLst>
  </p:cSld>
  <p:clrMapOvr>
    <a:masterClrMapping/>
  </p:clrMapOvr>
  <p:transition spd="med">
    <p:pull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1" y="3050958"/>
            <a:ext cx="5292080" cy="380704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5568" y="116632"/>
            <a:ext cx="4948432" cy="2880320"/>
          </a:xfrm>
        </p:spPr>
        <p:txBody>
          <a:bodyPr>
            <a:normAutofit fontScale="90000"/>
          </a:bodyPr>
          <a:lstStyle/>
          <a:p>
            <a: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Проблеми розвитку району:</a:t>
            </a:r>
            <a: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uk-UA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• низький рівень розвитку промисловості (за винятком Львівської області);</a:t>
            </a:r>
            <a:r>
              <a:rPr lang="uk-UA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uk-UA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uk-UA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• соціальні та економічні проблеми малих міст;</a:t>
            </a:r>
            <a:r>
              <a:rPr lang="uk-UA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uk-UA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uk-UA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• слабкий розвиток Закарпатської вільної економічної зони;</a:t>
            </a:r>
            <a:r>
              <a:rPr lang="uk-UA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uk-UA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uk-UA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• складна екологічна ситуація Передкарпаття внаслідок </a:t>
            </a:r>
            <a:r>
              <a:rPr lang="uk-UA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великої концентрації</a:t>
            </a:r>
            <a:r>
              <a:rPr lang="uk-UA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 хімічних підприємств і військової техніки;</a:t>
            </a:r>
            <a:r>
              <a:rPr lang="uk-UA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uk-UA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uk-UA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• розвиток курортного господарства територіально збігається з промисловими розробками, а це погіршує екологічне становище і обмежує можливості розвитку цих виробництв.</a:t>
            </a:r>
            <a:endParaRPr lang="uk-UA" sz="16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098" name="Picture 2" descr="C:\Documents and Settings\Оля\Мои документы\Мои рисунки\karpat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77" y="3109028"/>
            <a:ext cx="3995935" cy="37489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Оля\Мои документы\Мои рисунки\111852451273663380_835_p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7" y="0"/>
            <a:ext cx="4228226" cy="31409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23570708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1296144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8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Дякую за увагу</a:t>
            </a:r>
            <a:r>
              <a:rPr lang="uk-UA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!</a:t>
            </a:r>
            <a:endParaRPr lang="en-US" sz="8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797662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857232"/>
            <a:ext cx="7561263" cy="4103688"/>
          </a:xfr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229600" cy="908050"/>
          </a:xfrm>
        </p:spPr>
        <p:txBody>
          <a:bodyPr>
            <a:normAutofit/>
          </a:bodyPr>
          <a:lstStyle/>
          <a:p>
            <a:pPr algn="ctr"/>
            <a:r>
              <a:rPr lang="uk-UA" b="1" i="1" dirty="0" smtClean="0">
                <a:solidFill>
                  <a:srgbClr val="990000"/>
                </a:solidFill>
              </a:rPr>
              <a:t>Географічне положення</a:t>
            </a:r>
            <a:endParaRPr lang="en-US" b="1" i="1" dirty="0">
              <a:solidFill>
                <a:srgbClr val="99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31032" y="4572008"/>
            <a:ext cx="8712968" cy="1584176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185738" indent="-161925">
              <a:buFont typeface="Arial" pitchFamily="34" charset="0"/>
              <a:buChar char="•"/>
            </a:pP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Район </a:t>
            </a:r>
            <a:r>
              <a:rPr lang="uk-UA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розташований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на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крайньому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заході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України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uk-UA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85738" indent="-161925">
              <a:buFont typeface="Arial" pitchFamily="34" charset="0"/>
              <a:buChar char="•"/>
            </a:pPr>
            <a:r>
              <a:rPr lang="uk-UA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 </a:t>
            </a:r>
            <a:r>
              <a:rPr lang="uk-UA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півночі район межує з Волинським, на сході – з Подільським </a:t>
            </a:r>
            <a:r>
              <a:rPr lang="uk-UA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економічними </a:t>
            </a:r>
            <a:r>
              <a:rPr lang="uk-UA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районами. З заходу та півдня район має прямий вихід до таких європейських держав як Польща, Словаччина, Угорщина, Румунія, Молдова. </a:t>
            </a:r>
          </a:p>
        </p:txBody>
      </p:sp>
    </p:spTree>
    <p:extLst>
      <p:ext uri="{BB962C8B-B14F-4D97-AF65-F5344CB8AC3E}">
        <p14:creationId xmlns="" xmlns:p14="http://schemas.microsoft.com/office/powerpoint/2010/main" val="4146434937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48" y="1000108"/>
            <a:ext cx="7920880" cy="460851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848872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Межі Карпатського економічного району</a:t>
            </a:r>
            <a:endParaRPr lang="en-US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3568" y="5805264"/>
            <a:ext cx="7848872" cy="648072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6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Склад регіону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Львівська, Івано-Франківська, Закарпатська, Чернівецька області</a:t>
            </a:r>
            <a:endParaRPr lang="uk-UA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1843211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12160" y="955226"/>
            <a:ext cx="3131840" cy="5786142"/>
          </a:xfrm>
        </p:spPr>
        <p:txBody>
          <a:bodyPr numCol="1">
            <a:noAutofit/>
          </a:bodyPr>
          <a:lstStyle/>
          <a:p>
            <a:pPr marL="0" indent="84138">
              <a:buNone/>
            </a:pPr>
            <a:r>
              <a:rPr lang="ru-RU" sz="1400" dirty="0" smtClean="0"/>
              <a:t>Цей район </a:t>
            </a:r>
            <a:r>
              <a:rPr lang="ru-RU" sz="1400" dirty="0" err="1" smtClean="0"/>
              <a:t>забезпечений</a:t>
            </a:r>
            <a:r>
              <a:rPr lang="ru-RU" sz="1400" dirty="0" smtClean="0"/>
              <a:t> </a:t>
            </a:r>
            <a:r>
              <a:rPr lang="ru-RU" sz="1400" dirty="0" err="1" smtClean="0"/>
              <a:t>найрізноманітнішими</a:t>
            </a:r>
            <a:r>
              <a:rPr lang="ru-RU" sz="1400" dirty="0" smtClean="0"/>
              <a:t> </a:t>
            </a:r>
            <a:r>
              <a:rPr lang="ru-RU" sz="1400" dirty="0" err="1" smtClean="0"/>
              <a:t>природними</a:t>
            </a:r>
            <a:r>
              <a:rPr lang="ru-RU" sz="1400" dirty="0" smtClean="0"/>
              <a:t> ресурсами:</a:t>
            </a:r>
          </a:p>
          <a:p>
            <a:pPr marL="0" indent="84138">
              <a:buBlip>
                <a:blip r:embed="rId2"/>
              </a:buBlip>
            </a:pPr>
            <a:r>
              <a:rPr lang="ru-RU" sz="1400" dirty="0" err="1" smtClean="0"/>
              <a:t>водними</a:t>
            </a:r>
            <a:r>
              <a:rPr lang="ru-RU" sz="1400" dirty="0" smtClean="0"/>
              <a:t> </a:t>
            </a:r>
            <a:r>
              <a:rPr lang="ru-RU" sz="1400" dirty="0" smtClean="0"/>
              <a:t>(</a:t>
            </a:r>
            <a:r>
              <a:rPr lang="ru-RU" sz="1400" dirty="0" err="1" smtClean="0"/>
              <a:t>найчисельніші</a:t>
            </a:r>
            <a:r>
              <a:rPr lang="ru-RU" sz="1400" dirty="0" smtClean="0"/>
              <a:t> </a:t>
            </a:r>
            <a:r>
              <a:rPr lang="ru-RU" sz="1400" dirty="0" err="1" smtClean="0"/>
              <a:t>і</a:t>
            </a:r>
            <a:r>
              <a:rPr lang="ru-RU" sz="1400" dirty="0" smtClean="0"/>
              <a:t> </a:t>
            </a:r>
            <a:r>
              <a:rPr lang="ru-RU" sz="1400" dirty="0" err="1" smtClean="0"/>
              <a:t>найменше</a:t>
            </a:r>
            <a:r>
              <a:rPr lang="ru-RU" sz="1400" dirty="0" smtClean="0"/>
              <a:t> </a:t>
            </a:r>
            <a:r>
              <a:rPr lang="ru-RU" sz="1400" dirty="0" err="1" smtClean="0"/>
              <a:t>забруднені</a:t>
            </a:r>
            <a:r>
              <a:rPr lang="ru-RU" sz="1400" dirty="0" smtClean="0"/>
              <a:t>, вони </a:t>
            </a:r>
            <a:r>
              <a:rPr lang="ru-RU" sz="1400" dirty="0" err="1" smtClean="0"/>
              <a:t>використовуються</a:t>
            </a:r>
            <a:r>
              <a:rPr lang="ru-RU" sz="1400" dirty="0" smtClean="0"/>
              <a:t> в основному для </a:t>
            </a:r>
            <a:r>
              <a:rPr lang="ru-RU" sz="1400" dirty="0" err="1" smtClean="0"/>
              <a:t>отримання</a:t>
            </a:r>
            <a:r>
              <a:rPr lang="ru-RU" sz="1400" dirty="0" smtClean="0"/>
              <a:t> </a:t>
            </a:r>
            <a:r>
              <a:rPr lang="ru-RU" sz="1400" dirty="0" err="1" smtClean="0"/>
              <a:t>гідроенергії</a:t>
            </a:r>
            <a:r>
              <a:rPr lang="ru-RU" sz="1400" dirty="0" smtClean="0"/>
              <a:t> на невеликих </a:t>
            </a:r>
            <a:r>
              <a:rPr lang="ru-RU" sz="1400" dirty="0" err="1" smtClean="0"/>
              <a:t>електростанціях</a:t>
            </a:r>
            <a:r>
              <a:rPr lang="ru-RU" sz="1400" dirty="0" smtClean="0"/>
              <a:t>, для потреб </a:t>
            </a:r>
            <a:r>
              <a:rPr lang="ru-RU" sz="1400" dirty="0" err="1" smtClean="0"/>
              <a:t>промисловості</a:t>
            </a:r>
            <a:r>
              <a:rPr lang="ru-RU" sz="1400" dirty="0" smtClean="0"/>
              <a:t> </a:t>
            </a:r>
            <a:r>
              <a:rPr lang="ru-RU" sz="1400" dirty="0" err="1" smtClean="0"/>
              <a:t>і</a:t>
            </a:r>
            <a:r>
              <a:rPr lang="ru-RU" sz="1400" dirty="0" smtClean="0"/>
              <a:t> </a:t>
            </a:r>
            <a:r>
              <a:rPr lang="ru-RU" sz="1400" dirty="0" err="1" smtClean="0"/>
              <a:t>комунального</a:t>
            </a:r>
            <a:r>
              <a:rPr lang="ru-RU" sz="1400" dirty="0" smtClean="0"/>
              <a:t> </a:t>
            </a:r>
            <a:r>
              <a:rPr lang="ru-RU" sz="1400" dirty="0" err="1" smtClean="0"/>
              <a:t>водопостачання</a:t>
            </a:r>
            <a:r>
              <a:rPr lang="ru-RU" sz="1400" dirty="0" smtClean="0"/>
              <a:t>)</a:t>
            </a:r>
            <a:r>
              <a:rPr lang="ru-RU" sz="1400" dirty="0" smtClean="0"/>
              <a:t>.</a:t>
            </a:r>
          </a:p>
          <a:p>
            <a:pPr marL="0" indent="84138">
              <a:buBlip>
                <a:blip r:embed="rId2"/>
              </a:buBlip>
            </a:pPr>
            <a:r>
              <a:rPr lang="ru-RU" sz="1400" dirty="0" smtClean="0"/>
              <a:t> </a:t>
            </a:r>
            <a:r>
              <a:rPr lang="ru-RU" sz="1400" dirty="0" err="1" smtClean="0"/>
              <a:t>лісовими</a:t>
            </a:r>
            <a:r>
              <a:rPr lang="ru-RU" sz="1400" dirty="0" smtClean="0"/>
              <a:t> </a:t>
            </a:r>
            <a:r>
              <a:rPr lang="ru-RU" sz="1400" dirty="0" smtClean="0"/>
              <a:t>(</a:t>
            </a:r>
            <a:r>
              <a:rPr lang="ru-RU" sz="1400" dirty="0" err="1" smtClean="0"/>
              <a:t>лісистість</a:t>
            </a:r>
            <a:r>
              <a:rPr lang="ru-RU" sz="1400" dirty="0" smtClean="0"/>
              <a:t> </a:t>
            </a:r>
            <a:r>
              <a:rPr lang="ru-RU" sz="1400" dirty="0" err="1" smtClean="0"/>
              <a:t>економічного</a:t>
            </a:r>
            <a:r>
              <a:rPr lang="ru-RU" sz="1400" dirty="0" smtClean="0"/>
              <a:t> району </a:t>
            </a:r>
            <a:r>
              <a:rPr lang="ru-RU" sz="1400" dirty="0" err="1" smtClean="0"/>
              <a:t>найвища</a:t>
            </a:r>
            <a:r>
              <a:rPr lang="ru-RU" sz="1400" dirty="0" smtClean="0"/>
              <a:t> в </a:t>
            </a:r>
            <a:r>
              <a:rPr lang="ru-RU" sz="1400" dirty="0" err="1" smtClean="0"/>
              <a:t>Україні</a:t>
            </a:r>
            <a:r>
              <a:rPr lang="ru-RU" sz="1400" dirty="0" smtClean="0"/>
              <a:t>).</a:t>
            </a:r>
            <a:endParaRPr lang="ru-RU" sz="1400" dirty="0" smtClean="0"/>
          </a:p>
          <a:p>
            <a:pPr marL="0" indent="84138">
              <a:buBlip>
                <a:blip r:embed="rId2"/>
              </a:buBlip>
            </a:pPr>
            <a:r>
              <a:rPr lang="ru-RU" sz="1400" dirty="0" smtClean="0"/>
              <a:t> </a:t>
            </a:r>
            <a:r>
              <a:rPr lang="ru-RU" sz="1400" dirty="0" err="1" smtClean="0"/>
              <a:t>мінеральними</a:t>
            </a:r>
            <a:r>
              <a:rPr lang="ru-RU" sz="1400" dirty="0" smtClean="0"/>
              <a:t> </a:t>
            </a:r>
            <a:r>
              <a:rPr lang="ru-RU" sz="1400" dirty="0" smtClean="0"/>
              <a:t>(</a:t>
            </a:r>
            <a:r>
              <a:rPr lang="ru-RU" sz="1400" dirty="0" err="1" smtClean="0"/>
              <a:t>нафта</a:t>
            </a:r>
            <a:r>
              <a:rPr lang="ru-RU" sz="1400" dirty="0" smtClean="0"/>
              <a:t>, газ, </a:t>
            </a:r>
            <a:r>
              <a:rPr lang="ru-RU" sz="1400" dirty="0" err="1" smtClean="0"/>
              <a:t>кам'яне</a:t>
            </a:r>
            <a:r>
              <a:rPr lang="ru-RU" sz="1400" dirty="0" smtClean="0"/>
              <a:t> </a:t>
            </a:r>
            <a:r>
              <a:rPr lang="ru-RU" sz="1400" dirty="0" err="1" smtClean="0"/>
              <a:t>і</a:t>
            </a:r>
            <a:r>
              <a:rPr lang="ru-RU" sz="1400" dirty="0" smtClean="0"/>
              <a:t> буре </a:t>
            </a:r>
            <a:r>
              <a:rPr lang="ru-RU" sz="1400" dirty="0" err="1" smtClean="0"/>
              <a:t>вугілля</a:t>
            </a:r>
            <a:r>
              <a:rPr lang="ru-RU" sz="1400" dirty="0" smtClean="0"/>
              <a:t>, </a:t>
            </a:r>
            <a:r>
              <a:rPr lang="ru-RU" sz="1400" dirty="0" err="1" smtClean="0"/>
              <a:t>калійні</a:t>
            </a:r>
            <a:r>
              <a:rPr lang="ru-RU" sz="1400" dirty="0" smtClean="0"/>
              <a:t> </a:t>
            </a:r>
            <a:r>
              <a:rPr lang="ru-RU" sz="1400" dirty="0" err="1" smtClean="0"/>
              <a:t>солі</a:t>
            </a:r>
            <a:r>
              <a:rPr lang="ru-RU" sz="1400" dirty="0" smtClean="0"/>
              <a:t>, </a:t>
            </a:r>
            <a:r>
              <a:rPr lang="ru-RU" sz="1400" dirty="0" err="1" smtClean="0"/>
              <a:t>самородна</a:t>
            </a:r>
            <a:r>
              <a:rPr lang="ru-RU" sz="1400" dirty="0" smtClean="0"/>
              <a:t> </a:t>
            </a:r>
            <a:r>
              <a:rPr lang="ru-RU" sz="1400" dirty="0" err="1" smtClean="0"/>
              <a:t>сірка</a:t>
            </a:r>
            <a:r>
              <a:rPr lang="ru-RU" sz="1400" dirty="0" smtClean="0"/>
              <a:t> та </a:t>
            </a:r>
            <a:r>
              <a:rPr lang="ru-RU" sz="1400" dirty="0" err="1" smtClean="0"/>
              <a:t>ін</a:t>
            </a:r>
            <a:r>
              <a:rPr lang="ru-RU" sz="1400" dirty="0" smtClean="0"/>
              <a:t>.).</a:t>
            </a:r>
          </a:p>
          <a:p>
            <a:pPr marL="0" indent="84138">
              <a:buNone/>
            </a:pPr>
            <a:r>
              <a:rPr lang="ru-RU" sz="1400" dirty="0" err="1" smtClean="0"/>
              <a:t>Родовища</a:t>
            </a:r>
            <a:r>
              <a:rPr lang="ru-RU" sz="1400" dirty="0" smtClean="0"/>
              <a:t> </a:t>
            </a:r>
            <a:r>
              <a:rPr lang="ru-RU" sz="1400" dirty="0" err="1" smtClean="0"/>
              <a:t>деяких</a:t>
            </a:r>
            <a:r>
              <a:rPr lang="ru-RU" sz="1400" dirty="0" smtClean="0"/>
              <a:t> </a:t>
            </a:r>
            <a:r>
              <a:rPr lang="ru-RU" sz="1400" dirty="0" err="1" smtClean="0"/>
              <a:t>копалин</a:t>
            </a:r>
            <a:r>
              <a:rPr lang="ru-RU" sz="1400" dirty="0" smtClean="0"/>
              <a:t> </a:t>
            </a:r>
            <a:r>
              <a:rPr lang="ru-RU" sz="1400" dirty="0" err="1" smtClean="0"/>
              <a:t>наявні</a:t>
            </a:r>
            <a:r>
              <a:rPr lang="ru-RU" sz="1400" dirty="0" smtClean="0"/>
              <a:t> </a:t>
            </a:r>
            <a:r>
              <a:rPr lang="ru-RU" sz="1400" dirty="0" err="1" smtClean="0"/>
              <a:t>тільки</a:t>
            </a:r>
            <a:r>
              <a:rPr lang="ru-RU" sz="1400" dirty="0" smtClean="0"/>
              <a:t> тут </a:t>
            </a:r>
            <a:r>
              <a:rPr lang="ru-RU" sz="1400" dirty="0" err="1" smtClean="0"/>
              <a:t>і</a:t>
            </a:r>
            <a:r>
              <a:rPr lang="ru-RU" sz="1400" dirty="0" smtClean="0"/>
              <a:t> </a:t>
            </a:r>
            <a:r>
              <a:rPr lang="ru-RU" sz="1400" dirty="0" err="1" smtClean="0"/>
              <a:t>мають</a:t>
            </a:r>
            <a:r>
              <a:rPr lang="ru-RU" sz="1400" dirty="0" smtClean="0"/>
              <a:t> </a:t>
            </a:r>
            <a:r>
              <a:rPr lang="ru-RU" sz="1400" dirty="0" err="1" smtClean="0"/>
              <a:t>виняткову</a:t>
            </a:r>
            <a:r>
              <a:rPr lang="ru-RU" sz="1400" dirty="0" smtClean="0"/>
              <a:t> </a:t>
            </a:r>
            <a:r>
              <a:rPr lang="ru-RU" sz="1400" dirty="0" err="1" smtClean="0"/>
              <a:t>цінність</a:t>
            </a:r>
            <a:r>
              <a:rPr lang="ru-RU" sz="1400" dirty="0" smtClean="0"/>
              <a:t> </a:t>
            </a:r>
            <a:r>
              <a:rPr lang="ru-RU" sz="1400" dirty="0" smtClean="0"/>
              <a:t>для </a:t>
            </a:r>
            <a:r>
              <a:rPr lang="ru-RU" sz="1400" dirty="0" err="1" smtClean="0"/>
              <a:t>країни</a:t>
            </a:r>
            <a:r>
              <a:rPr lang="en-US" sz="1400" dirty="0" smtClean="0"/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8620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Природні умови та ресурси</a:t>
            </a:r>
            <a:b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Мінеральні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Broadway" pitchFamily="82" charset="0"/>
            </a:endParaRPr>
          </a:p>
        </p:txBody>
      </p:sp>
      <p:pic>
        <p:nvPicPr>
          <p:cNvPr id="4" name="Picture 16" descr="http://www.ukrmap.kiev.ua/program2010/g8/g8_16_files/image00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5904656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098962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5157192"/>
            <a:ext cx="8712968" cy="158417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1600" b="1" dirty="0" smtClean="0"/>
              <a:t>Рельєф, горбистий на Подільській височині й низовинний на Малому Поліссі та </a:t>
            </a:r>
            <a:r>
              <a:rPr lang="uk-UA" sz="1600" b="1" dirty="0" err="1" smtClean="0"/>
              <a:t>Верхньосанській</a:t>
            </a:r>
            <a:r>
              <a:rPr lang="uk-UA" sz="1600" b="1" dirty="0" smtClean="0"/>
              <a:t> рівнині, на південь змінюється на </a:t>
            </a:r>
            <a:r>
              <a:rPr lang="uk-UA" sz="1600" b="1" dirty="0" err="1" smtClean="0"/>
              <a:t>височинний</a:t>
            </a:r>
            <a:r>
              <a:rPr lang="uk-UA" sz="1600" b="1" dirty="0" smtClean="0"/>
              <a:t> у Передкарпатті та гірський у південній і центральній частинах району.  </a:t>
            </a:r>
          </a:p>
          <a:p>
            <a:pPr marL="0" indent="0" algn="ctr">
              <a:buNone/>
            </a:pPr>
            <a:r>
              <a:rPr lang="uk-UA" sz="1600" b="1" dirty="0" smtClean="0"/>
              <a:t>Водні ресурси району — це поверхневі води річок, озер, водосховищ і підземної води. </a:t>
            </a:r>
            <a:r>
              <a:rPr lang="ru-RU" sz="1600" b="1" dirty="0" err="1"/>
              <a:t>Найбільші</a:t>
            </a:r>
            <a:r>
              <a:rPr lang="ru-RU" sz="1600" b="1" dirty="0"/>
              <a:t> </a:t>
            </a:r>
            <a:r>
              <a:rPr lang="ru-RU" sz="1600" b="1" dirty="0" err="1"/>
              <a:t>ріки</a:t>
            </a:r>
            <a:r>
              <a:rPr lang="ru-RU" sz="1600" b="1" dirty="0"/>
              <a:t> – </a:t>
            </a:r>
            <a:r>
              <a:rPr lang="ru-RU" sz="1600" b="1" dirty="0" err="1"/>
              <a:t>Дністер</a:t>
            </a:r>
            <a:r>
              <a:rPr lang="ru-RU" sz="1600" b="1" dirty="0"/>
              <a:t>, </a:t>
            </a:r>
            <a:r>
              <a:rPr lang="ru-RU" sz="1600" b="1" dirty="0" err="1"/>
              <a:t>Західний</a:t>
            </a:r>
            <a:r>
              <a:rPr lang="ru-RU" sz="1600" b="1" dirty="0"/>
              <a:t> Буг, Прут і Тиса. </a:t>
            </a:r>
            <a:endParaRPr lang="ru-RU" sz="1600" b="1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825" y="157808"/>
            <a:ext cx="8327268" cy="96693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Природні умови та ресурси</a:t>
            </a:r>
            <a:b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Рельєф, водні ресурси</a:t>
            </a:r>
            <a:endParaRPr lang="uk-UA" sz="3200" dirty="0"/>
          </a:p>
        </p:txBody>
      </p:sp>
      <p:pic>
        <p:nvPicPr>
          <p:cNvPr id="4" name="Picture 5" descr="http://www.ukrmap.kiev.ua/program2009/g8/Maps/06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568952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9102438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517232"/>
            <a:ext cx="8686800" cy="134076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2400" b="1" i="1" dirty="0" smtClean="0"/>
              <a:t>Територія району розташована в </a:t>
            </a:r>
            <a:r>
              <a:rPr lang="uk-UA" sz="2400" b="1" i="1" dirty="0" smtClean="0"/>
              <a:t>помірному поясі і </a:t>
            </a:r>
            <a:r>
              <a:rPr lang="uk-UA" sz="2400" b="1" i="1" dirty="0" smtClean="0"/>
              <a:t>характеризується теплим помірно-вологим кліматом</a:t>
            </a:r>
            <a:r>
              <a:rPr lang="uk-UA" sz="1800" b="1" i="1" dirty="0" smtClean="0"/>
              <a:t>. </a:t>
            </a:r>
          </a:p>
          <a:p>
            <a:pPr marL="0" indent="0">
              <a:buNone/>
            </a:pPr>
            <a:endParaRPr lang="en-US" sz="1800" b="1" i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b="1" dirty="0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444D26">
                    <a:lumMod val="75000"/>
                  </a:srgbClr>
                </a:solidFill>
              </a:rPr>
              <a:t>Природні умови та </a:t>
            </a:r>
            <a:r>
              <a:rPr lang="uk-UA" sz="3200" b="1" dirty="0" smtClean="0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444D26">
                    <a:lumMod val="75000"/>
                  </a:srgbClr>
                </a:solidFill>
              </a:rPr>
              <a:t>ресурси</a:t>
            </a:r>
            <a:br>
              <a:rPr lang="uk-UA" sz="3200" b="1" dirty="0" smtClean="0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444D26">
                    <a:lumMod val="75000"/>
                  </a:srgbClr>
                </a:solidFill>
              </a:rPr>
            </a:br>
            <a:r>
              <a:rPr lang="uk-UA" sz="3200" b="1" dirty="0" smtClean="0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444D26">
                    <a:lumMod val="75000"/>
                  </a:srgbClr>
                </a:solidFill>
              </a:rPr>
              <a:t>Клімат</a:t>
            </a:r>
            <a:endParaRPr lang="en-US" sz="3200" dirty="0"/>
          </a:p>
        </p:txBody>
      </p:sp>
      <p:pic>
        <p:nvPicPr>
          <p:cNvPr id="4" name="Picture 7" descr="http://visitua.info/img/geo/klimapu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052736"/>
            <a:ext cx="8352928" cy="4392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11677377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805264"/>
            <a:ext cx="8229600" cy="864096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uk-UA" b="1" dirty="0" smtClean="0"/>
              <a:t>Гірські ділянки вкриті переважно бурими гірсько-лісовими ґрунтами в поєднанні з дерново-буроземними, гірсько-лучними та лучними.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501" y="249153"/>
            <a:ext cx="8229600" cy="936327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Природні умови та 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ресурси </a:t>
            </a:r>
            <a:b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Ґрунти</a:t>
            </a:r>
            <a:endParaRPr lang="en-US" sz="3600" dirty="0"/>
          </a:p>
        </p:txBody>
      </p:sp>
      <p:pic>
        <p:nvPicPr>
          <p:cNvPr id="4" name="Picture 5" descr="http://agrohimik.blox.ua/resource/Ukr_gru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196975"/>
            <a:ext cx="82804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22560581"/>
      </p:ext>
    </p:extLst>
  </p:cSld>
  <p:clrMapOvr>
    <a:masterClrMapping/>
  </p:clrMapOvr>
  <p:transition spd="med">
    <p:pull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56" y="5805264"/>
            <a:ext cx="8268548" cy="1052736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uk-UA" sz="3200" b="1" dirty="0" smtClean="0"/>
              <a:t>Населення </a:t>
            </a:r>
            <a:r>
              <a:rPr lang="uk-UA" sz="3200" b="1" dirty="0" smtClean="0"/>
              <a:t>—</a:t>
            </a:r>
            <a:r>
              <a:rPr lang="uk-UA" sz="3800" b="1" dirty="0" smtClean="0"/>
              <a:t>6,2 </a:t>
            </a:r>
            <a:r>
              <a:rPr lang="uk-UA" sz="3800" b="1" dirty="0" err="1" smtClean="0"/>
              <a:t>млн.чол</a:t>
            </a:r>
            <a:r>
              <a:rPr lang="uk-UA" sz="3800" b="1" dirty="0" smtClean="0"/>
              <a:t>. </a:t>
            </a:r>
            <a:r>
              <a:rPr lang="uk-UA" sz="3200" b="1" dirty="0" smtClean="0"/>
              <a:t>У всіх областях, крім Львівської, переважає сільське населення. У районі більш висока, ніж загалом в Україні </a:t>
            </a:r>
            <a:r>
              <a:rPr lang="uk-UA" sz="3200" b="1" dirty="0" smtClean="0"/>
              <a:t>(110 чол</a:t>
            </a:r>
            <a:r>
              <a:rPr lang="uk-UA" sz="3200" b="1" dirty="0" smtClean="0"/>
              <a:t>./км2), густота населення. </a:t>
            </a:r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800" y="116632"/>
            <a:ext cx="8229600" cy="750912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Населення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5" descr="http://www.ukrmap.kiev.ua/program2010/g9/g9_7_files/image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765175"/>
            <a:ext cx="8244656" cy="4968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91409533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1" y="5589241"/>
            <a:ext cx="8640958" cy="1152127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uk-UA" sz="3400" b="1" dirty="0" smtClean="0"/>
              <a:t>Господарський комплекс району характеризується складаною та </a:t>
            </a:r>
            <a:r>
              <a:rPr lang="uk-UA" sz="3400" b="1" dirty="0" err="1" smtClean="0"/>
              <a:t>деверсифікованою</a:t>
            </a:r>
            <a:r>
              <a:rPr lang="uk-UA" sz="3400" b="1" dirty="0" smtClean="0"/>
              <a:t> структурою. В районі значного розвитку набуло машинобудування, хімічна промисловість, сільське господарство, рекреаційний комплекс, </a:t>
            </a:r>
            <a:r>
              <a:rPr lang="uk-UA" sz="3400" b="1" dirty="0" err="1" smtClean="0"/>
              <a:t>лісовиробничий</a:t>
            </a:r>
            <a:r>
              <a:rPr lang="uk-UA" sz="3400" b="1" dirty="0" smtClean="0"/>
              <a:t>, паливно-енергетична, легка харчова промисловість та сільське господарство. Розвиваються вони на основі трудових і природних ресурсів.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173" y="0"/>
            <a:ext cx="8229600" cy="750912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Господарство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2" descr="http://upload.wikimedia.org/wikipedia/commons/thumb/d/d3/Ukraine_economy.jpg/800px-Ukraine_econom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7"/>
            <a:ext cx="8640959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06994712"/>
      </p:ext>
    </p:extLst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0F1F4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Кутюр">
  <a:themeElements>
    <a:clrScheme name="Яркая">
      <a:dk1>
        <a:sysClr val="windowText" lastClr="000000"/>
      </a:dk1>
      <a:lt1>
        <a:sysClr val="window" lastClr="F0F1F4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402</TotalTime>
  <Words>432</Words>
  <Application>Microsoft Office PowerPoint</Application>
  <PresentationFormat>Экран (4:3)</PresentationFormat>
  <Paragraphs>32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Бумажная</vt:lpstr>
      <vt:lpstr>Кутюр</vt:lpstr>
      <vt:lpstr>карпатський економічний район</vt:lpstr>
      <vt:lpstr>Географічне положення</vt:lpstr>
      <vt:lpstr>Межі Карпатського економічного району</vt:lpstr>
      <vt:lpstr>Природні умови та ресурси Мінеральні</vt:lpstr>
      <vt:lpstr>Природні умови та ресурси Рельєф, водні ресурси</vt:lpstr>
      <vt:lpstr>Природні умови та ресурси Клімат</vt:lpstr>
      <vt:lpstr>Природні умови та ресурси  Ґрунти</vt:lpstr>
      <vt:lpstr>Населення</vt:lpstr>
      <vt:lpstr>Господарство</vt:lpstr>
      <vt:lpstr>Господарство</vt:lpstr>
      <vt:lpstr>Сільське господарство (спеціалізація)</vt:lpstr>
      <vt:lpstr>Транспорт</vt:lpstr>
      <vt:lpstr>Проблеми розвитку району: • низький рівень розвитку промисловості (за винятком Львівської області); • соціальні та економічні проблеми малих міст; • слабкий розвиток Закарпатської вільної економічної зони; • складна екологічна ситуація Передкарпаття внаслідок великої концентрації хімічних підприємств і військової техніки; • розвиток курортного господарства територіально збігається з промисловими розробками, а це погіршує екологічне становище і обмежує можливості розвитку цих виробництв.</vt:lpstr>
      <vt:lpstr>Слайд 14</vt:lpstr>
    </vt:vector>
  </TitlesOfParts>
  <Company>Luka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Viktoria</dc:creator>
  <cp:lastModifiedBy>Loner-XP</cp:lastModifiedBy>
  <cp:revision>32</cp:revision>
  <dcterms:created xsi:type="dcterms:W3CDTF">2012-04-09T06:49:09Z</dcterms:created>
  <dcterms:modified xsi:type="dcterms:W3CDTF">2012-04-19T11:26:57Z</dcterms:modified>
</cp:coreProperties>
</file>