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59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25DAFFA-0489-4EE1-9157-EA80C7B8898A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F20FC73-A818-47CC-99A0-CE2D8609AA2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132856"/>
            <a:ext cx="4378926" cy="1368152"/>
          </a:xfrm>
        </p:spPr>
        <p:txBody>
          <a:bodyPr>
            <a:noAutofit/>
          </a:bodyPr>
          <a:lstStyle/>
          <a:p>
            <a:r>
              <a:rPr lang="uk-UA" sz="37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7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абруднення</a:t>
            </a:r>
            <a:r>
              <a:rPr lang="uk-UA" sz="37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7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7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Ґ</a:t>
            </a:r>
            <a:r>
              <a:rPr lang="uk-UA" sz="37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рунтів</a:t>
            </a:r>
            <a:endParaRPr lang="ru-RU" sz="37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045606" cy="2697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149340" cy="2697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2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725" y="-315416"/>
            <a:ext cx="10225136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За </a:t>
            </a:r>
            <a:r>
              <a:rPr lang="ru-RU" sz="2800" dirty="0" err="1"/>
              <a:t>ступенем</a:t>
            </a:r>
            <a:r>
              <a:rPr lang="ru-RU" sz="2800" dirty="0"/>
              <a:t> </a:t>
            </a:r>
            <a:r>
              <a:rPr lang="ru-RU" sz="2800" dirty="0" err="1"/>
              <a:t>чутливості</a:t>
            </a:r>
            <a:r>
              <a:rPr lang="ru-RU" sz="2800" dirty="0"/>
              <a:t> до </a:t>
            </a:r>
            <a:r>
              <a:rPr lang="ru-RU" sz="2800" dirty="0" err="1"/>
              <a:t>забруднюючих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 грунту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поділити</a:t>
            </a:r>
            <a:r>
              <a:rPr lang="ru-RU" sz="2800" dirty="0"/>
              <a:t> </a:t>
            </a:r>
            <a:r>
              <a:rPr lang="ru-RU" sz="2800" dirty="0" err="1"/>
              <a:t>наступним</a:t>
            </a:r>
            <a:r>
              <a:rPr lang="ru-RU" sz="2800" dirty="0"/>
              <a:t> чином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r>
              <a:rPr lang="ru-RU" sz="2800" dirty="0"/>
              <a:t>1.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чутливі</a:t>
            </a:r>
            <a:r>
              <a:rPr lang="ru-RU" sz="2800" dirty="0"/>
              <a:t>;</a:t>
            </a:r>
          </a:p>
          <a:p>
            <a:r>
              <a:rPr lang="ru-RU" sz="2800" dirty="0"/>
              <a:t>2. </a:t>
            </a:r>
            <a:r>
              <a:rPr lang="ru-RU" sz="2800" dirty="0" err="1"/>
              <a:t>чутливі</a:t>
            </a:r>
            <a:r>
              <a:rPr lang="ru-RU" sz="2800" dirty="0"/>
              <a:t>;</a:t>
            </a:r>
          </a:p>
          <a:p>
            <a:r>
              <a:rPr lang="ru-RU" sz="2800" dirty="0"/>
              <a:t>3. </a:t>
            </a:r>
            <a:r>
              <a:rPr lang="ru-RU" sz="2800" dirty="0" err="1"/>
              <a:t>Середньовразливе</a:t>
            </a:r>
            <a:r>
              <a:rPr lang="ru-RU" sz="2800" dirty="0"/>
              <a:t>;</a:t>
            </a:r>
          </a:p>
          <a:p>
            <a:r>
              <a:rPr lang="ru-RU" sz="2800" dirty="0"/>
              <a:t>4. </a:t>
            </a:r>
            <a:r>
              <a:rPr lang="ru-RU" sz="2800" dirty="0" err="1"/>
              <a:t>малочутливі</a:t>
            </a:r>
            <a:r>
              <a:rPr lang="ru-RU" sz="2800" dirty="0"/>
              <a:t>;</a:t>
            </a:r>
          </a:p>
          <a:p>
            <a:r>
              <a:rPr lang="ru-RU" sz="2800" dirty="0"/>
              <a:t>5. </a:t>
            </a:r>
            <a:r>
              <a:rPr lang="ru-RU" sz="2800" dirty="0" err="1"/>
              <a:t>стійкі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79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511" y="260648"/>
            <a:ext cx="33843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 і </a:t>
            </a:r>
            <a:r>
              <a:rPr lang="ru-RU" dirty="0" err="1"/>
              <a:t>порушення</a:t>
            </a:r>
            <a:r>
              <a:rPr lang="ru-RU" dirty="0"/>
              <a:t> нормального </a:t>
            </a:r>
            <a:r>
              <a:rPr lang="ru-RU" dirty="0" err="1"/>
              <a:t>кругообігу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недозірованного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добрив і </a:t>
            </a:r>
            <a:r>
              <a:rPr lang="ru-RU" dirty="0" err="1"/>
              <a:t>пестицидів</a:t>
            </a:r>
            <a:r>
              <a:rPr lang="ru-RU" dirty="0"/>
              <a:t>. </a:t>
            </a:r>
            <a:r>
              <a:rPr lang="ru-RU" dirty="0" err="1"/>
              <a:t>Пестициди</a:t>
            </a:r>
            <a:r>
              <a:rPr lang="ru-RU" dirty="0"/>
              <a:t>, з одного боку, </a:t>
            </a:r>
            <a:r>
              <a:rPr lang="ru-RU" dirty="0" err="1"/>
              <a:t>рятують</a:t>
            </a:r>
            <a:r>
              <a:rPr lang="ru-RU" dirty="0"/>
              <a:t> </a:t>
            </a:r>
            <a:r>
              <a:rPr lang="ru-RU" dirty="0" err="1"/>
              <a:t>врожай</a:t>
            </a:r>
            <a:r>
              <a:rPr lang="ru-RU" dirty="0"/>
              <a:t>, </a:t>
            </a:r>
            <a:r>
              <a:rPr lang="ru-RU" dirty="0" err="1"/>
              <a:t>захищають</a:t>
            </a:r>
            <a:r>
              <a:rPr lang="ru-RU" dirty="0"/>
              <a:t> сади, поля, </a:t>
            </a:r>
            <a:r>
              <a:rPr lang="ru-RU" dirty="0" err="1"/>
              <a:t>лісу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 і хвороб, </a:t>
            </a:r>
            <a:r>
              <a:rPr lang="ru-RU" dirty="0" err="1"/>
              <a:t>знищують</a:t>
            </a:r>
            <a:r>
              <a:rPr lang="ru-RU" dirty="0"/>
              <a:t> </a:t>
            </a:r>
            <a:r>
              <a:rPr lang="ru-RU" dirty="0" err="1"/>
              <a:t>бур'янисту</a:t>
            </a:r>
            <a:r>
              <a:rPr lang="ru-RU" dirty="0"/>
              <a:t> </a:t>
            </a:r>
            <a:r>
              <a:rPr lang="ru-RU" dirty="0" err="1"/>
              <a:t>рослинність</a:t>
            </a:r>
            <a:r>
              <a:rPr lang="ru-RU" dirty="0"/>
              <a:t>, </a:t>
            </a:r>
            <a:r>
              <a:rPr lang="ru-RU" dirty="0" err="1"/>
              <a:t>звільняють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комах і </a:t>
            </a:r>
            <a:r>
              <a:rPr lang="ru-RU" dirty="0" err="1"/>
              <a:t>переносників</a:t>
            </a:r>
            <a:r>
              <a:rPr lang="ru-RU" dirty="0"/>
              <a:t> </a:t>
            </a:r>
            <a:r>
              <a:rPr lang="ru-RU" dirty="0" err="1"/>
              <a:t>найнебезпечніших</a:t>
            </a:r>
            <a:r>
              <a:rPr lang="ru-RU" dirty="0"/>
              <a:t> хвороб (</a:t>
            </a:r>
            <a:r>
              <a:rPr lang="ru-RU" dirty="0" err="1"/>
              <a:t>малярія</a:t>
            </a:r>
            <a:r>
              <a:rPr lang="ru-RU" dirty="0"/>
              <a:t>, </a:t>
            </a:r>
            <a:r>
              <a:rPr lang="ru-RU" dirty="0" err="1"/>
              <a:t>кліщовий</a:t>
            </a:r>
            <a:r>
              <a:rPr lang="ru-RU" dirty="0"/>
              <a:t> </a:t>
            </a:r>
            <a:r>
              <a:rPr lang="ru-RU" dirty="0" err="1"/>
              <a:t>енцефаліт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), з </a:t>
            </a:r>
            <a:r>
              <a:rPr lang="ru-RU" dirty="0" err="1"/>
              <a:t>іншого</a:t>
            </a:r>
            <a:r>
              <a:rPr lang="ru-RU" dirty="0"/>
              <a:t> боку -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екосистеми</a:t>
            </a:r>
            <a:r>
              <a:rPr lang="ru-RU" dirty="0"/>
              <a:t> , є причиною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негативно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здоров'я</a:t>
            </a:r>
            <a:r>
              <a:rPr lang="ru-RU" dirty="0"/>
              <a:t> людей.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87" y="78139"/>
            <a:ext cx="5165569" cy="310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87" y="3215304"/>
            <a:ext cx="5165569" cy="342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0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256584" cy="1800200"/>
          </a:xfrm>
        </p:spPr>
        <p:txBody>
          <a:bodyPr>
            <a:noAutofit/>
          </a:bodyPr>
          <a:lstStyle/>
          <a:p>
            <a:r>
              <a:rPr lang="uk-UA" sz="8800" dirty="0" err="1" smtClean="0">
                <a:solidFill>
                  <a:srgbClr val="28A50B"/>
                </a:solidFill>
                <a:latin typeface="AmoreCTT" panose="03050302040302030204" pitchFamily="66" charset="0"/>
              </a:rPr>
              <a:t>кІНЕЦЬ</a:t>
            </a:r>
            <a:endParaRPr lang="ru-RU" sz="8800" dirty="0">
              <a:solidFill>
                <a:srgbClr val="28A50B"/>
              </a:solidFill>
              <a:latin typeface="AmoreCTT" panose="0305030204030203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89" y="2564904"/>
            <a:ext cx="6264696" cy="40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55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456384" cy="5688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є результатом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у </a:t>
            </a:r>
            <a:r>
              <a:rPr lang="ru-RU" dirty="0" err="1"/>
              <a:t>минулому</a:t>
            </a:r>
            <a:r>
              <a:rPr lang="ru-RU" dirty="0"/>
              <a:t> і зараз. 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ґрунт</a:t>
            </a:r>
            <a:r>
              <a:rPr lang="ru-RU" dirty="0"/>
              <a:t> </a:t>
            </a:r>
            <a:r>
              <a:rPr lang="ru-RU" dirty="0" err="1"/>
              <a:t>забруднюється</a:t>
            </a:r>
            <a:r>
              <a:rPr lang="ru-RU" dirty="0"/>
              <a:t> </a:t>
            </a:r>
            <a:r>
              <a:rPr lang="ru-RU" dirty="0" err="1"/>
              <a:t>сполуками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та </a:t>
            </a:r>
            <a:r>
              <a:rPr lang="ru-RU" dirty="0" err="1"/>
              <a:t>органічними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, оливами, </a:t>
            </a:r>
            <a:r>
              <a:rPr lang="ru-RU" dirty="0" err="1"/>
              <a:t>дьогтем</a:t>
            </a:r>
            <a:r>
              <a:rPr lang="ru-RU" dirty="0"/>
              <a:t>, пестицидами, </a:t>
            </a:r>
            <a:r>
              <a:rPr lang="ru-RU" dirty="0" err="1"/>
              <a:t>вибуховими</a:t>
            </a:r>
            <a:r>
              <a:rPr lang="ru-RU" dirty="0"/>
              <a:t> й </a:t>
            </a:r>
            <a:r>
              <a:rPr lang="ru-RU" dirty="0" err="1"/>
              <a:t>токсичними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, </a:t>
            </a:r>
            <a:r>
              <a:rPr lang="ru-RU" dirty="0" err="1"/>
              <a:t>радіоактивними</a:t>
            </a:r>
            <a:r>
              <a:rPr lang="ru-RU" dirty="0"/>
              <a:t>,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активними</a:t>
            </a:r>
            <a:r>
              <a:rPr lang="ru-RU" dirty="0"/>
              <a:t> горючими </a:t>
            </a:r>
            <a:r>
              <a:rPr lang="ru-RU" dirty="0" err="1"/>
              <a:t>матеріалами</a:t>
            </a:r>
            <a:r>
              <a:rPr lang="ru-RU" dirty="0"/>
              <a:t>, </a:t>
            </a:r>
            <a:r>
              <a:rPr lang="ru-RU" dirty="0" err="1"/>
              <a:t>азбестом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шкідливими</a:t>
            </a:r>
            <a:r>
              <a:rPr lang="ru-RU" dirty="0"/>
              <a:t> продуктами.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є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, </a:t>
            </a:r>
            <a:r>
              <a:rPr lang="ru-RU" dirty="0" err="1"/>
              <a:t>захороненні</a:t>
            </a:r>
            <a:r>
              <a:rPr lang="ru-RU" dirty="0"/>
              <a:t> у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несанкціонованих</a:t>
            </a:r>
            <a:r>
              <a:rPr lang="ru-RU" dirty="0"/>
              <a:t> </a:t>
            </a:r>
            <a:r>
              <a:rPr lang="ru-RU" dirty="0" err="1"/>
              <a:t>звалищах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05663"/>
            <a:ext cx="5131067" cy="5019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" y="332657"/>
            <a:ext cx="2195736" cy="374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Європі</a:t>
            </a:r>
            <a:r>
              <a:rPr lang="ru-RU" dirty="0"/>
              <a:t> проблема </a:t>
            </a:r>
            <a:r>
              <a:rPr lang="ru-RU" dirty="0" err="1"/>
              <a:t>несанкціонованих</a:t>
            </a:r>
            <a:r>
              <a:rPr lang="ru-RU" dirty="0"/>
              <a:t> </a:t>
            </a:r>
            <a:r>
              <a:rPr lang="ru-RU" dirty="0" err="1"/>
              <a:t>звалищ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та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заслуговує</a:t>
            </a:r>
            <a:r>
              <a:rPr lang="ru-RU" dirty="0"/>
              <a:t> на </a:t>
            </a:r>
            <a:r>
              <a:rPr lang="ru-RU" dirty="0" err="1"/>
              <a:t>першочергову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 млрд. </a:t>
            </a:r>
            <a:r>
              <a:rPr lang="ru-RU" dirty="0" err="1"/>
              <a:t>євро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6201927" cy="344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33641"/>
            <a:ext cx="6201927" cy="359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4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3024336" cy="5688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властивістю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 є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родючість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грунти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в </a:t>
            </a:r>
            <a:r>
              <a:rPr lang="ru-RU" dirty="0" err="1"/>
              <a:t>сільському</a:t>
            </a:r>
            <a:r>
              <a:rPr lang="ru-RU" dirty="0"/>
              <a:t> та </a:t>
            </a:r>
            <a:r>
              <a:rPr lang="ru-RU" dirty="0" err="1"/>
              <a:t>лісовому</a:t>
            </a:r>
            <a:r>
              <a:rPr lang="ru-RU" dirty="0"/>
              <a:t> </a:t>
            </a:r>
            <a:r>
              <a:rPr lang="ru-RU" dirty="0" err="1"/>
              <a:t>господарствах</a:t>
            </a:r>
            <a:r>
              <a:rPr lang="ru-RU" dirty="0"/>
              <a:t>,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основою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добробуту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Тому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, 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r>
              <a:rPr lang="ru-RU" dirty="0"/>
              <a:t> — </a:t>
            </a:r>
            <a:r>
              <a:rPr lang="ru-RU" dirty="0" err="1"/>
              <a:t>неодмінна</a:t>
            </a:r>
            <a:r>
              <a:rPr lang="ru-RU" dirty="0"/>
              <a:t> </a:t>
            </a:r>
            <a:r>
              <a:rPr lang="ru-RU" dirty="0" err="1"/>
              <a:t>умова</a:t>
            </a:r>
            <a:r>
              <a:rPr lang="ru-RU" dirty="0"/>
              <a:t> </a:t>
            </a:r>
            <a:r>
              <a:rPr lang="ru-RU" dirty="0" err="1"/>
              <a:t>дальшого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548733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9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забруднювачів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ртуть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27994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Одна </a:t>
            </a:r>
            <a:r>
              <a:rPr lang="ru-RU" dirty="0" err="1"/>
              <a:t>пальчикова</a:t>
            </a:r>
            <a:r>
              <a:rPr lang="ru-RU" dirty="0"/>
              <a:t> батарейка, за словами </a:t>
            </a:r>
            <a:r>
              <a:rPr lang="ru-RU" dirty="0" err="1"/>
              <a:t>Павловського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забруднити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 </a:t>
            </a:r>
            <a:r>
              <a:rPr lang="ru-RU" dirty="0" err="1"/>
              <a:t>квадратних</a:t>
            </a:r>
            <a:r>
              <a:rPr lang="ru-RU" dirty="0"/>
              <a:t> </a:t>
            </a:r>
            <a:r>
              <a:rPr lang="ru-RU" dirty="0" err="1"/>
              <a:t>метри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400 </a:t>
            </a:r>
            <a:r>
              <a:rPr lang="ru-RU" dirty="0" err="1"/>
              <a:t>літрів</a:t>
            </a:r>
            <a:r>
              <a:rPr lang="ru-RU" dirty="0"/>
              <a:t> води. </a:t>
            </a:r>
            <a:r>
              <a:rPr lang="ru-RU" dirty="0" err="1"/>
              <a:t>Крім</a:t>
            </a:r>
            <a:r>
              <a:rPr lang="ru-RU" dirty="0"/>
              <a:t> того, коли ртуть </a:t>
            </a:r>
            <a:r>
              <a:rPr lang="ru-RU" dirty="0" err="1"/>
              <a:t>потрапляє</a:t>
            </a:r>
            <a:r>
              <a:rPr lang="ru-RU" dirty="0"/>
              <a:t> у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екосистеми</a:t>
            </a:r>
            <a:r>
              <a:rPr lang="ru-RU" dirty="0"/>
              <a:t>, </a:t>
            </a:r>
            <a:r>
              <a:rPr lang="ru-RU" dirty="0" err="1"/>
              <a:t>мікроорганізми</a:t>
            </a:r>
            <a:r>
              <a:rPr lang="ru-RU" dirty="0"/>
              <a:t> </a:t>
            </a:r>
            <a:r>
              <a:rPr lang="ru-RU" dirty="0" err="1"/>
              <a:t>перетворюють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метилртуть</a:t>
            </a:r>
            <a:r>
              <a:rPr lang="ru-RU" dirty="0"/>
              <a:t> —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ртуті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малих</a:t>
            </a:r>
            <a:r>
              <a:rPr lang="ru-RU" dirty="0"/>
              <a:t> дозах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токсичніші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елементарна</a:t>
            </a:r>
            <a:r>
              <a:rPr lang="ru-RU" dirty="0"/>
              <a:t> ртуть.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44" y="332656"/>
            <a:ext cx="5035487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44" y="3361999"/>
            <a:ext cx="5035487" cy="334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4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024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Коли </a:t>
            </a:r>
            <a:r>
              <a:rPr lang="ru-RU" dirty="0" err="1"/>
              <a:t>жінки</a:t>
            </a:r>
            <a:r>
              <a:rPr lang="ru-RU" dirty="0"/>
              <a:t> репродуктивного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споживають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, </a:t>
            </a:r>
            <a:r>
              <a:rPr lang="ru-RU" dirty="0" err="1"/>
              <a:t>забруднену</a:t>
            </a:r>
            <a:r>
              <a:rPr lang="ru-RU" dirty="0"/>
              <a:t> </a:t>
            </a:r>
            <a:r>
              <a:rPr lang="ru-RU" dirty="0" err="1"/>
              <a:t>метилртуттю</a:t>
            </a:r>
            <a:r>
              <a:rPr lang="ru-RU" dirty="0"/>
              <a:t>, то </a:t>
            </a:r>
            <a:r>
              <a:rPr lang="ru-RU" dirty="0" err="1"/>
              <a:t>отруйний</a:t>
            </a:r>
            <a:r>
              <a:rPr lang="ru-RU" dirty="0"/>
              <a:t> </a:t>
            </a:r>
            <a:r>
              <a:rPr lang="ru-RU" dirty="0" err="1"/>
              <a:t>забруднювач</a:t>
            </a:r>
            <a:r>
              <a:rPr lang="ru-RU" dirty="0"/>
              <a:t> проходить через </a:t>
            </a:r>
            <a:r>
              <a:rPr lang="ru-RU" dirty="0" err="1"/>
              <a:t>плацентарний</a:t>
            </a:r>
            <a:r>
              <a:rPr lang="ru-RU" dirty="0"/>
              <a:t> </a:t>
            </a:r>
            <a:r>
              <a:rPr lang="ru-RU" dirty="0" err="1"/>
              <a:t>бар'єр</a:t>
            </a:r>
            <a:r>
              <a:rPr lang="ru-RU" dirty="0"/>
              <a:t> і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плід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споживають</a:t>
            </a:r>
            <a:r>
              <a:rPr lang="ru-RU" dirty="0"/>
              <a:t> </a:t>
            </a:r>
            <a:r>
              <a:rPr lang="ru-RU" dirty="0" err="1"/>
              <a:t>ртутьмісні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перших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згубний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[головного]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46375"/>
            <a:ext cx="5715000" cy="4790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2736304" cy="5616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масовий</a:t>
            </a:r>
            <a:r>
              <a:rPr lang="ru-RU" dirty="0"/>
              <a:t> і </a:t>
            </a:r>
            <a:r>
              <a:rPr lang="ru-RU" dirty="0" err="1"/>
              <a:t>небезпечний</a:t>
            </a:r>
            <a:r>
              <a:rPr lang="ru-RU" dirty="0"/>
              <a:t> характер носить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</a:t>
            </a:r>
            <a:r>
              <a:rPr lang="ru-RU" dirty="0" err="1"/>
              <a:t>свинцем</a:t>
            </a:r>
            <a:r>
              <a:rPr lang="ru-RU" dirty="0"/>
              <a:t>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виплавці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тонни</a:t>
            </a:r>
            <a:r>
              <a:rPr lang="ru-RU" dirty="0"/>
              <a:t> </a:t>
            </a:r>
            <a:r>
              <a:rPr lang="ru-RU" dirty="0" err="1"/>
              <a:t>свинцю</a:t>
            </a:r>
            <a:r>
              <a:rPr lang="ru-RU" dirty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з </a:t>
            </a:r>
            <a:r>
              <a:rPr lang="ru-RU" dirty="0" err="1"/>
              <a:t>відходами</a:t>
            </a:r>
            <a:r>
              <a:rPr lang="ru-RU" dirty="0"/>
              <a:t> </a:t>
            </a:r>
            <a:r>
              <a:rPr lang="ru-RU" dirty="0" err="1"/>
              <a:t>викидається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25 кг.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свинцю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добавок до бензину, тому автотранспорт є </a:t>
            </a:r>
            <a:r>
              <a:rPr lang="ru-RU" dirty="0" err="1"/>
              <a:t>серйозним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свинцевого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. Особливо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свинцю</a:t>
            </a:r>
            <a:r>
              <a:rPr lang="ru-RU" dirty="0"/>
              <a:t> в </a:t>
            </a:r>
            <a:r>
              <a:rPr lang="ru-RU" dirty="0" err="1"/>
              <a:t>ґрунтах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автострад.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38192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216 L -0.125 0.216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44" y="1091991"/>
            <a:ext cx="6264696" cy="430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" y="0"/>
            <a:ext cx="9162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FF00"/>
                </a:solidFill>
              </a:rPr>
              <a:t>Відповідно</a:t>
            </a:r>
            <a:r>
              <a:rPr lang="ru-RU" sz="2800" dirty="0">
                <a:solidFill>
                  <a:srgbClr val="FFFF00"/>
                </a:solidFill>
              </a:rPr>
              <a:t> до </a:t>
            </a:r>
            <a:r>
              <a:rPr lang="ru-RU" sz="2800" dirty="0" err="1">
                <a:solidFill>
                  <a:srgbClr val="FFFF00"/>
                </a:solidFill>
              </a:rPr>
              <a:t>ступеня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стійкості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проти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забруднюючих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речовин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виділяються</a:t>
            </a:r>
            <a:r>
              <a:rPr lang="ru-RU" sz="2800" dirty="0">
                <a:solidFill>
                  <a:srgbClr val="FFFF00"/>
                </a:solidFill>
              </a:rPr>
              <a:t> грунту</a:t>
            </a:r>
            <a:r>
              <a:rPr lang="ru-RU" sz="2800" dirty="0" smtClean="0">
                <a:solidFill>
                  <a:srgbClr val="FFFF00"/>
                </a:solidFill>
              </a:rPr>
              <a:t>:</a:t>
            </a:r>
          </a:p>
          <a:p>
            <a:endParaRPr lang="ru-RU" sz="2800" dirty="0">
              <a:solidFill>
                <a:srgbClr val="FFFF00"/>
              </a:solidFill>
            </a:endParaRPr>
          </a:p>
          <a:p>
            <a:r>
              <a:rPr lang="ru-RU" sz="2800" dirty="0">
                <a:solidFill>
                  <a:srgbClr val="FFFF00"/>
                </a:solidFill>
              </a:rPr>
              <a:t>1. </a:t>
            </a:r>
            <a:r>
              <a:rPr lang="ru-RU" sz="2800" dirty="0" err="1">
                <a:solidFill>
                  <a:srgbClr val="FFFF00"/>
                </a:solidFill>
              </a:rPr>
              <a:t>дуже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стійкі</a:t>
            </a:r>
            <a:r>
              <a:rPr lang="ru-RU" sz="2800" dirty="0">
                <a:solidFill>
                  <a:srgbClr val="FFFF00"/>
                </a:solidFill>
              </a:rPr>
              <a:t>;</a:t>
            </a:r>
          </a:p>
          <a:p>
            <a:r>
              <a:rPr lang="ru-RU" sz="2800" dirty="0">
                <a:solidFill>
                  <a:srgbClr val="FFFF00"/>
                </a:solidFill>
              </a:rPr>
              <a:t>2. </a:t>
            </a:r>
            <a:r>
              <a:rPr lang="ru-RU" sz="2800" dirty="0" err="1">
                <a:solidFill>
                  <a:srgbClr val="FFFF00"/>
                </a:solidFill>
              </a:rPr>
              <a:t>стійкі</a:t>
            </a:r>
            <a:r>
              <a:rPr lang="ru-RU" sz="2800" dirty="0">
                <a:solidFill>
                  <a:srgbClr val="FFFF00"/>
                </a:solidFill>
              </a:rPr>
              <a:t>;</a:t>
            </a:r>
          </a:p>
          <a:p>
            <a:r>
              <a:rPr lang="ru-RU" sz="2800" dirty="0">
                <a:solidFill>
                  <a:srgbClr val="FFFF00"/>
                </a:solidFill>
              </a:rPr>
              <a:t>3. </a:t>
            </a:r>
            <a:r>
              <a:rPr lang="ru-RU" sz="2800" dirty="0" err="1" smtClean="0">
                <a:solidFill>
                  <a:srgbClr val="FFFF00"/>
                </a:solidFill>
              </a:rPr>
              <a:t>средньостійкі</a:t>
            </a:r>
            <a:r>
              <a:rPr lang="ru-RU" sz="2800" dirty="0" smtClean="0">
                <a:solidFill>
                  <a:srgbClr val="FFFF00"/>
                </a:solidFill>
              </a:rPr>
              <a:t>;</a:t>
            </a:r>
            <a:endParaRPr lang="ru-RU" sz="2800" dirty="0">
              <a:solidFill>
                <a:srgbClr val="FFFF00"/>
              </a:solidFill>
            </a:endParaRPr>
          </a:p>
          <a:p>
            <a:r>
              <a:rPr lang="ru-RU" sz="2800" dirty="0">
                <a:solidFill>
                  <a:srgbClr val="FFFF00"/>
                </a:solidFill>
              </a:rPr>
              <a:t>4. </a:t>
            </a:r>
            <a:r>
              <a:rPr lang="ru-RU" sz="2800" dirty="0" err="1">
                <a:solidFill>
                  <a:srgbClr val="FFFF00"/>
                </a:solidFill>
              </a:rPr>
              <a:t>малостійкі</a:t>
            </a:r>
            <a:r>
              <a:rPr lang="ru-RU" sz="2800" dirty="0">
                <a:solidFill>
                  <a:srgbClr val="FFFF00"/>
                </a:solidFill>
              </a:rPr>
              <a:t>;</a:t>
            </a:r>
          </a:p>
          <a:p>
            <a:r>
              <a:rPr lang="ru-RU" sz="2800" dirty="0">
                <a:solidFill>
                  <a:srgbClr val="FFFF00"/>
                </a:solidFill>
              </a:rPr>
              <a:t>5. </a:t>
            </a:r>
            <a:r>
              <a:rPr lang="ru-RU" sz="2800" dirty="0" err="1">
                <a:solidFill>
                  <a:srgbClr val="FFFF00"/>
                </a:solidFill>
              </a:rPr>
              <a:t>дуже</a:t>
            </a:r>
            <a:r>
              <a:rPr lang="ru-RU" sz="2800" dirty="0">
                <a:solidFill>
                  <a:srgbClr val="FFFF00"/>
                </a:solidFill>
              </a:rPr>
              <a:t> мало </a:t>
            </a:r>
            <a:r>
              <a:rPr lang="ru-RU" sz="2800" dirty="0" err="1">
                <a:solidFill>
                  <a:srgbClr val="FFFF00"/>
                </a:solidFill>
              </a:rPr>
              <a:t>стійкі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6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15">
      <a:dk1>
        <a:srgbClr val="263E38"/>
      </a:dk1>
      <a:lt1>
        <a:sysClr val="window" lastClr="FFFFFF"/>
      </a:lt1>
      <a:dk2>
        <a:srgbClr val="4C7D71"/>
      </a:dk2>
      <a:lt2>
        <a:srgbClr val="F4E7ED"/>
      </a:lt2>
      <a:accent1>
        <a:srgbClr val="4C7D71"/>
      </a:accent1>
      <a:accent2>
        <a:srgbClr val="AC66BB"/>
      </a:accent2>
      <a:accent3>
        <a:srgbClr val="DE6C36"/>
      </a:accent3>
      <a:accent4>
        <a:srgbClr val="B14C1D"/>
      </a:accent4>
      <a:accent5>
        <a:srgbClr val="CF6DA4"/>
      </a:accent5>
      <a:accent6>
        <a:srgbClr val="CE95AF"/>
      </a:accent6>
      <a:hlink>
        <a:srgbClr val="B15881"/>
      </a:hlink>
      <a:folHlink>
        <a:srgbClr val="D490C5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83</TotalTime>
  <Words>403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BlackTie</vt:lpstr>
      <vt:lpstr>Забруднення Ґрунтів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кІНЕЦЬ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Забруднення повітря</dc:title>
  <dc:creator>Администратор</dc:creator>
  <cp:lastModifiedBy>Администратор</cp:lastModifiedBy>
  <cp:revision>10</cp:revision>
  <dcterms:created xsi:type="dcterms:W3CDTF">2014-05-05T14:14:54Z</dcterms:created>
  <dcterms:modified xsi:type="dcterms:W3CDTF">2014-05-05T16:34:04Z</dcterms:modified>
</cp:coreProperties>
</file>