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19BEB-7444-4D50-B51C-58458B6A11CC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4D471-7A54-4C00-B267-E338817983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344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4D471-7A54-4C00-B267-E33881798345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8910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F76-AE8F-4139-BEF3-78B36D68CD05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06F3-2F30-4F5C-878E-3EC9A15D50BD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F76-AE8F-4139-BEF3-78B36D68CD05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06F3-2F30-4F5C-878E-3EC9A15D50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F76-AE8F-4139-BEF3-78B36D68CD05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06F3-2F30-4F5C-878E-3EC9A15D50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F76-AE8F-4139-BEF3-78B36D68CD05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06F3-2F30-4F5C-878E-3EC9A15D50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F76-AE8F-4139-BEF3-78B36D68CD05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06F3-2F30-4F5C-878E-3EC9A15D50BD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F76-AE8F-4139-BEF3-78B36D68CD05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06F3-2F30-4F5C-878E-3EC9A15D50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F76-AE8F-4139-BEF3-78B36D68CD05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06F3-2F30-4F5C-878E-3EC9A15D50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F76-AE8F-4139-BEF3-78B36D68CD05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E306F3-2F30-4F5C-878E-3EC9A15D50BD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F76-AE8F-4139-BEF3-78B36D68CD05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06F3-2F30-4F5C-878E-3EC9A15D50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6F76-AE8F-4139-BEF3-78B36D68CD05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9E306F3-2F30-4F5C-878E-3EC9A15D50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AEC6F76-AE8F-4139-BEF3-78B36D68CD05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06F3-2F30-4F5C-878E-3EC9A15D50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AEC6F76-AE8F-4139-BEF3-78B36D68CD05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9E306F3-2F30-4F5C-878E-3EC9A15D50BD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764704"/>
            <a:ext cx="5544616" cy="2301240"/>
          </a:xfrm>
        </p:spPr>
        <p:txBody>
          <a:bodyPr>
            <a:noAutofit/>
          </a:bodyPr>
          <a:lstStyle/>
          <a:p>
            <a:r>
              <a:rPr lang="uk-UA" sz="5400" dirty="0" smtClean="0"/>
              <a:t>Проблеми </a:t>
            </a:r>
            <a:r>
              <a:rPr lang="uk-UA" sz="5400" dirty="0" err="1" smtClean="0"/>
              <a:t>китаю</a:t>
            </a:r>
            <a:r>
              <a:rPr lang="uk-UA" sz="5400" dirty="0"/>
              <a:t> </a:t>
            </a:r>
            <a:r>
              <a:rPr lang="uk-UA" sz="5400" dirty="0" smtClean="0"/>
              <a:t>та Індії</a:t>
            </a:r>
            <a:endParaRPr lang="uk-UA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933056"/>
            <a:ext cx="6480048" cy="17526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Виконав </a:t>
            </a:r>
            <a:r>
              <a:rPr lang="uk-UA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Саліх</a:t>
            </a:r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Мікаель</a:t>
            </a:r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11-Ф</a:t>
            </a:r>
            <a:endParaRPr lang="uk-UA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36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національно-релігійна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ворожнеча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uk-UA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4525963"/>
          </a:xfrm>
        </p:spPr>
        <p:txBody>
          <a:bodyPr>
            <a:normAutofit/>
          </a:bodyPr>
          <a:lstStyle/>
          <a:p>
            <a:r>
              <a:rPr lang="uk-UA" sz="2400" dirty="0"/>
              <a:t>Незважаючи на розділ 1947 р., у республіці проживає не менше 85-90 млн. мусульман. Велику і впливову громаду складають сикхи. </a:t>
            </a:r>
            <a:endParaRPr lang="uk-UA" sz="2400" dirty="0" smtClean="0"/>
          </a:p>
          <a:p>
            <a:r>
              <a:rPr lang="uk-UA" sz="2400" dirty="0" err="1" smtClean="0"/>
              <a:t>Індо-мусульманські</a:t>
            </a:r>
            <a:r>
              <a:rPr lang="uk-UA" sz="2400" dirty="0" smtClean="0"/>
              <a:t> </a:t>
            </a:r>
            <a:r>
              <a:rPr lang="uk-UA" sz="2400" dirty="0"/>
              <a:t>зіткнення в різних районах і боротьба сикхського меншини спочатку за політичну автономію, а потім і за власну незалежну державу - серйозні проблеми для країни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17032"/>
            <a:ext cx="4270704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2"/>
            <a:ext cx="432048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91264" cy="2764904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Нечувано швидкий приріст населення (з часу деколонізації майже вдвічі) загрожує країні катастрофою. </a:t>
            </a:r>
            <a:endParaRPr lang="uk-UA" dirty="0" smtClean="0"/>
          </a:p>
          <a:p>
            <a:r>
              <a:rPr lang="uk-UA" dirty="0" smtClean="0"/>
              <a:t>Найбільш </a:t>
            </a:r>
            <a:r>
              <a:rPr lang="uk-UA" dirty="0"/>
              <a:t>важкі його наслідки - перш за все голод - було </a:t>
            </a:r>
            <a:r>
              <a:rPr lang="uk-UA" dirty="0" err="1"/>
              <a:t>помякшено</a:t>
            </a:r>
            <a:r>
              <a:rPr lang="uk-UA" dirty="0"/>
              <a:t> успіхами «зеленої революції» та фермерського господарства тих районів Індії, де і те, і інше досягли найбільших успіхів, зокрема Пенджаб. Однак проблема не тільки залишається, але і залишається вкрай гострою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56992"/>
            <a:ext cx="4524375" cy="3390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048"/>
            <a:ext cx="42195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Проблема каст</a:t>
            </a:r>
            <a:br>
              <a:rPr lang="uk-UA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uk-UA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4896544" cy="482453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 формально </a:t>
            </a:r>
            <a:r>
              <a:rPr lang="ru-RU" dirty="0" err="1"/>
              <a:t>проголошують</a:t>
            </a:r>
            <a:r>
              <a:rPr lang="ru-RU" dirty="0"/>
              <a:t> </a:t>
            </a:r>
            <a:r>
              <a:rPr lang="ru-RU" dirty="0" err="1"/>
              <a:t>рівність</a:t>
            </a:r>
            <a:r>
              <a:rPr lang="ru-RU" dirty="0"/>
              <a:t> людей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кастової</a:t>
            </a:r>
            <a:r>
              <a:rPr lang="ru-RU" dirty="0"/>
              <a:t> </a:t>
            </a:r>
            <a:r>
              <a:rPr lang="ru-RU" dirty="0" err="1"/>
              <a:t>приналежності</a:t>
            </a:r>
            <a:r>
              <a:rPr lang="ru-RU" dirty="0"/>
              <a:t>, а за </a:t>
            </a:r>
            <a:r>
              <a:rPr lang="ru-RU" dirty="0" err="1"/>
              <a:t>представниками</a:t>
            </a:r>
            <a:r>
              <a:rPr lang="ru-RU" dirty="0"/>
              <a:t> </a:t>
            </a:r>
            <a:r>
              <a:rPr lang="ru-RU" dirty="0" err="1"/>
              <a:t>нижчих</a:t>
            </a:r>
            <a:r>
              <a:rPr lang="ru-RU" dirty="0"/>
              <a:t> каст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заброньовані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квоти</a:t>
            </a:r>
            <a:r>
              <a:rPr lang="ru-RU" dirty="0"/>
              <a:t> у вузах,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установах</a:t>
            </a:r>
            <a:r>
              <a:rPr lang="ru-RU" dirty="0"/>
              <a:t> і т. п., </a:t>
            </a:r>
            <a:r>
              <a:rPr lang="ru-RU" dirty="0" err="1"/>
              <a:t>касти</a:t>
            </a:r>
            <a:r>
              <a:rPr lang="ru-RU" dirty="0"/>
              <a:t> </a:t>
            </a:r>
            <a:r>
              <a:rPr lang="ru-RU" dirty="0" err="1"/>
              <a:t>грають</a:t>
            </a:r>
            <a:r>
              <a:rPr lang="ru-RU" dirty="0"/>
              <a:t> в </a:t>
            </a:r>
            <a:r>
              <a:rPr lang="ru-RU" dirty="0" err="1"/>
              <a:t>Індії</a:t>
            </a:r>
            <a:r>
              <a:rPr lang="ru-RU" dirty="0"/>
              <a:t> практично ту ж роль, </a:t>
            </a:r>
            <a:r>
              <a:rPr lang="ru-RU" dirty="0" err="1"/>
              <a:t>що</a:t>
            </a:r>
            <a:r>
              <a:rPr lang="ru-RU" dirty="0"/>
              <a:t> і в </a:t>
            </a:r>
            <a:r>
              <a:rPr lang="ru-RU" dirty="0" err="1"/>
              <a:t>минулому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перших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гострих</a:t>
            </a:r>
            <a:r>
              <a:rPr lang="ru-RU" dirty="0"/>
              <a:t> для </a:t>
            </a:r>
            <a:r>
              <a:rPr lang="ru-RU" dirty="0" err="1"/>
              <a:t>Індії</a:t>
            </a:r>
            <a:r>
              <a:rPr lang="ru-RU" dirty="0"/>
              <a:t> проблем,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дестабілізуючі</a:t>
            </a:r>
            <a:r>
              <a:rPr lang="ru-RU" dirty="0"/>
              <a:t> </a:t>
            </a:r>
            <a:r>
              <a:rPr lang="ru-RU" dirty="0" err="1"/>
              <a:t>імпульси</a:t>
            </a:r>
            <a:r>
              <a:rPr lang="ru-RU" dirty="0"/>
              <a:t>, </a:t>
            </a:r>
            <a:r>
              <a:rPr lang="ru-RU" dirty="0" err="1"/>
              <a:t>кастова</a:t>
            </a:r>
            <a:r>
              <a:rPr lang="ru-RU" dirty="0"/>
              <a:t> структура в </a:t>
            </a:r>
            <a:r>
              <a:rPr lang="ru-RU" dirty="0" err="1"/>
              <a:t>певному</a:t>
            </a:r>
            <a:r>
              <a:rPr lang="ru-RU" dirty="0"/>
              <a:t> </a:t>
            </a:r>
            <a:r>
              <a:rPr lang="ru-RU" dirty="0" err="1"/>
              <a:t>сенсі</a:t>
            </a:r>
            <a:r>
              <a:rPr lang="ru-RU" dirty="0"/>
              <a:t> - як на той </a:t>
            </a:r>
            <a:r>
              <a:rPr lang="ru-RU" dirty="0" err="1"/>
              <a:t>звертають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фахівці</a:t>
            </a:r>
            <a:r>
              <a:rPr lang="ru-RU" dirty="0"/>
              <a:t>, </a:t>
            </a:r>
            <a:r>
              <a:rPr lang="ru-RU" dirty="0" err="1" smtClean="0"/>
              <a:t>грає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сучасній</a:t>
            </a:r>
            <a:r>
              <a:rPr lang="ru-RU" dirty="0"/>
              <a:t> </a:t>
            </a:r>
            <a:r>
              <a:rPr lang="ru-RU" dirty="0" err="1"/>
              <a:t>Індії</a:t>
            </a:r>
            <a:r>
              <a:rPr lang="ru-RU" dirty="0"/>
              <a:t> роль </a:t>
            </a:r>
            <a:r>
              <a:rPr lang="ru-RU" dirty="0" err="1"/>
              <a:t>стабілізуючого</a:t>
            </a:r>
            <a:r>
              <a:rPr lang="ru-RU" dirty="0"/>
              <a:t> фактора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60" y="1196752"/>
            <a:ext cx="429043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Ахіллесова п’ята Китаю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12776"/>
            <a:ext cx="5189215" cy="4536504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Китай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здаватися</a:t>
            </a:r>
            <a:r>
              <a:rPr lang="ru-RU" sz="2400" dirty="0"/>
              <a:t> </a:t>
            </a:r>
            <a:r>
              <a:rPr lang="ru-RU" sz="2400" dirty="0" err="1"/>
              <a:t>непереможним</a:t>
            </a:r>
            <a:r>
              <a:rPr lang="ru-RU" sz="2400" dirty="0"/>
              <a:t>. У 2010 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обігнав</a:t>
            </a:r>
            <a:r>
              <a:rPr lang="ru-RU" sz="2400" dirty="0"/>
              <a:t> Америку за такими </a:t>
            </a:r>
            <a:r>
              <a:rPr lang="ru-RU" sz="2400" dirty="0" err="1"/>
              <a:t>показниками</a:t>
            </a:r>
            <a:r>
              <a:rPr lang="ru-RU" sz="2400" dirty="0"/>
              <a:t> як </a:t>
            </a:r>
            <a:r>
              <a:rPr lang="ru-RU" sz="2400" dirty="0" err="1"/>
              <a:t>промислове</a:t>
            </a:r>
            <a:r>
              <a:rPr lang="ru-RU" sz="2400" dirty="0"/>
              <a:t> </a:t>
            </a:r>
            <a:r>
              <a:rPr lang="ru-RU" sz="2400" dirty="0" err="1"/>
              <a:t>виробництво</a:t>
            </a:r>
            <a:r>
              <a:rPr lang="ru-RU" sz="2400" dirty="0"/>
              <a:t>, </a:t>
            </a:r>
            <a:r>
              <a:rPr lang="ru-RU" sz="2400" dirty="0" err="1"/>
              <a:t>споживання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 та продажу </a:t>
            </a:r>
            <a:r>
              <a:rPr lang="ru-RU" sz="2400" dirty="0" err="1"/>
              <a:t>автомобілів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/>
              <a:t>військові</a:t>
            </a:r>
            <a:r>
              <a:rPr lang="ru-RU" sz="2400" dirty="0"/>
              <a:t> </a:t>
            </a:r>
            <a:r>
              <a:rPr lang="ru-RU" sz="2400" dirty="0" err="1"/>
              <a:t>витрати</a:t>
            </a:r>
            <a:r>
              <a:rPr lang="ru-RU" sz="2400" dirty="0"/>
              <a:t> </a:t>
            </a:r>
            <a:r>
              <a:rPr lang="ru-RU" sz="2400" dirty="0" err="1"/>
              <a:t>зростали</a:t>
            </a:r>
            <a:r>
              <a:rPr lang="ru-RU" sz="2400" dirty="0"/>
              <a:t> в </a:t>
            </a:r>
            <a:r>
              <a:rPr lang="ru-RU" sz="2400" dirty="0" err="1"/>
              <a:t>номінальній</a:t>
            </a:r>
            <a:r>
              <a:rPr lang="ru-RU" sz="2400" dirty="0"/>
              <a:t> </a:t>
            </a:r>
            <a:r>
              <a:rPr lang="ru-RU" sz="2400" dirty="0" err="1"/>
              <a:t>вартості</a:t>
            </a:r>
            <a:r>
              <a:rPr lang="ru-RU" sz="2400" dirty="0"/>
              <a:t> в </a:t>
            </a:r>
            <a:r>
              <a:rPr lang="ru-RU" sz="2400" dirty="0" err="1"/>
              <a:t>середньому</a:t>
            </a:r>
            <a:r>
              <a:rPr lang="ru-RU" sz="2400" dirty="0"/>
              <a:t> на 16% </a:t>
            </a:r>
            <a:r>
              <a:rPr lang="ru-RU" sz="2400" dirty="0" err="1"/>
              <a:t>щороку</a:t>
            </a:r>
            <a:r>
              <a:rPr lang="ru-RU" sz="2400" dirty="0"/>
              <a:t> </a:t>
            </a:r>
            <a:r>
              <a:rPr lang="ru-RU" sz="2400" dirty="0" err="1"/>
              <a:t>протягом</a:t>
            </a:r>
            <a:r>
              <a:rPr lang="ru-RU" sz="2400" dirty="0"/>
              <a:t> </a:t>
            </a:r>
            <a:r>
              <a:rPr lang="ru-RU" sz="2400" dirty="0" err="1"/>
              <a:t>останніх</a:t>
            </a:r>
            <a:r>
              <a:rPr lang="ru-RU" sz="2400" dirty="0"/>
              <a:t> 20 </a:t>
            </a:r>
            <a:r>
              <a:rPr lang="ru-RU" sz="2400" dirty="0" err="1"/>
              <a:t>років</a:t>
            </a:r>
            <a:r>
              <a:rPr lang="ru-RU" sz="2400" dirty="0"/>
              <a:t>. За </a:t>
            </a:r>
            <a:r>
              <a:rPr lang="ru-RU" sz="2400" dirty="0" err="1"/>
              <a:t>даними</a:t>
            </a:r>
            <a:r>
              <a:rPr lang="ru-RU" sz="2400" dirty="0"/>
              <a:t> МВФ, Китай </a:t>
            </a:r>
            <a:r>
              <a:rPr lang="ru-RU" sz="2400" dirty="0" err="1"/>
              <a:t>обжене</a:t>
            </a:r>
            <a:r>
              <a:rPr lang="ru-RU" sz="2400" dirty="0"/>
              <a:t> Америку як </a:t>
            </a:r>
            <a:r>
              <a:rPr lang="ru-RU" sz="2400" dirty="0" err="1"/>
              <a:t>найбільшу</a:t>
            </a:r>
            <a:r>
              <a:rPr lang="ru-RU" sz="2400" dirty="0"/>
              <a:t> </a:t>
            </a:r>
            <a:r>
              <a:rPr lang="ru-RU" sz="2400" dirty="0" err="1"/>
              <a:t>економіку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 (в </a:t>
            </a:r>
            <a:r>
              <a:rPr lang="ru-RU" sz="2400" dirty="0" err="1"/>
              <a:t>плані</a:t>
            </a:r>
            <a:r>
              <a:rPr lang="ru-RU" sz="2400" dirty="0"/>
              <a:t> </a:t>
            </a:r>
            <a:r>
              <a:rPr lang="ru-RU" sz="2400" dirty="0" err="1"/>
              <a:t>купівельної</a:t>
            </a:r>
            <a:r>
              <a:rPr lang="ru-RU" sz="2400" dirty="0"/>
              <a:t> </a:t>
            </a:r>
            <a:r>
              <a:rPr lang="ru-RU" sz="2400" dirty="0" err="1"/>
              <a:t>спроможності</a:t>
            </a:r>
            <a:r>
              <a:rPr lang="ru-RU" sz="2400" dirty="0"/>
              <a:t>) у 2017 </a:t>
            </a:r>
            <a:r>
              <a:rPr lang="ru-RU" sz="2400" dirty="0" err="1"/>
              <a:t>році</a:t>
            </a:r>
            <a:r>
              <a:rPr lang="ru-RU" sz="2400" dirty="0"/>
              <a:t>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76872"/>
            <a:ext cx="3958665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43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14" y="404664"/>
            <a:ext cx="4896544" cy="6264696"/>
          </a:xfrm>
        </p:spPr>
        <p:txBody>
          <a:bodyPr>
            <a:normAutofit/>
          </a:bodyPr>
          <a:lstStyle/>
          <a:p>
            <a:r>
              <a:rPr lang="ru-RU" sz="2000" dirty="0" err="1"/>
              <a:t>Поряд</a:t>
            </a:r>
            <a:r>
              <a:rPr lang="ru-RU" sz="2000" dirty="0"/>
              <a:t> з </a:t>
            </a:r>
            <a:r>
              <a:rPr lang="ru-RU" sz="2000" dirty="0" err="1"/>
              <a:t>багатьма</a:t>
            </a:r>
            <a:r>
              <a:rPr lang="ru-RU" sz="2000" dirty="0"/>
              <a:t> </a:t>
            </a:r>
            <a:r>
              <a:rPr lang="ru-RU" sz="2000" dirty="0" err="1"/>
              <a:t>іншими</a:t>
            </a:r>
            <a:r>
              <a:rPr lang="ru-RU" sz="2000" dirty="0"/>
              <a:t> проблемами, з </a:t>
            </a:r>
            <a:r>
              <a:rPr lang="ru-RU" sz="2000" dirty="0" err="1"/>
              <a:t>якими</a:t>
            </a:r>
            <a:r>
              <a:rPr lang="ru-RU" sz="2000" dirty="0"/>
              <a:t> </a:t>
            </a:r>
            <a:r>
              <a:rPr lang="ru-RU" sz="2000" dirty="0" err="1"/>
              <a:t>стикається</a:t>
            </a:r>
            <a:r>
              <a:rPr lang="ru-RU" sz="2000" dirty="0"/>
              <a:t> </a:t>
            </a:r>
            <a:r>
              <a:rPr lang="ru-RU" sz="2000" dirty="0" smtClean="0"/>
              <a:t>Китай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/>
              <a:t>свою </a:t>
            </a:r>
            <a:r>
              <a:rPr lang="ru-RU" sz="2000" dirty="0" err="1"/>
              <a:t>смертельну</a:t>
            </a:r>
            <a:r>
              <a:rPr lang="ru-RU" sz="2000" dirty="0"/>
              <a:t> точку </a:t>
            </a:r>
            <a:r>
              <a:rPr lang="ru-RU" sz="2000" dirty="0" err="1"/>
              <a:t>невидимої</a:t>
            </a:r>
            <a:r>
              <a:rPr lang="ru-RU" sz="2000" dirty="0"/>
              <a:t> </a:t>
            </a:r>
            <a:r>
              <a:rPr lang="ru-RU" sz="2000" dirty="0" err="1"/>
              <a:t>слабкості</a:t>
            </a:r>
            <a:r>
              <a:rPr lang="ru-RU" sz="2000" dirty="0"/>
              <a:t>: </a:t>
            </a:r>
            <a:r>
              <a:rPr lang="ru-RU" sz="2000" dirty="0" err="1"/>
              <a:t>це</a:t>
            </a:r>
            <a:r>
              <a:rPr lang="ru-RU" sz="2000" dirty="0"/>
              <a:t> – </a:t>
            </a:r>
            <a:r>
              <a:rPr lang="ru-RU" sz="2000" dirty="0" err="1"/>
              <a:t>демографія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err="1" smtClean="0"/>
              <a:t>Низький</a:t>
            </a:r>
            <a:r>
              <a:rPr lang="ru-RU" sz="2000" dirty="0" smtClean="0"/>
              <a:t> </a:t>
            </a:r>
            <a:r>
              <a:rPr lang="ru-RU" sz="2000" dirty="0" err="1"/>
              <a:t>рівень</a:t>
            </a:r>
            <a:r>
              <a:rPr lang="ru-RU" sz="2000" dirty="0"/>
              <a:t> </a:t>
            </a:r>
            <a:r>
              <a:rPr lang="ru-RU" sz="2000" dirty="0" err="1"/>
              <a:t>народжуваності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зберегтись</a:t>
            </a:r>
            <a:r>
              <a:rPr lang="ru-RU" sz="2000" dirty="0"/>
              <a:t> </a:t>
            </a:r>
            <a:r>
              <a:rPr lang="ru-RU" sz="2000" dirty="0" err="1"/>
              <a:t>надовго</a:t>
            </a:r>
            <a:r>
              <a:rPr lang="ru-RU" sz="2000" dirty="0"/>
              <a:t>, </a:t>
            </a:r>
            <a:r>
              <a:rPr lang="ru-RU" sz="2000" dirty="0" err="1"/>
              <a:t>оскільки</a:t>
            </a:r>
            <a:r>
              <a:rPr lang="ru-RU" sz="2000" dirty="0"/>
              <a:t> </a:t>
            </a:r>
            <a:r>
              <a:rPr lang="ru-RU" sz="2000" dirty="0" err="1"/>
              <a:t>діти</a:t>
            </a:r>
            <a:r>
              <a:rPr lang="ru-RU" sz="2000" dirty="0"/>
              <a:t>, </a:t>
            </a:r>
            <a:r>
              <a:rPr lang="ru-RU" sz="2000" dirty="0" err="1"/>
              <a:t>народженні</a:t>
            </a:r>
            <a:r>
              <a:rPr lang="ru-RU" sz="2000" dirty="0"/>
              <a:t> в </a:t>
            </a:r>
            <a:r>
              <a:rPr lang="ru-RU" sz="2000" dirty="0" err="1"/>
              <a:t>сім’ї</a:t>
            </a:r>
            <a:r>
              <a:rPr lang="ru-RU" sz="2000" dirty="0"/>
              <a:t> з </a:t>
            </a:r>
            <a:r>
              <a:rPr lang="ru-RU" sz="2000" dirty="0" err="1"/>
              <a:t>однією</a:t>
            </a:r>
            <a:r>
              <a:rPr lang="ru-RU" sz="2000" dirty="0"/>
              <a:t> </a:t>
            </a:r>
            <a:r>
              <a:rPr lang="ru-RU" sz="2000" dirty="0" err="1"/>
              <a:t>дитиною</a:t>
            </a:r>
            <a:r>
              <a:rPr lang="ru-RU" sz="2000" dirty="0"/>
              <a:t> </a:t>
            </a:r>
            <a:r>
              <a:rPr lang="ru-RU" sz="2000" dirty="0" err="1"/>
              <a:t>надалі</a:t>
            </a:r>
            <a:r>
              <a:rPr lang="ru-RU" sz="2000" dirty="0"/>
              <a:t> </a:t>
            </a:r>
            <a:r>
              <a:rPr lang="ru-RU" sz="2000" dirty="0" err="1"/>
              <a:t>самі</a:t>
            </a:r>
            <a:r>
              <a:rPr lang="ru-RU" sz="2000" dirty="0"/>
              <a:t> </a:t>
            </a:r>
            <a:r>
              <a:rPr lang="ru-RU" sz="2000" dirty="0" err="1"/>
              <a:t>бажають</a:t>
            </a:r>
            <a:r>
              <a:rPr lang="ru-RU" sz="2000" dirty="0"/>
              <a:t> </a:t>
            </a:r>
            <a:r>
              <a:rPr lang="ru-RU" sz="2000" dirty="0" err="1"/>
              <a:t>мати</a:t>
            </a:r>
            <a:r>
              <a:rPr lang="ru-RU" sz="2000" dirty="0"/>
              <a:t> </a:t>
            </a:r>
            <a:r>
              <a:rPr lang="ru-RU" sz="2000" dirty="0" err="1"/>
              <a:t>тільки</a:t>
            </a:r>
            <a:r>
              <a:rPr lang="ru-RU" sz="2000" dirty="0"/>
              <a:t> одну </a:t>
            </a:r>
            <a:r>
              <a:rPr lang="ru-RU" sz="2000" dirty="0" err="1"/>
              <a:t>дитину</a:t>
            </a:r>
            <a:r>
              <a:rPr lang="ru-RU" sz="2000" dirty="0"/>
              <a:t>. Китаю у </a:t>
            </a:r>
            <a:r>
              <a:rPr lang="ru-RU" sz="2000" dirty="0" err="1" smtClean="0"/>
              <a:t>майбутньому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доведеться</a:t>
            </a:r>
            <a:r>
              <a:rPr lang="ru-RU" sz="2000" dirty="0" smtClean="0"/>
              <a:t> </a:t>
            </a:r>
            <a:r>
              <a:rPr lang="ru-RU" sz="2000" dirty="0"/>
              <a:t>пройти </a:t>
            </a:r>
            <a:r>
              <a:rPr lang="ru-RU" sz="2000" dirty="0" err="1"/>
              <a:t>довгий</a:t>
            </a:r>
            <a:r>
              <a:rPr lang="ru-RU" sz="2000" dirty="0"/>
              <a:t> </a:t>
            </a:r>
            <a:r>
              <a:rPr lang="ru-RU" sz="2000" dirty="0" err="1"/>
              <a:t>період</a:t>
            </a:r>
            <a:r>
              <a:rPr lang="ru-RU" sz="2000" dirty="0"/>
              <a:t> </a:t>
            </a:r>
            <a:r>
              <a:rPr lang="ru-RU" sz="2000" dirty="0" err="1"/>
              <a:t>вкрай</a:t>
            </a:r>
            <a:r>
              <a:rPr lang="ru-RU" sz="2000" dirty="0"/>
              <a:t> </a:t>
            </a:r>
            <a:r>
              <a:rPr lang="ru-RU" sz="2000" dirty="0" err="1"/>
              <a:t>низького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 </a:t>
            </a:r>
            <a:r>
              <a:rPr lang="ru-RU" sz="2000" dirty="0" err="1"/>
              <a:t>народжуваності</a:t>
            </a:r>
            <a:r>
              <a:rPr lang="ru-RU" sz="2000" dirty="0"/>
              <a:t>, </a:t>
            </a:r>
            <a:r>
              <a:rPr lang="ru-RU" sz="2000" dirty="0" err="1"/>
              <a:t>незалежно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того, </a:t>
            </a:r>
            <a:r>
              <a:rPr lang="ru-RU" sz="2000" dirty="0" err="1"/>
              <a:t>чи</a:t>
            </a:r>
            <a:r>
              <a:rPr lang="ru-RU" sz="2000" dirty="0"/>
              <a:t> буде </a:t>
            </a:r>
            <a:r>
              <a:rPr lang="ru-RU" sz="2000" dirty="0" err="1"/>
              <a:t>продовжуватись</a:t>
            </a:r>
            <a:r>
              <a:rPr lang="ru-RU" sz="2000" dirty="0"/>
              <a:t> так звана "</a:t>
            </a:r>
            <a:r>
              <a:rPr lang="ru-RU" sz="2000" dirty="0" err="1"/>
              <a:t>політика</a:t>
            </a:r>
            <a:r>
              <a:rPr lang="ru-RU" sz="2000" dirty="0"/>
              <a:t> </a:t>
            </a:r>
            <a:r>
              <a:rPr lang="ru-RU" sz="2000" dirty="0" err="1"/>
              <a:t>однієї</a:t>
            </a:r>
            <a:r>
              <a:rPr lang="ru-RU" sz="2000" dirty="0"/>
              <a:t> </a:t>
            </a:r>
            <a:r>
              <a:rPr lang="ru-RU" sz="2000" dirty="0" err="1"/>
              <a:t>дитини</a:t>
            </a:r>
            <a:r>
              <a:rPr lang="ru-RU" sz="2000" dirty="0"/>
              <a:t>".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743" y="692696"/>
            <a:ext cx="4248472" cy="4040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80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7467600" cy="4525963"/>
          </a:xfrm>
        </p:spPr>
        <p:txBody>
          <a:bodyPr>
            <a:normAutofit/>
          </a:bodyPr>
          <a:lstStyle/>
          <a:p>
            <a:r>
              <a:rPr lang="uk-UA" sz="2800" dirty="0"/>
              <a:t>Китай старіє безпрецедентними темпами</a:t>
            </a:r>
            <a:r>
              <a:rPr lang="uk-UA" sz="2800" dirty="0" smtClean="0"/>
              <a:t>.</a:t>
            </a:r>
            <a:r>
              <a:rPr lang="ru-RU" sz="2800" dirty="0"/>
              <a:t> </a:t>
            </a:r>
            <a:r>
              <a:rPr lang="ru-RU" sz="2800" dirty="0" err="1"/>
              <a:t>Комітет</a:t>
            </a:r>
            <a:r>
              <a:rPr lang="ru-RU" sz="2800" dirty="0"/>
              <a:t> </a:t>
            </a:r>
            <a:r>
              <a:rPr lang="ru-RU" sz="2800" dirty="0" err="1"/>
              <a:t>народонаселення</a:t>
            </a:r>
            <a:r>
              <a:rPr lang="ru-RU" sz="2800" dirty="0"/>
              <a:t> та </a:t>
            </a:r>
            <a:r>
              <a:rPr lang="ru-RU" sz="2800" dirty="0" err="1"/>
              <a:t>планування</a:t>
            </a:r>
            <a:r>
              <a:rPr lang="ru-RU" sz="2800" dirty="0"/>
              <a:t> </a:t>
            </a:r>
            <a:r>
              <a:rPr lang="ru-RU" sz="2800" dirty="0" err="1"/>
              <a:t>сім'ї</a:t>
            </a:r>
            <a:r>
              <a:rPr lang="ru-RU" sz="2800" dirty="0"/>
              <a:t> Шанхаю говорить,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більше</a:t>
            </a:r>
            <a:r>
              <a:rPr lang="ru-RU" sz="2800" dirty="0"/>
              <a:t> </a:t>
            </a:r>
            <a:r>
              <a:rPr lang="ru-RU" sz="2800" dirty="0" err="1"/>
              <a:t>третини</a:t>
            </a:r>
            <a:r>
              <a:rPr lang="ru-RU" sz="2800" dirty="0"/>
              <a:t> </a:t>
            </a:r>
            <a:r>
              <a:rPr lang="ru-RU" sz="2800" dirty="0" err="1"/>
              <a:t>населення</a:t>
            </a:r>
            <a:r>
              <a:rPr lang="ru-RU" sz="2800" dirty="0"/>
              <a:t> </a:t>
            </a:r>
            <a:r>
              <a:rPr lang="ru-RU" sz="2800" dirty="0" err="1"/>
              <a:t>міста</a:t>
            </a:r>
            <a:r>
              <a:rPr lang="ru-RU" sz="2800" dirty="0"/>
              <a:t> </a:t>
            </a:r>
            <a:r>
              <a:rPr lang="ru-RU" sz="2800" dirty="0" err="1"/>
              <a:t>досягне</a:t>
            </a:r>
            <a:r>
              <a:rPr lang="ru-RU" sz="2800" dirty="0"/>
              <a:t> </a:t>
            </a:r>
            <a:r>
              <a:rPr lang="ru-RU" sz="2800" dirty="0" err="1"/>
              <a:t>віку</a:t>
            </a:r>
            <a:r>
              <a:rPr lang="ru-RU" sz="2800" dirty="0"/>
              <a:t> у 60 </a:t>
            </a:r>
            <a:r>
              <a:rPr lang="ru-RU" sz="2800" dirty="0" err="1"/>
              <a:t>років</a:t>
            </a:r>
            <a:r>
              <a:rPr lang="ru-RU" sz="2800" dirty="0"/>
              <a:t> до 2020 року.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39" y="2708920"/>
            <a:ext cx="5859016" cy="3915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94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676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кінець "Китайської світової мануфактури"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363272" cy="2548879"/>
          </a:xfrm>
        </p:spPr>
        <p:txBody>
          <a:bodyPr>
            <a:normAutofit lnSpcReduction="10000"/>
          </a:bodyPr>
          <a:lstStyle/>
          <a:p>
            <a:r>
              <a:rPr lang="uk-UA" sz="2400" dirty="0"/>
              <a:t>Ці зміни означають кінець "Китайської світової мануфактури". Мабуть, нескінченний потік дешевої робочої сили починає вичерпуватися. Незважаючи на масу малозабезпеченого сільського населення, Китай вже стикається з браком робітників</a:t>
            </a:r>
            <a:r>
              <a:rPr lang="uk-UA" sz="2400" dirty="0" smtClean="0"/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Уряд</a:t>
            </a:r>
            <a:r>
              <a:rPr lang="ru-RU" sz="2400" dirty="0"/>
              <a:t>, </a:t>
            </a:r>
            <a:r>
              <a:rPr lang="ru-RU" sz="2400" dirty="0" err="1"/>
              <a:t>ймовірно</a:t>
            </a:r>
            <a:r>
              <a:rPr lang="ru-RU" sz="2400" dirty="0"/>
              <a:t>, </a:t>
            </a:r>
            <a:r>
              <a:rPr lang="ru-RU" sz="2400" dirty="0" err="1"/>
              <a:t>намагатиметься</a:t>
            </a:r>
            <a:r>
              <a:rPr lang="ru-RU" sz="2400" dirty="0"/>
              <a:t> </a:t>
            </a:r>
            <a:r>
              <a:rPr lang="ru-RU" sz="2400" dirty="0" err="1"/>
              <a:t>компенсувати</a:t>
            </a:r>
            <a:r>
              <a:rPr lang="ru-RU" sz="2400" dirty="0"/>
              <a:t> </a:t>
            </a:r>
            <a:r>
              <a:rPr lang="ru-RU" sz="2400" dirty="0" err="1"/>
              <a:t>вплив</a:t>
            </a:r>
            <a:r>
              <a:rPr lang="ru-RU" sz="2400" dirty="0"/>
              <a:t>, </a:t>
            </a:r>
            <a:r>
              <a:rPr lang="ru-RU" sz="2400" dirty="0" err="1"/>
              <a:t>шукаючи</a:t>
            </a:r>
            <a:r>
              <a:rPr lang="ru-RU" sz="2400" dirty="0"/>
              <a:t> </a:t>
            </a:r>
            <a:r>
              <a:rPr lang="ru-RU" sz="2400" dirty="0" err="1"/>
              <a:t>працівників</a:t>
            </a:r>
            <a:r>
              <a:rPr lang="ru-RU" sz="2400" dirty="0"/>
              <a:t> за кордоном.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3933055"/>
            <a:ext cx="5349815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Питання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возз’єднання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Тайваню з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Китаєм</a:t>
            </a:r>
            <a:endParaRPr lang="uk-UA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8840"/>
            <a:ext cx="468052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- </a:t>
            </a:r>
            <a:r>
              <a:rPr lang="ru-RU" sz="2400" dirty="0" err="1" smtClean="0"/>
              <a:t>найболючіша</a:t>
            </a:r>
            <a:r>
              <a:rPr lang="ru-RU" sz="2400" dirty="0" smtClean="0"/>
              <a:t> </a:t>
            </a:r>
            <a:r>
              <a:rPr lang="ru-RU" sz="2400" dirty="0"/>
              <a:t>проблема для КНР. </a:t>
            </a:r>
            <a:r>
              <a:rPr lang="ru-RU" sz="2400" dirty="0" err="1"/>
              <a:t>Адже</a:t>
            </a:r>
            <a:r>
              <a:rPr lang="ru-RU" sz="2400" dirty="0"/>
              <a:t>, не </a:t>
            </a:r>
            <a:r>
              <a:rPr lang="ru-RU" sz="2400" dirty="0" err="1"/>
              <a:t>зважаючи</a:t>
            </a:r>
            <a:r>
              <a:rPr lang="ru-RU" sz="2400" dirty="0"/>
              <a:t> на те,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зв’язки</a:t>
            </a:r>
            <a:r>
              <a:rPr lang="ru-RU" sz="2400" dirty="0"/>
              <a:t> Тайваню з </a:t>
            </a:r>
            <a:r>
              <a:rPr lang="ru-RU" sz="2400" dirty="0" err="1"/>
              <a:t>Китайською</a:t>
            </a:r>
            <a:r>
              <a:rPr lang="ru-RU" sz="2400" dirty="0"/>
              <a:t> Народною </a:t>
            </a:r>
            <a:r>
              <a:rPr lang="ru-RU" sz="2400" dirty="0" err="1"/>
              <a:t>Республікою</a:t>
            </a:r>
            <a:r>
              <a:rPr lang="ru-RU" sz="2400" dirty="0"/>
              <a:t> </a:t>
            </a:r>
            <a:r>
              <a:rPr lang="ru-RU" sz="2400" dirty="0" err="1"/>
              <a:t>постійно</a:t>
            </a:r>
            <a:r>
              <a:rPr lang="ru-RU" sz="2400" dirty="0"/>
              <a:t> </a:t>
            </a:r>
            <a:r>
              <a:rPr lang="ru-RU" sz="2400" dirty="0" err="1"/>
              <a:t>зростають</a:t>
            </a:r>
            <a:r>
              <a:rPr lang="ru-RU" sz="2400" dirty="0"/>
              <a:t>, Тайвань є </a:t>
            </a:r>
            <a:r>
              <a:rPr lang="ru-RU" sz="2400" dirty="0" err="1"/>
              <a:t>демократичним</a:t>
            </a:r>
            <a:r>
              <a:rPr lang="ru-RU" sz="2400" dirty="0"/>
              <a:t> </a:t>
            </a:r>
            <a:r>
              <a:rPr lang="ru-RU" sz="2400" dirty="0" err="1"/>
              <a:t>суспільством</a:t>
            </a:r>
            <a:r>
              <a:rPr lang="ru-RU" sz="2400" dirty="0"/>
              <a:t>. І </a:t>
            </a:r>
            <a:r>
              <a:rPr lang="ru-RU" sz="2400" dirty="0" err="1"/>
              <a:t>цим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принципово</a:t>
            </a:r>
            <a:r>
              <a:rPr lang="ru-RU" sz="2400" dirty="0"/>
              <a:t> </a:t>
            </a:r>
            <a:r>
              <a:rPr lang="ru-RU" sz="2400" dirty="0" err="1"/>
              <a:t>відрізняється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материкового Китаю. 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60" y="2852936"/>
            <a:ext cx="486054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59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136904" cy="2592288"/>
          </a:xfrm>
        </p:spPr>
        <p:txBody>
          <a:bodyPr>
            <a:normAutofit/>
          </a:bodyPr>
          <a:lstStyle/>
          <a:p>
            <a:r>
              <a:rPr lang="uk-UA" sz="2400" dirty="0"/>
              <a:t> КНР вважає, що Тайвань є частиною Китаю. Тайванці думають, що вони незалежні. Сполучені Штати визнають Тайвань як частину Китаю, але захищають його від можливого вторгнення Китайської Народної Республіки.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64904"/>
            <a:ext cx="5112568" cy="3485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26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8228"/>
            <a:ext cx="8507288" cy="3096344"/>
          </a:xfrm>
        </p:spPr>
        <p:txBody>
          <a:bodyPr>
            <a:normAutofit/>
          </a:bodyPr>
          <a:lstStyle/>
          <a:p>
            <a:r>
              <a:rPr lang="ru-RU" sz="2400" dirty="0"/>
              <a:t>Доки на </a:t>
            </a:r>
            <a:r>
              <a:rPr lang="ru-RU" sz="2400" dirty="0" err="1"/>
              <a:t>Тайвані</a:t>
            </a:r>
            <a:r>
              <a:rPr lang="ru-RU" sz="2400" dirty="0"/>
              <a:t> при </a:t>
            </a:r>
            <a:r>
              <a:rPr lang="ru-RU" sz="2400" dirty="0" err="1"/>
              <a:t>владі</a:t>
            </a:r>
            <a:r>
              <a:rPr lang="ru-RU" sz="2400" dirty="0"/>
              <a:t> </a:t>
            </a:r>
            <a:r>
              <a:rPr lang="ru-RU" sz="2400" dirty="0" err="1"/>
              <a:t>перебуває</a:t>
            </a:r>
            <a:r>
              <a:rPr lang="ru-RU" sz="2400" dirty="0"/>
              <a:t> </a:t>
            </a:r>
            <a:r>
              <a:rPr lang="ru-RU" sz="2400" dirty="0" err="1"/>
              <a:t>Гоміндан</a:t>
            </a:r>
            <a:r>
              <a:rPr lang="ru-RU" sz="2400" dirty="0"/>
              <a:t>, </a:t>
            </a:r>
            <a:r>
              <a:rPr lang="ru-RU" sz="2400" dirty="0" err="1"/>
              <a:t>Китайська</a:t>
            </a:r>
            <a:r>
              <a:rPr lang="ru-RU" sz="2400" dirty="0"/>
              <a:t> Народна </a:t>
            </a:r>
            <a:r>
              <a:rPr lang="ru-RU" sz="2400" dirty="0" err="1"/>
              <a:t>Республіка</a:t>
            </a:r>
            <a:r>
              <a:rPr lang="ru-RU" sz="2400" dirty="0"/>
              <a:t> не </a:t>
            </a:r>
            <a:r>
              <a:rPr lang="ru-RU" sz="2400" dirty="0" err="1"/>
              <a:t>застосовуватиме</a:t>
            </a:r>
            <a:r>
              <a:rPr lang="ru-RU" sz="2400" dirty="0"/>
              <a:t> </a:t>
            </a:r>
            <a:r>
              <a:rPr lang="ru-RU" sz="2400" dirty="0" err="1"/>
              <a:t>силові</a:t>
            </a:r>
            <a:r>
              <a:rPr lang="ru-RU" sz="2400" dirty="0"/>
              <a:t> </a:t>
            </a:r>
            <a:r>
              <a:rPr lang="ru-RU" sz="2400" dirty="0" err="1"/>
              <a:t>методи</a:t>
            </a:r>
            <a:r>
              <a:rPr lang="ru-RU" sz="2400" dirty="0"/>
              <a:t> для </a:t>
            </a:r>
            <a:r>
              <a:rPr lang="ru-RU" sz="2400" dirty="0" err="1"/>
              <a:t>возз’єднання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 err="1"/>
              <a:t>Проте</a:t>
            </a:r>
            <a:r>
              <a:rPr lang="ru-RU" sz="2400" dirty="0"/>
              <a:t> </a:t>
            </a:r>
            <a:r>
              <a:rPr lang="ru-RU" sz="2400" dirty="0" err="1"/>
              <a:t>якщо</a:t>
            </a:r>
            <a:r>
              <a:rPr lang="ru-RU" sz="2400" dirty="0"/>
              <a:t> до </a:t>
            </a:r>
            <a:r>
              <a:rPr lang="ru-RU" sz="2400" dirty="0" err="1"/>
              <a:t>влади</a:t>
            </a:r>
            <a:r>
              <a:rPr lang="ru-RU" sz="2400" dirty="0"/>
              <a:t> </a:t>
            </a:r>
            <a:r>
              <a:rPr lang="ru-RU" sz="2400" dirty="0" err="1"/>
              <a:t>повернеться</a:t>
            </a:r>
            <a:r>
              <a:rPr lang="ru-RU" sz="2400" dirty="0"/>
              <a:t> </a:t>
            </a:r>
            <a:r>
              <a:rPr lang="ru-RU" sz="2400" dirty="0" err="1"/>
              <a:t>опозиційна</a:t>
            </a:r>
            <a:r>
              <a:rPr lang="ru-RU" sz="2400" dirty="0"/>
              <a:t> Демократична </a:t>
            </a:r>
            <a:r>
              <a:rPr lang="ru-RU" sz="2400" dirty="0" err="1"/>
              <a:t>прогресивна</a:t>
            </a:r>
            <a:r>
              <a:rPr lang="ru-RU" sz="2400" dirty="0"/>
              <a:t> </a:t>
            </a:r>
            <a:r>
              <a:rPr lang="ru-RU" sz="2400" dirty="0" err="1"/>
              <a:t>партія</a:t>
            </a:r>
            <a:r>
              <a:rPr lang="ru-RU" sz="2400" dirty="0"/>
              <a:t> і </a:t>
            </a:r>
            <a:r>
              <a:rPr lang="ru-RU" sz="2400" dirty="0" err="1"/>
              <a:t>наважиться</a:t>
            </a:r>
            <a:r>
              <a:rPr lang="ru-RU" sz="2400" dirty="0"/>
              <a:t> де-юре </a:t>
            </a:r>
            <a:r>
              <a:rPr lang="ru-RU" sz="2400" dirty="0" err="1"/>
              <a:t>проголосити</a:t>
            </a:r>
            <a:r>
              <a:rPr lang="ru-RU" sz="2400" dirty="0"/>
              <a:t> </a:t>
            </a:r>
            <a:r>
              <a:rPr lang="ru-RU" sz="2400" dirty="0" err="1"/>
              <a:t>незалежність</a:t>
            </a:r>
            <a:r>
              <a:rPr lang="ru-RU" sz="2400" dirty="0"/>
              <a:t> Тайваню, Китай </a:t>
            </a:r>
            <a:r>
              <a:rPr lang="ru-RU" sz="2400" dirty="0" err="1"/>
              <a:t>цілком</a:t>
            </a:r>
            <a:r>
              <a:rPr lang="ru-RU" sz="2400" dirty="0"/>
              <a:t> буде </a:t>
            </a:r>
            <a:r>
              <a:rPr lang="ru-RU" sz="2400" dirty="0" err="1"/>
              <a:t>здатен</a:t>
            </a:r>
            <a:r>
              <a:rPr lang="ru-RU" sz="2400" dirty="0"/>
              <a:t> </a:t>
            </a:r>
            <a:r>
              <a:rPr lang="ru-RU" sz="2400" dirty="0" err="1"/>
              <a:t>застосувати</a:t>
            </a:r>
            <a:r>
              <a:rPr lang="ru-RU" sz="2400" dirty="0"/>
              <a:t> </a:t>
            </a:r>
            <a:r>
              <a:rPr lang="ru-RU" sz="2400" dirty="0" err="1"/>
              <a:t>проти</a:t>
            </a:r>
            <a:r>
              <a:rPr lang="ru-RU" sz="2400" dirty="0"/>
              <a:t> </a:t>
            </a:r>
            <a:r>
              <a:rPr lang="ru-RU" sz="2400" dirty="0" err="1"/>
              <a:t>Тайбею</a:t>
            </a:r>
            <a:r>
              <a:rPr lang="ru-RU" sz="2400" dirty="0"/>
              <a:t> </a:t>
            </a:r>
            <a:r>
              <a:rPr lang="ru-RU" sz="2400" dirty="0" err="1"/>
              <a:t>силові</a:t>
            </a:r>
            <a:r>
              <a:rPr lang="ru-RU" sz="2400" dirty="0"/>
              <a:t> </a:t>
            </a:r>
            <a:r>
              <a:rPr lang="ru-RU" sz="2400" dirty="0" err="1"/>
              <a:t>методи</a:t>
            </a:r>
            <a:r>
              <a:rPr lang="ru-RU" sz="2400" dirty="0"/>
              <a:t>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383" y="3282480"/>
            <a:ext cx="4624410" cy="3048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" y="3282480"/>
            <a:ext cx="4474837" cy="3001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63312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Армія Китаю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636195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Тайваню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98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Проблеми Індії</a:t>
            </a:r>
            <a:endParaRPr lang="uk-UA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7467600" cy="4525963"/>
          </a:xfrm>
        </p:spPr>
        <p:txBody>
          <a:bodyPr/>
          <a:lstStyle/>
          <a:p>
            <a:r>
              <a:rPr lang="ru-RU" dirty="0" err="1"/>
              <a:t>національно-релігійна</a:t>
            </a:r>
            <a:r>
              <a:rPr lang="ru-RU" dirty="0"/>
              <a:t> </a:t>
            </a:r>
            <a:r>
              <a:rPr lang="ru-RU" dirty="0" err="1"/>
              <a:t>ворожнеча</a:t>
            </a:r>
            <a:endParaRPr lang="ru-RU" dirty="0"/>
          </a:p>
          <a:p>
            <a:r>
              <a:rPr lang="ru-RU" dirty="0" err="1" smtClean="0"/>
              <a:t>Демографічна</a:t>
            </a:r>
            <a:endParaRPr lang="ru-RU" dirty="0" smtClean="0"/>
          </a:p>
          <a:p>
            <a:r>
              <a:rPr lang="uk-UA" dirty="0"/>
              <a:t>Проблема каст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1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126</TotalTime>
  <Words>552</Words>
  <Application>Microsoft Office PowerPoint</Application>
  <PresentationFormat>Экран (4:3)</PresentationFormat>
  <Paragraphs>31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Проблеми китаю та Індії</vt:lpstr>
      <vt:lpstr>Ахіллесова п’ята Китаю</vt:lpstr>
      <vt:lpstr>Презентация PowerPoint</vt:lpstr>
      <vt:lpstr>Презентация PowerPoint</vt:lpstr>
      <vt:lpstr>кінець "Китайської світової мануфактури"</vt:lpstr>
      <vt:lpstr>Питання возз’єднання Тайваню з Китаєм</vt:lpstr>
      <vt:lpstr>Презентация PowerPoint</vt:lpstr>
      <vt:lpstr>Презентация PowerPoint</vt:lpstr>
      <vt:lpstr>Проблеми Індії</vt:lpstr>
      <vt:lpstr> національно-релігійна ворожнеча </vt:lpstr>
      <vt:lpstr>Презентация PowerPoint</vt:lpstr>
      <vt:lpstr>Проблема каст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Проблеми китаю, Індії та Японії</dc:title>
  <dc:creator>Саліх Мікаель</dc:creator>
  <cp:lastModifiedBy>mikae_000</cp:lastModifiedBy>
  <cp:revision>9</cp:revision>
  <dcterms:created xsi:type="dcterms:W3CDTF">2014-12-01T17:02:31Z</dcterms:created>
  <dcterms:modified xsi:type="dcterms:W3CDTF">2014-12-01T19:09:08Z</dcterms:modified>
</cp:coreProperties>
</file>