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2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3" r:id="rId27"/>
    <p:sldId id="282" r:id="rId28"/>
    <p:sldId id="286" r:id="rId29"/>
    <p:sldId id="287" r:id="rId30"/>
    <p:sldId id="291" r:id="rId31"/>
    <p:sldId id="290" r:id="rId32"/>
    <p:sldId id="292" r:id="rId33"/>
    <p:sldId id="294" r:id="rId34"/>
    <p:sldId id="293" r:id="rId35"/>
    <p:sldId id="295" r:id="rId36"/>
    <p:sldId id="289" r:id="rId37"/>
    <p:sldId id="298" r:id="rId38"/>
    <p:sldId id="296" r:id="rId39"/>
    <p:sldId id="288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7C1277"/>
    <a:srgbClr val="00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55" autoAdjust="0"/>
  </p:normalViewPr>
  <p:slideViewPr>
    <p:cSldViewPr>
      <p:cViewPr>
        <p:scale>
          <a:sx n="60" d="100"/>
          <a:sy n="60" d="100"/>
        </p:scale>
        <p:origin x="-88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2791D-EF96-4CA0-82D1-95F3363BF329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7A0C4-75C6-4D1E-B90A-ECF0CBAF3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9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7A0C4-75C6-4D1E-B90A-ECF0CBAF3E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86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7A0C4-75C6-4D1E-B90A-ECF0CBAF3EE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9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0F7BD29-BBC2-48B9-A25B-0E7BC602F4A6}" type="datetimeFigureOut">
              <a:rPr lang="ru-RU" smtClean="0"/>
              <a:t>16.12.2012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EB60DBC-1F17-49C0-87DA-7EBB9BE647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ainfo.censor.net.ua/uploads/posts/2012-10/1350226972_ita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25" y="916633"/>
            <a:ext cx="4219575" cy="294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6908" y="188640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Республ</a:t>
            </a:r>
            <a:r>
              <a:rPr lang="uk-UA" sz="54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</a:t>
            </a:r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 </a:t>
            </a:r>
            <a:r>
              <a:rPr lang="ru-RU" sz="54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endParaRPr lang="ru-RU" sz="54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Picture 4" descr="Герб Итал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0" y="995029"/>
            <a:ext cx="2448678" cy="286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8188" y="3861048"/>
            <a:ext cx="7104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                  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301 340 </a:t>
            </a:r>
            <a:r>
              <a:rPr lang="uk-UA" sz="2000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км²</a:t>
            </a:r>
            <a:endParaRPr lang="uk-UA" sz="2000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Столиця               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Рим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Член                      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ЄБРР, ЄС, МБР, НАТО, ОЭСР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                      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59 464 644  (</a:t>
            </a:r>
            <a:r>
              <a:rPr lang="ru-RU" sz="2000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перепис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2011 р.)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Державний устрій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парламентська республіка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</a:p>
          <a:p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                             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унітарна держава.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Склад території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20 областей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Грошова одиниця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</a:t>
            </a:r>
          </a:p>
          <a:p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Релігія 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                           </a:t>
            </a:r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католицизм</a:t>
            </a:r>
            <a:endParaRPr lang="uk-UA" sz="2000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1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arin.ru/ai/article.240518/pics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65" y="901718"/>
            <a:ext cx="401002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24744"/>
            <a:ext cx="4572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Book Antiqua" pitchFamily="18" charset="0"/>
              </a:rPr>
              <a:t> 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широти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Флоренції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клімат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середземноморський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помірний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середньою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температурою 30 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°С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влітку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12  °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взимку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клімат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субтропічний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теплим і сухим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літом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теплою зимою,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температура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влітку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40  °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взимку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12  °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b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Опади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випадають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переважно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взимку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(600-1000 мм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в горах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місцями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понад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3000 мм).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зимові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тури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слід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узяти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собою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теплий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одяг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плащ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парасольку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влітку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легкі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-19128"/>
            <a:ext cx="2068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Клімат</a:t>
            </a: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7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6632"/>
            <a:ext cx="8496944" cy="4968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i="1" dirty="0">
                <a:latin typeface="Book Antiqua" pitchFamily="18" charset="0"/>
              </a:rPr>
              <a:t> 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Паданской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рівнини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південні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підніжжя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Альп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покривають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бурі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лісові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середньовисотних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зоні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Альп вони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оподзолени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малородючі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Вище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 Альпах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поширені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гірничо-лугові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гірничо-лісові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Для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приморської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зони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Апеннінського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півострова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острова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Сицилія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типові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коричневі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субтропіків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невисоких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плато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Апеннінських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передгір'їв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переважають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перегнійно-карбонатні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гірничо-лісові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бурі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низовинах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горбах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невисоких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горах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узбереж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Лігурійського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Тірренського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морів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вапняках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сформувалися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червоно-кольорові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середземноморські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грунту 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терра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-роса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).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Часто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зустрічаються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утворилися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вулканічних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породах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342900" indent="-342900">
              <a:buBlip>
                <a:blip r:embed="rId2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річкових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долинах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поширені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алювіальні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в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прибережних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районах у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Адріатичного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моря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зустрічаються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болотисті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родючі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рівнинах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в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невисоких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горбистих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районах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198" name="Picture 6" descr="http://geografica.net.ua/zagal/statti/teor/geo_evropa4_te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6" y="5013176"/>
            <a:ext cx="7410450" cy="1810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krmap.su/program2009/g6/Maps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49012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2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992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Рослинний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508207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різноманітна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грунти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рослинність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території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яка становить 1/30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Європи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зосереджено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половини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всіх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європейських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Близько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1/10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всієї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флори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складають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ендемічні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в той же час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прижилося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чимало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екзотичних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рослин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завезених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континентів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епоху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Великих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географічних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відкриттів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Густо заселена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майже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повністю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обробленої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Паданской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практично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позбавлена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​​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дикої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рослинності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заплаві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уздовж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доріг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по берегах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каналів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річок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ростуть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тополі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верби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акація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монотонних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полів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попадаються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дубові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рідше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березові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соснові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гаї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9218" name="Picture 2" descr="http://www.epochtimes.com.ua/upload/iblock/c0b/c0b87693da90157f789d88df51f0ba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7" y="836711"/>
            <a:ext cx="3707631" cy="2780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republicitaly.com/wp-content/uploads/2011/11/Villa_Borghes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5" y="3645024"/>
            <a:ext cx="3762581" cy="2704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fotografiy.net/_ph/111/2/101868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5"/>
            <a:ext cx="4032448" cy="3005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oboi.kards.qip.ru/images/wallpaper/4a/13/136010_1280_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665222"/>
            <a:ext cx="4032448" cy="2816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7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9145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прибережних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низовинах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Апеннінського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півострова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островів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тягнеться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смуга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вічнозелених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дерев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чагарників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По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річкових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долинах вони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проникають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гори до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висоти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500-600 м над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рівнем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моря. Тут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сусідять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кам'яні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пробкові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дуби,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мастикові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дерева,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пінії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кипариси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пальми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кактуси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агави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Місце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вирубаних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випалених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лісів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зайняли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зарості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маквіс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складаються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суничного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ріжкового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дерев,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деревовидного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ялівцю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дроку, олеандра,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дикої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маслини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лавра.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44" name="Picture 4" descr="http://www.nta-nn.ru/upload/iblock/6d0/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8003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tatic.desktopnexus.com/thumbnails/69128-big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4286250" cy="3769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tio.by/uploads/tinymce_images/GAZETA/2012/N13/8df57b3f0bd73fb801662ff8a9e17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68003"/>
            <a:ext cx="4785444" cy="386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ecosystema.ru/08nature/world/77uae/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6486"/>
            <a:ext cx="3080138" cy="410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Куст олеандра на одной из улиц Пизы, Италия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24" y="2541611"/>
            <a:ext cx="4762500" cy="3695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4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4119"/>
            <a:ext cx="66967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Для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сухих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місць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характерна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різновид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заростей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гарига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складається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пахучих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вічнозелених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чагарників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багаторічних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ксерофітних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трав.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Однак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прибережній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смузі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переважають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культурні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перш за все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субтропічні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цитрусові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оливи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мигдаль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гранат,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інжир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насаджені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людиною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гаї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коркового дуба.</a:t>
            </a:r>
          </a:p>
        </p:txBody>
      </p:sp>
      <p:pic>
        <p:nvPicPr>
          <p:cNvPr id="11268" name="Picture 4" descr="http://florapedia.ru/media/pic_full/0/2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420888"/>
            <a:ext cx="4824536" cy="415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commons/thumb/7/70/Pommegranate_tree01.JPG/260px-Pommegranate_tre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57921"/>
            <a:ext cx="3393656" cy="422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vospitatel.com.ua/zaniatia/priroda/rastenia/images/inj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20888"/>
            <a:ext cx="5145497" cy="4276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bizslovo.org/content/images/stories/torop2/dub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440284"/>
            <a:ext cx="5292080" cy="415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262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Тваринний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08251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тварини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збереглися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меншому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ступені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рослинність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Ведмеді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вовки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косулі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зустрічаються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лише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важкодоступних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районах Альп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та й то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головним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чином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заповідниках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Сардинії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збереглися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муфлон, лань, дикий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лісовий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кіт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різновид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якого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водиться і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Сицилії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З великих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тварин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порівняно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численні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лише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кабани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лисиці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Набагато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збереглися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ласки,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бабаки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зайці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Широко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поширені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їжаки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кажани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12292" name="Picture 4" descr="Файл:Lightmatter Alaskan brownb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304800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o6oi.ru/main.php/23906-10/wolfs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62796"/>
            <a:ext cx="4752528" cy="3154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018.radikal.ru/i512/1201/50/25f04e0d30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77786"/>
            <a:ext cx="4885186" cy="325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ecotur-kmk.at.ua/fauna/3_15_0felis_silvestr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5343"/>
            <a:ext cx="3240360" cy="380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0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30865"/>
            <a:ext cx="48600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Подібно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субтропічним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країнам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рясніє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ящірками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зміями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черепахами.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водиться 400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птахів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У горах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можна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бачити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хоча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й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рідко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грифа, беркута,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яструба-тетерев'ятник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рябчика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різноманітний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комах.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морських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риб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промислове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значення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кефаль,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тріска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тунець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камбала,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річкових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короп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форель,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вугор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13314" name="Picture 2" descr="http://animalworld.com.ua/images/2011/January/Animals/1/Gr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4" y="166595"/>
            <a:ext cx="3814564" cy="2860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animals-wild.ru/uploads/1289904119_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925287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ambov-zoo.ru/data/our-animals/birds/Yastreb-teterevyatnik/small/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6" y="3579440"/>
            <a:ext cx="4634880" cy="30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0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764704"/>
            <a:ext cx="49685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небагата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мінеральні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ресурси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незначні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запаси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окремих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із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них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забезпечують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потреб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національної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економіки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паливно-енергетичних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ресурсів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поклади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вугілля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нафти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північно-східній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дещо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родовища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природного газу. Вони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дозволяють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видобувати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 17 млрд м3 газу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на 15 %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задовольняти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ньому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потреби.</a:t>
            </a:r>
          </a:p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майже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манганових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залізних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хромітових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руд,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унаслідок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чорна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металургія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працює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довізній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сировині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структурі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мінеральних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ресурсів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виділяють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запаси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поліметалевих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(перш за все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свинцю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цинку)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ртутних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руд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Природні ресурси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4338" name="Picture 2" descr="http://dic.academic.ru/pictures/enc_geolog/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869673" cy="6160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8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24" y="422662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Із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нерудних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корисних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копалин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надрах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запаси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калійної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кухонної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солі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будівельні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матеріали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запаси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мармуру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граніту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світове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значення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водні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ресурси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небагата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влітку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маловодні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— По, яка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протікає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впадає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Адріатичне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море.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Оскільки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річок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гірськими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то вони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значні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потенційні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гідроресурси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Особливо на них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беруть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початок з Альп.</a:t>
            </a:r>
          </a:p>
          <a:p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5362" name="Picture 2" descr="http://ukrmap.su/program2009/g10/Maps/7_Vodnye_resur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565350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41008" y="3068960"/>
            <a:ext cx="3195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Лише 20 %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території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покрита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лісами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основні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масиви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розташовані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Дефіцит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деревини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обмежує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можливості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розвитку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окремих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галузей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промисловості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667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1639" y="460985"/>
            <a:ext cx="37328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Республіка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держава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півдні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Європи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в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центральній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Середземномор’я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</a:p>
          <a:p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Займає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Апеннінський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півострів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невелику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континентальної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території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острови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Сіцілію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Сардінію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Іск’ю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Капрі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</a:p>
          <a:p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Територію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омивають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води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п’яти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морів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сході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Адріатичне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заході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Лігурійське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Тірренське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півдні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Іонічне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Середземне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межує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Швейцарією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Австрією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сході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із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Словенією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заході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з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Францією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6" name="Picture 2" descr="http://www.win-t.ru/wp-content/uploads/2010/09/italy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04"/>
            <a:ext cx="4692127" cy="586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16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545" y="116632"/>
            <a:ext cx="2185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545" y="714425"/>
            <a:ext cx="87379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нерівномірно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розподілене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щільність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його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— 189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чоловік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1 км².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густонаселені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області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Кампанії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Ломбардії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Лігурії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де на один  км²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припадає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понад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300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жителів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пояснюється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сприятливими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умовами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для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розвитку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тут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інтенсивного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землеробства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різноманітної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промисловості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портової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діяльності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туризму. Особливою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скупченістю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відрізняється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провінція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Неаполь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Кампанії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де на 1 км²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сконцентровано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2531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людина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Гірські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ж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райони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набагато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рідше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Тут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щільність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падає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 35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чоловік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1 км²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050" name="Picture 2" descr="http://school.xvatit.com/images/thumb/e/e8/%D0%93%D0%B5%D0%BE%D0%B3%D1%80%D0%B0%D1%84%D1%96%D1%8F2(3).jpeg/500px-%D0%93%D0%B5%D0%BE%D0%B3%D1%80%D0%B0%D1%84%D1%96%D1%8F2(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74" y="3552825"/>
            <a:ext cx="6565216" cy="3305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теріторії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прожівають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німці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області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Трентіно-Альто-Адідже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мешкає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німецька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община),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французи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області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Валле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-д `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Аоста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словенці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області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Фріулі-Венеція-Джулія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6" name="Picture 2" descr="http://intranet.tdmu.edu.ua/data/kafedra/internal/distance/lectures_stud/%D0%A3%D0%BA%D1%80%D0%B0%D1%97%D0%BD%D1%81%D1%8C%D0%BA%D0%B0/2%20%D0%BA%D1%83%D1%80%D1%81/%D0%A1%D0%BE%D1%86%D1%96%D0%B0%D0%BB%D1%8C%D0%BD%D0%B0%20%D0%BC%D0%B5%D0%B4%D0%B8%D1%86%D0%B8%D0%BD%D0%B0%20%D1%82%D0%B0%20%D0%BE%D1%81%D0%BD%D0%BE%D0%B2%D0%B8%20%D0%BC%D0%B5%D0%B4%D1%81%D1%82%D0%B0%D1%82%D0%B8%D1%81%D1%82%D0%B8%D0%BA%D0%B8/%D0%A2%D0%B5%D0%BC%D0%B0%203.%20%D0%94%D0%B5%D0%BC%D0%BE%D0%B3%D1%80%D0%B0%D1%84%D1%96%D1%8F.%20%D0%92%D1%96%D0%B4%D1%82%D0%B2%D0%BE%D1%80%D0%B5%D0%BD%D0%BD%D1%8F%20%D0%BD%D0%B0%D1%81%D0%B5%D0%BB%D0%B5%D0%BD%D0%BD%D1%8F%20%D0%A3%D0%BA%D1%80%D0%B0%D1%97%D0%BD%D0%B8.files/image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964"/>
            <a:ext cx="6768752" cy="414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1qddXGcGCAI/TOuKf5qgm6I/AAAAAAAABPw/wAh80E9c7lc/s1600/World_population_density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3451"/>
            <a:ext cx="4009924" cy="3095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226383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Містами-мільйонерами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Рим,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Мілан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Неаполь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Турін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як правило,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давні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них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існують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двох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тисячоліть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Міське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становить 67 %.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сільській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місцевості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переважають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села,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хутори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16388" name="Picture 4" descr="File:Collage 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8" y="1700808"/>
            <a:ext cx="3888265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File:Milano 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5" y="1700808"/>
            <a:ext cx="370349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ile:Collage Napo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3" y="1628800"/>
            <a:ext cx="4458117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Berkas:Collage Tori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0445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13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rdzhonikidze-school2.edukit.dp.ua/files2/images/%D0%B4%D1%96%D0%B2%D1%87%D0%B8%D0%BD%D0%BA%D0%B0%20%D1%96%20%D0%97%D0%B5%D0%BC%D0%BB%D1%8F%20%D0%B0%D0%BD%D0%B3%D0%BB%20%D0%BC%D0%BE%D0%B2%D0%B0.jpeg?size=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613">
            <a:off x="198248" y="652803"/>
            <a:ext cx="4822285" cy="5084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911036"/>
            <a:ext cx="43924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Офіційною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мовою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 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італійський.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Англійську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французьку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розуміють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майже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скрізь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готелях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ресторанах,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туристичних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бюро.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Німецьку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— у першу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чергу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курортних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зонах на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Досить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значні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мовні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меншини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розмовляють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фріуланською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ладинською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сардською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німецькою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мовами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Крім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того,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компактні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осередки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поширення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таких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як франко-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провансальська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грецька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албанська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й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каталанська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5046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Релігія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2777"/>
            <a:ext cx="455257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Християнство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Більшість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віруючих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належать до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католицької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церкви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Близько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225 000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чол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вважають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себе протестантами, в тому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числі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лютерани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методисти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баптисти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Вони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членами 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Об'єднання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Євангельських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Церков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(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Federazione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delle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Chiese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Evangeliche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in Italia).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Кількість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євреїв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зменшилася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період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Другої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Світової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Війни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через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нацистське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переслідування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В 1987 р.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єврейська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громада одержала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спеціальні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права,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дозволяли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працювати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священний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день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відпочинку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святкувати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свята.</a:t>
            </a:r>
          </a:p>
        </p:txBody>
      </p:sp>
      <p:pic>
        <p:nvPicPr>
          <p:cNvPr id="4098" name="Picture 2" descr="http://upload.wikimedia.org/wikipedia/commons/thumb/8/81/Emblem_of_the_Papacy_SE.svg/200px-Emblem_of_the_Papacy_S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1677"/>
            <a:ext cx="39325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638770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переважає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католицька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релігія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Папою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центр —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Ватиканська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держава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Римі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5122" name="Picture 2" descr="http://joinitaly.ru/content/2012/01/papa-rimsk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41585"/>
            <a:ext cx="4230437" cy="3041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vatikane.ru/i/vatik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03" y="2780928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news.7ya-media.com/images/news/flag_vatik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9" y="3786507"/>
            <a:ext cx="3767134" cy="2527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49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8" y="44624"/>
            <a:ext cx="8604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кухня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традиційна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кухня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поширена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популярна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всьому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завдяки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таким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стравам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як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піца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спагетті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Вона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різноманітна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регіональна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в кожному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регіоні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традиційні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страви.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основі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лежать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історично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сформовані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багатовікові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традиції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культурними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впливами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римлян,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греків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лангобардів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арабів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народів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коли-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небудь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населяли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або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мали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вплив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формування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культури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7172" name="Picture 4" descr="http://ideresepmasakan.com/wp-content/uploads/2012/02/ita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32" y="2867156"/>
            <a:ext cx="4536504" cy="356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estia-wm.ru/wp-content/uploads/2012/05/05-Spaget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4" y="2867156"/>
            <a:ext cx="3888432" cy="343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6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типовій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регіону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Середземного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моря,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царюють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одноосібно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овочі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царем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помідор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Вокористовується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усіма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видами.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Помідор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зустрічається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як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цілий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так і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вигляді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соку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пасти.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Помідори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кухні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виступають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копченому,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грільованому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також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маринованому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сушеному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вигляді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146" name="Picture 2" descr="http://gotuemo.com/upload/images/Zakysku/Ovochevi%20zakysku/Kapreze/Capr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8629"/>
            <a:ext cx="4859225" cy="2786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oglyad.com/Content/stories/2413/b46c815dcc1b6b30c8dc3c5b066469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260648"/>
            <a:ext cx="406896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spoon.com.ua/wp-content/uploads/2010/06/%D1%84%D0%BB%D0%B0%D0%B3-%D0%B8%D1%82%D0%B0%D0%BB%D0%B8%D0%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36" y="3550194"/>
            <a:ext cx="4077852" cy="3128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0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0913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країні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розвинуті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майже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усі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спорту але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як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нація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цілому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вболівальники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футболу.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tifosi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»-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перекладі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означає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 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вболівальник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часто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слово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вживають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світі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для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опису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відданих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палких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фанів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Але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вболівають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тільки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тоді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коли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національна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збірна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команди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у кожному,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навіть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найменшому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населеному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пункті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своя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футбольна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команда</a:t>
            </a:r>
          </a:p>
        </p:txBody>
      </p:sp>
      <p:pic>
        <p:nvPicPr>
          <p:cNvPr id="9218" name="Picture 2" descr="http://itlm.ru/images/upload/2ff958a1cc7d5d8a7679d35328c0b44d037a1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7" y="3797261"/>
            <a:ext cx="4504689" cy="279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Эмблема ФК «Милан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9" y="321386"/>
            <a:ext cx="2016224" cy="32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Файл:FC Parm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97261"/>
            <a:ext cx="2427758" cy="29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4066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​​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факти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події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незвичайне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Усередині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існує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2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держави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Сан-Марино і Ватикан.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одна з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найвищих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тривалостей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життя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світі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20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регіонів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Всі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вони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дуже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різні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Якщо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був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одному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або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двох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бачив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У кожному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регіоні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свій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діалект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Жителі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сусідніх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регіонів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можуть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розуміти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один одного.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Ту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мову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яка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вважається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офіційною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насправді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флорентійський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діалект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Загальним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став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після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написання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Данте 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Божественної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комедії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».</a:t>
            </a:r>
          </a:p>
        </p:txBody>
      </p:sp>
      <p:pic>
        <p:nvPicPr>
          <p:cNvPr id="10242" name="Picture 2" descr="http://www.italynews.ru/files/2_San-Mar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5" y="3430747"/>
            <a:ext cx="3810000" cy="305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6309320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</a:rPr>
              <a:t>Сан-Марино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44" name="Picture 4" descr="http://travelexpress.kz/cms/uploads/file_1347634991_8567283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50658"/>
            <a:ext cx="4601293" cy="293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1808" y="6237312"/>
            <a:ext cx="896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</a:rPr>
              <a:t>Ватикан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24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206"/>
            <a:ext cx="5112568" cy="5809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476672"/>
            <a:ext cx="3707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поділяється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20 областей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Валле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д'Аоста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Ломбардія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Трентіно-Альто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Адідже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Фріулі-Венеція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Джулія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П'ємонт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Лігурія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Венето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Тоскана,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Умбрія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Емілія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Романія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Марке,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Абруццо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Лаціо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Молізе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Базіліката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кампанія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Калабрія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Апулія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Сардінія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Сіцілія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п'ять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якіх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Сіцілія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Сардінія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Трентіно-Альто-Адідже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Валле-д'Аоста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Фріулі-Венеція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Джулія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мают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особливий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статус),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області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поділені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110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провінцій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59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669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Всі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італійські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слова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закінчуються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голосну.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сміються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над туристами,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які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відвідують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кафе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центральних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платять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величезні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гроші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неякісну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їжу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Blip>
                <a:blip r:embed="rId2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Чоловіки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сім'ях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страшно бояться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своїх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дружин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Blip>
                <a:blip r:embed="rId2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Вночі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в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знаходитися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пляжі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заборонено. Штраф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близько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1000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Blip>
                <a:blip r:embed="rId2"/>
              </a:buBlip>
            </a:pP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не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пунктуальні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Час для них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ніщо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Краще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приходьте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пізніше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щоб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не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чекати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Італійці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активно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використовують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десятки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жестів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при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розмові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285750" indent="-285750">
              <a:buBlip>
                <a:blip r:embed="rId2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Жінкам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жестикулювати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вважається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непристойно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://wallpepper.files.wordpress.com/2007/10/balda_sunset_sardinia_be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" y="3212976"/>
            <a:ext cx="5015197" cy="332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1.tchkcdn.com/g2-pXN1tZD6dgz0QMRGhCdVhg/lady/240x180/f/0/1-0-5-3-11053/56453_man_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05408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5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зерати GranCab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94818"/>
            <a:ext cx="439651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" y="55747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Автомобілебудування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(1/4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обробної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промисловості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зайнято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2 млн.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чол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Феррарі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Мазераті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Ланча;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найбільша-Фіат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Металургія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найбільш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розвинена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алюмінієва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промисловість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Електроенергетична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(одна з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найбільш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розвинених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у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технічному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відношенні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галузей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промисловості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Хімічна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(в основному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працює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імпортній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сировині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Нафтохімічна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найпотужніша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країнах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Європи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</p:txBody>
      </p:sp>
      <p:pic>
        <p:nvPicPr>
          <p:cNvPr id="6146" name="Picture 2" descr="http://www.volfoto.inf.ua/pagesi/istomist/statti/2012rik/dm121011/t121018/metal/me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5259"/>
            <a:ext cx="4267200" cy="4857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a.all.biz/img/ua/catalog/112969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267199" cy="267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8044" y="34251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Промисловість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24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474" y="242161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Енергетика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endParaRPr lang="ru-RU" sz="2000" b="1" i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Італія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залежить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імпорту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енергоресурсів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досягає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4/5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потреб,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1/2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середньому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Західній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Європі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Особливо велика роль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належить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імпортній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приблизно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70 млн т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Власний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її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видобуток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 — 5 млн т, природного газу — 60 млрд м</a:t>
            </a:r>
            <a:r>
              <a:rPr lang="ru-RU" sz="2000" b="1" i="1" baseline="30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З 220 млрд кВт год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виробленої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протягом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року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електроенергії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ГЕС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припадає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1/5.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Атомна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енергетика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розвинена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074" name="Picture 2" descr="http://alternativenergy.ru/uploads/posts/2011-12/1323559822_d09fd0b5d180d181d0bfd0b5d0bad182d0b8d0b2d0bdd0b0d18f-d18dd0bdd0b5d180d0b3d0b5d182d0b8d0bad0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8" y="2564904"/>
            <a:ext cx="812543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5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714" y="476672"/>
            <a:ext cx="75114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природний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газ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видобувають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Паданській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низовині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Пунктами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прийому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нафтопереробки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Ґенуя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Трієст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яких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ідуть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трансальпійські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нафтопроводи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Німеччину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також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невеликі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портові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Півдні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6" name="Picture 4" descr="http://static.zn.ua/system/illustrations/000/031/678/article.jpg?1300480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9" y="2348880"/>
            <a:ext cx="7632848" cy="4105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5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виплавляє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25 млн 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сталі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250 тис. т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алюмінію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рік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Найбільшими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центрами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чорної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металургії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стали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агломерації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Ґенуї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Неаполя,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міста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Пйомбіно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(Тоскана) і Таранто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Апулія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Ще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не так давно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металообробці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машинобудуванні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домінували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Мілан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Турин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Ґенуя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100" name="Picture 4" descr="Файл:Cararra-Steinbruch retouc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" y="2348880"/>
            <a:ext cx="4608512" cy="405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ukrmap.su/program2009/g11/Maps/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48880"/>
            <a:ext cx="4933033" cy="405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5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39"/>
            <a:ext cx="457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Автомобільна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відома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автомашинами «ФІАТ» (фабрика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італійських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авто Турина),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гоночними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машинами,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моторолерами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мопедами.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Головним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центром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автомобілебудування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залишається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Турін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Щорічно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випускається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до 2 млн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автомобілів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4" descr="http://xauto.com.ua/contimg/articles/08_09/29-08/5_tn2.jpg?rnd=k0W3AL2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76" y="76199"/>
            <a:ext cx="4317504" cy="3352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Мазерати GranCab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4" y="2919231"/>
            <a:ext cx="439651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fiat.co.ua/menu/Bravo/foto_gal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76" y="3212976"/>
            <a:ext cx="4389512" cy="312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6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kidstaff.com.ua/pictures_user/25/119438/1649073/1649073_20110920033858_6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" y="3299755"/>
            <a:ext cx="3851961" cy="3462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752" y="12965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Легка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меблева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промисловість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які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представлені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невеликими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підприємствами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зосереджені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місцях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виникнення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тобто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але й для них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характерне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зміщення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Центр, де оплата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праці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нижча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Модні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одяг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взуття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меблі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 є невеликою, але престижною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частиною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італійської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промисловості</a:t>
            </a:r>
            <a:r>
              <a:rPr lang="ru-RU" dirty="0"/>
              <a:t>.</a:t>
            </a:r>
          </a:p>
        </p:txBody>
      </p:sp>
      <p:pic>
        <p:nvPicPr>
          <p:cNvPr id="5130" name="Picture 10" descr="http://www.gorodmod.ru/wp-content/uploads/2012/04/BassoBrooke-Christopher-Kane-DG-Pr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203411"/>
            <a:ext cx="421647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kanitel.com.ua/old_userfiles/modnye_tsveta_sumok_2012_s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2" y="3299755"/>
            <a:ext cx="4204700" cy="3397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kvartir-remont.com.ua/images/preimushestva-italjanskoj-mebeli-mebel-iz-italii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74" y="3299755"/>
            <a:ext cx="4400550" cy="3297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233" y="154333"/>
            <a:ext cx="4605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Сільське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господарство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233" y="739108"/>
            <a:ext cx="85897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За стандартами ЄС,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сільське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господарство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недостатньо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ефективне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Середній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розмір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ферм — 7 га.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Малі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господарства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малопродуктивні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й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малотоварні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До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багатих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Розвинених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сільськогосподарських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районів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можна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віднести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Паданську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низовину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та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західне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узбережжя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Ліворно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Неаполем.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сільському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господарстві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Італії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домінує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рослинництво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першому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місці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за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вартістю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ньому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стоять так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звані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середземноморські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продукти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».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важливим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виробником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зерна.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Вирощують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пшеницю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кукурудзу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ячмінь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рис.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Значні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площі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зайняті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під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цукровими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буряками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картоплею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170" name="Picture 2" descr="http://ccipu.org/images/news/agricolture_italiana_1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3" y="3893700"/>
            <a:ext cx="48768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7d.com.ua/uploads/posts/2008-07/1216632454_6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33" y="3893700"/>
            <a:ext cx="3839427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9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operkor.files.wordpress.com/2010/04/ca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72000" cy="292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міру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економічного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розвитку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країни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все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більшого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значення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набуває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тваринництво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Розводять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велику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рогату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худобу, свиней,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овець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кіз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птицю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Італія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значним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виробником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м'яса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й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сиру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Частина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продуктів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тваринництва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включаючи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вовну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також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кормове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зерно,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імпортується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М'ясо-молочне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тваринництво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зосереджене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переважно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вівчарство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 — в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Апеннінських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горах і на островах.</a:t>
            </a:r>
          </a:p>
          <a:p>
            <a:endParaRPr lang="ru-RU" dirty="0"/>
          </a:p>
        </p:txBody>
      </p:sp>
      <p:pic>
        <p:nvPicPr>
          <p:cNvPr id="8196" name="Picture 4" descr="http://pics.top.rbc.ru/top_pics/uniora/85/1177365442_0685.250x2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32" y="116632"/>
            <a:ext cx="4159548" cy="3327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айл:Flock of she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32" y="116632"/>
            <a:ext cx="4159548" cy="6525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55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032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І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мпорт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Паливо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нафта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газ,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Вугілля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кокс,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промислова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сировина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металобрухту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бавовна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машини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и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продовольство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 - $ 244 млрд 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г.ч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Німеччіна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- 18,8%,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Франція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- 13,1%,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Великобританія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- 6,4 %,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Нідерланді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- 6,2%, США - 5,1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%).</a:t>
            </a:r>
          </a:p>
          <a:p>
            <a:endParaRPr lang="ru-RU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Експорт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Машини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обладнання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Тканини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фрукти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апельсини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лимони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вино 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Провідний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Світовий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виробник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фрукти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овочі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текстиль (у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Європі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Провідний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виробник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шовку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одяг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товари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з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шкірі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двигуни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Електротовари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хімікаті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мармур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(Каррара),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сірка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ртуть,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залізо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сталь) - $ 280 млрд (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г.ч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Німеччіна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- 16,5%,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Франція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- 12,7%, США - 8,5%,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Великобританія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- 7,2%,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Іспанія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- 5,8 %).</a:t>
            </a:r>
          </a:p>
        </p:txBody>
      </p:sp>
      <p:pic>
        <p:nvPicPr>
          <p:cNvPr id="9218" name="Picture 2" descr="http://vkurse.ua/i/2012-09/na-rynke-khlop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392488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bonduelle.ua/uploads/_contents/6739/content/calories-in-fru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320480" cy="2105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tandemtextile.com.ua/img/tkani/LINDO/lindo_coll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06" y="4901020"/>
            <a:ext cx="4392488" cy="156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548680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теріторії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- 301 308 км ²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суші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- 294 020 км ² з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якіх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38,7% - гори</a:t>
            </a: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39,7%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пагорбами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21,6% -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рівніні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рік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та озер - 7 210 км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²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100" name="Picture 4" descr="http://www.journey-italy.com/img/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8" y="404664"/>
            <a:ext cx="4969783" cy="6080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3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6407140" cy="475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9818" y="306522"/>
            <a:ext cx="86206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Природні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умови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 </a:t>
            </a:r>
            <a:endParaRPr lang="ru-RU" sz="2000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Територію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можна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розділити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на три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материкову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близько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1/2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півострівну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Апеннінський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півострів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)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острівну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острови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Сіцілія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Сардінія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.).</a:t>
            </a:r>
            <a:b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</a:br>
            <a:endParaRPr lang="ru-RU" sz="2000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36487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південні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схили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Альп з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вищою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точкою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Західної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Європи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гора Монблан (4807 м),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південніше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Падуанська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рівнина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; на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півострові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гори 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Апенніни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(</a:t>
            </a:r>
            <a:r>
              <a:rPr lang="ru-RU" sz="21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найвища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точка – </a:t>
            </a:r>
            <a:r>
              <a:rPr lang="ru-RU" sz="21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гора </a:t>
            </a:r>
            <a:r>
              <a:rPr lang="ru-RU" sz="2100" b="1" i="1" dirty="0" err="1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Корно</a:t>
            </a:r>
            <a:r>
              <a:rPr lang="ru-RU" sz="2100" b="1" i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2914 м). </a:t>
            </a:r>
          </a:p>
        </p:txBody>
      </p:sp>
      <p:pic>
        <p:nvPicPr>
          <p:cNvPr id="6152" name="Picture 8" descr="File:Panorama sur le massif du Mont Bla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8208912" cy="252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Corno Grande with pat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72" y="81499"/>
            <a:ext cx="4848200" cy="3878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3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8136" y="246127"/>
            <a:ext cx="49738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Діючі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вулкани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Везувій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Этна;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частими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є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землетруси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протікає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По (652 км).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крупні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Арно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Тібр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передгір’ях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Ломбардних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Альп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судноплавних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озер,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берегах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розташовані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відомі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курорти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7170" name="Picture 2" descr="File:Pompeii the last day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613"/>
            <a:ext cx="3672428" cy="408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le:EtnaAvi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436" y="2722978"/>
            <a:ext cx="4896072" cy="367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3/39/Etna_3D_version1.gif?uselang=r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9" y="4342978"/>
            <a:ext cx="3649588" cy="2038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1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45430"/>
            <a:ext cx="40324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півночі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протікає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найбільша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– По (652 км). </a:t>
            </a:r>
            <a:endParaRPr lang="ru-RU" sz="2000" b="1" i="1" dirty="0" smtClean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  <a:p>
            <a:endParaRPr lang="ru-RU" b="1" i="1" dirty="0">
              <a:latin typeface="Book Antiqua" pitchFamily="18" charset="0"/>
            </a:endParaRPr>
          </a:p>
        </p:txBody>
      </p:sp>
      <p:pic>
        <p:nvPicPr>
          <p:cNvPr id="3074" name="Picture 2" descr="File:View of the Po from Tu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032448" cy="377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Arno Mouth Italy aerial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32048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938" y="4976008"/>
            <a:ext cx="40380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Інші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крупні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річки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Арно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Тібр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</a:p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передгір’ях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Ломбардних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Альп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багато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судноплавних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озер, на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їх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берегах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розташовані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відомі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курорти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3078" name="Picture 6" descr="http://photographic.com.ua/files/pg_catalog/images/2032/10/426ef705fa1d931cea6aa181db_203210_p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7"/>
            <a:ext cx="4345996" cy="2618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2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6144" y="2348880"/>
            <a:ext cx="5796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Ліси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чагарники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займають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25 %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Національні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парки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Італії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: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Стельвіо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Гран-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Парадізо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Абруццо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Калабрійській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Чирчео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ін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численні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резервати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 і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заповідники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4098" name="Picture 2" descr="http://www.votpusk.ru/gallery/large/28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7"/>
            <a:ext cx="3870685" cy="20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a2.obnovlenie.ru/foto/original/2012/08/01/06e69b1a438defe78d769b13a178b9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686931"/>
            <a:ext cx="3870686" cy="2622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Circ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7"/>
            <a:ext cx="4248472" cy="20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fs.servers.soneta.ru/medium/001/1a5c2bd0-8423-4fba-a394-f09b4d4c17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58939"/>
            <a:ext cx="4248472" cy="2622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1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1201</TotalTime>
  <Words>1881</Words>
  <Application>Microsoft Office PowerPoint</Application>
  <PresentationFormat>Экран (4:3)</PresentationFormat>
  <Paragraphs>108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Toshiba</cp:lastModifiedBy>
  <cp:revision>64</cp:revision>
  <dcterms:created xsi:type="dcterms:W3CDTF">2012-11-20T17:30:02Z</dcterms:created>
  <dcterms:modified xsi:type="dcterms:W3CDTF">2012-12-16T08:51:54Z</dcterms:modified>
</cp:coreProperties>
</file>