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11D7565-BECC-4F56-9F06-9EAD1F0F005C}" type="datetimeFigureOut">
              <a:rPr lang="ru-RU" smtClean="0"/>
              <a:pPr/>
              <a:t>18.11.2014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4E486442-1EBC-42DD-9F66-57D4C9BFF05F}"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11D7565-BECC-4F56-9F06-9EAD1F0F005C}" type="datetimeFigureOut">
              <a:rPr lang="ru-RU" smtClean="0"/>
              <a:pPr/>
              <a:t>18.11.2014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86442-1EBC-42DD-9F66-57D4C9BFF05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11D7565-BECC-4F56-9F06-9EAD1F0F005C}" type="datetimeFigureOut">
              <a:rPr lang="ru-RU" smtClean="0"/>
              <a:pPr/>
              <a:t>18.11.2014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86442-1EBC-42DD-9F66-57D4C9BFF05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11D7565-BECC-4F56-9F06-9EAD1F0F005C}" type="datetimeFigureOut">
              <a:rPr lang="ru-RU" smtClean="0"/>
              <a:pPr/>
              <a:t>18.11.2014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486442-1EBC-42DD-9F66-57D4C9BFF05F}"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11D7565-BECC-4F56-9F06-9EAD1F0F005C}" type="datetimeFigureOut">
              <a:rPr lang="ru-RU" smtClean="0"/>
              <a:pPr/>
              <a:t>18.11.2014</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4E486442-1EBC-42DD-9F66-57D4C9BFF05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11D7565-BECC-4F56-9F06-9EAD1F0F005C}" type="datetimeFigureOut">
              <a:rPr lang="ru-RU" smtClean="0"/>
              <a:pPr/>
              <a:t>18.11.2014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486442-1EBC-42DD-9F66-57D4C9BFF05F}"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11D7565-BECC-4F56-9F06-9EAD1F0F005C}" type="datetimeFigureOut">
              <a:rPr lang="ru-RU" smtClean="0"/>
              <a:pPr/>
              <a:t>18.11.2014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E486442-1EBC-42DD-9F66-57D4C9BFF05F}"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11D7565-BECC-4F56-9F06-9EAD1F0F005C}" type="datetimeFigureOut">
              <a:rPr lang="ru-RU" smtClean="0"/>
              <a:pPr/>
              <a:t>18.11.2014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E486442-1EBC-42DD-9F66-57D4C9BFF05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1D7565-BECC-4F56-9F06-9EAD1F0F005C}" type="datetimeFigureOut">
              <a:rPr lang="ru-RU" smtClean="0"/>
              <a:pPr/>
              <a:t>18.11.2014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E486442-1EBC-42DD-9F66-57D4C9BFF05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11D7565-BECC-4F56-9F06-9EAD1F0F005C}" type="datetimeFigureOut">
              <a:rPr lang="ru-RU" smtClean="0"/>
              <a:pPr/>
              <a:t>18.11.2014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486442-1EBC-42DD-9F66-57D4C9BFF05F}"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11D7565-BECC-4F56-9F06-9EAD1F0F005C}" type="datetimeFigureOut">
              <a:rPr lang="ru-RU" smtClean="0"/>
              <a:pPr/>
              <a:t>18.11.2014</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4E486442-1EBC-42DD-9F66-57D4C9BFF05F}"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11D7565-BECC-4F56-9F06-9EAD1F0F005C}" type="datetimeFigureOut">
              <a:rPr lang="ru-RU" smtClean="0"/>
              <a:pPr/>
              <a:t>18.11.2014</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E486442-1EBC-42DD-9F66-57D4C9BFF05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75856" y="1844824"/>
            <a:ext cx="3312368" cy="842950"/>
          </a:xfrm>
        </p:spPr>
        <p:txBody>
          <a:bodyPr anchor="t" anchorCtr="0">
            <a:noAutofit/>
          </a:bodyPr>
          <a:lstStyle/>
          <a:p>
            <a:pPr algn="l"/>
            <a:r>
              <a:rPr lang="en-US" sz="4800" b="1" smtClean="0">
                <a:latin typeface="Comic Sans MS" pitchFamily="66" charset="0"/>
              </a:rPr>
              <a:t>Smoking</a:t>
            </a:r>
            <a:endParaRPr lang="ru-RU" sz="4800" b="1">
              <a:latin typeface="Comic Sans MS" pitchFamily="66" charset="0"/>
            </a:endParaRPr>
          </a:p>
        </p:txBody>
      </p:sp>
      <p:pic>
        <p:nvPicPr>
          <p:cNvPr id="18434" name="Picture 2" descr="http://www.likar.info/pictures_ckfinder/images/8_%D0%BC%D0%B8%D1%84%D0%BE%D0%B2_%D0%BE_%D0%BA%D1%83%D1%80%D0%B5%D0%BD%D0%B8%D0%B8.jpg"/>
          <p:cNvPicPr>
            <a:picLocks noChangeAspect="1" noChangeArrowheads="1"/>
          </p:cNvPicPr>
          <p:nvPr/>
        </p:nvPicPr>
        <p:blipFill>
          <a:blip r:embed="rId2" cstate="print"/>
          <a:srcRect/>
          <a:stretch>
            <a:fillRect/>
          </a:stretch>
        </p:blipFill>
        <p:spPr bwMode="auto">
          <a:xfrm>
            <a:off x="1691680" y="3140968"/>
            <a:ext cx="5616624" cy="3528392"/>
          </a:xfrm>
          <a:prstGeom prst="rect">
            <a:avLst/>
          </a:prstGeom>
          <a:noFill/>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4437112"/>
            <a:ext cx="8784976" cy="2232248"/>
          </a:xfrm>
        </p:spPr>
        <p:txBody>
          <a:bodyPr>
            <a:normAutofit/>
          </a:bodyPr>
          <a:lstStyle/>
          <a:p>
            <a:pPr marL="0">
              <a:buNone/>
            </a:pPr>
            <a:r>
              <a:rPr lang="en-US" smtClean="0">
                <a:latin typeface="Comic Sans MS" pitchFamily="66" charset="0"/>
              </a:rPr>
              <a:t>Two most important drugs - growing areas are Latin America and South- East Asia. People there depend on money from their drug crops. Drugs are the second biggest business in the world. Only the arms industry is bigger.</a:t>
            </a:r>
            <a:endParaRPr lang="ru-RU">
              <a:latin typeface="Comic Sans MS" pitchFamily="66" charset="0"/>
            </a:endParaRPr>
          </a:p>
        </p:txBody>
      </p:sp>
      <p:pic>
        <p:nvPicPr>
          <p:cNvPr id="2050" name="Picture 2" descr="http://upload.wikimedia.org/wikipedia/commons/thumb/6/63/Latin_America_(orthographic_projection).svg/280px-Latin_America_(orthographic_projection).svg.png"/>
          <p:cNvPicPr>
            <a:picLocks noChangeAspect="1" noChangeArrowheads="1"/>
          </p:cNvPicPr>
          <p:nvPr/>
        </p:nvPicPr>
        <p:blipFill>
          <a:blip r:embed="rId2" cstate="print"/>
          <a:srcRect/>
          <a:stretch>
            <a:fillRect/>
          </a:stretch>
        </p:blipFill>
        <p:spPr bwMode="auto">
          <a:xfrm>
            <a:off x="251520" y="188640"/>
            <a:ext cx="3960440" cy="3960440"/>
          </a:xfrm>
          <a:prstGeom prst="rect">
            <a:avLst/>
          </a:prstGeom>
          <a:noFill/>
        </p:spPr>
      </p:pic>
      <p:pic>
        <p:nvPicPr>
          <p:cNvPr id="2052" name="Picture 4" descr="http://upload.wikimedia.org/wikipedia/commons/thumb/f/f7/Southeast_Asia_(orthographic_projection).svg/300px-Southeast_Asia_(orthographic_projection).svg.png"/>
          <p:cNvPicPr>
            <a:picLocks noChangeAspect="1" noChangeArrowheads="1"/>
          </p:cNvPicPr>
          <p:nvPr/>
        </p:nvPicPr>
        <p:blipFill>
          <a:blip r:embed="rId3" cstate="print"/>
          <a:srcRect/>
          <a:stretch>
            <a:fillRect/>
          </a:stretch>
        </p:blipFill>
        <p:spPr bwMode="auto">
          <a:xfrm>
            <a:off x="4644008" y="260648"/>
            <a:ext cx="4032448" cy="397316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188640"/>
            <a:ext cx="8784976" cy="2376264"/>
          </a:xfrm>
        </p:spPr>
        <p:txBody>
          <a:bodyPr>
            <a:normAutofit fontScale="92500"/>
          </a:bodyPr>
          <a:lstStyle/>
          <a:p>
            <a:pPr marL="0">
              <a:buNone/>
            </a:pPr>
            <a:r>
              <a:rPr lang="en-US" smtClean="0">
                <a:latin typeface="Comic Sans MS" pitchFamily="66" charset="0"/>
              </a:rPr>
              <a:t>Statistics show that drugs use by British teenagers has doubled since 1989. Last year it was discovered that children of 10 years old were being sold hallucinogenic drugs. The number of young males taking drugs is higher than the number of young females. The greatest increase in drugs use in the past 8 years is by 15-16 years old.</a:t>
            </a:r>
            <a:endParaRPr lang="ru-RU">
              <a:latin typeface="Comic Sans MS" pitchFamily="66" charset="0"/>
            </a:endParaRPr>
          </a:p>
        </p:txBody>
      </p:sp>
      <p:pic>
        <p:nvPicPr>
          <p:cNvPr id="1028" name="Picture 4" descr="http://cripo.com.ua/i2/0_6e1b3_31c62a1f_XL.jpg"/>
          <p:cNvPicPr>
            <a:picLocks noChangeAspect="1" noChangeArrowheads="1"/>
          </p:cNvPicPr>
          <p:nvPr/>
        </p:nvPicPr>
        <p:blipFill>
          <a:blip r:embed="rId2" cstate="print"/>
          <a:srcRect/>
          <a:stretch>
            <a:fillRect/>
          </a:stretch>
        </p:blipFill>
        <p:spPr bwMode="auto">
          <a:xfrm>
            <a:off x="179512" y="2564904"/>
            <a:ext cx="3744415" cy="2952328"/>
          </a:xfrm>
          <a:prstGeom prst="rect">
            <a:avLst/>
          </a:prstGeom>
          <a:ln>
            <a:noFill/>
          </a:ln>
          <a:effectLst>
            <a:outerShdw blurRad="292100" dist="139700" dir="2700000" algn="tl" rotWithShape="0">
              <a:srgbClr val="333333">
                <a:alpha val="65000"/>
              </a:srgbClr>
            </a:outerShdw>
          </a:effectLst>
        </p:spPr>
      </p:pic>
      <p:pic>
        <p:nvPicPr>
          <p:cNvPr id="1030" name="Picture 6" descr="http://repetitor8.ru/alkogolizm/89vodka-spoili.jpg"/>
          <p:cNvPicPr>
            <a:picLocks noChangeAspect="1" noChangeArrowheads="1"/>
          </p:cNvPicPr>
          <p:nvPr/>
        </p:nvPicPr>
        <p:blipFill>
          <a:blip r:embed="rId3" cstate="print"/>
          <a:srcRect/>
          <a:stretch>
            <a:fillRect/>
          </a:stretch>
        </p:blipFill>
        <p:spPr bwMode="auto">
          <a:xfrm>
            <a:off x="3995936" y="3645024"/>
            <a:ext cx="4866915" cy="28803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0"/>
            <a:ext cx="2592288" cy="908720"/>
          </a:xfrm>
        </p:spPr>
        <p:txBody>
          <a:bodyPr>
            <a:normAutofit/>
          </a:bodyPr>
          <a:lstStyle/>
          <a:p>
            <a:r>
              <a:rPr lang="en-US" sz="4800" b="1" smtClean="0">
                <a:solidFill>
                  <a:schemeClr val="tx1"/>
                </a:solidFill>
                <a:latin typeface="Comic Sans MS" pitchFamily="66" charset="0"/>
              </a:rPr>
              <a:t>Solution</a:t>
            </a:r>
            <a:endParaRPr lang="ru-RU" b="1"/>
          </a:p>
        </p:txBody>
      </p:sp>
      <p:sp>
        <p:nvSpPr>
          <p:cNvPr id="3" name="Содержимое 2"/>
          <p:cNvSpPr>
            <a:spLocks noGrp="1"/>
          </p:cNvSpPr>
          <p:nvPr>
            <p:ph sz="quarter" idx="1"/>
          </p:nvPr>
        </p:nvSpPr>
        <p:spPr>
          <a:xfrm>
            <a:off x="251520" y="908720"/>
            <a:ext cx="8640960" cy="1440160"/>
          </a:xfrm>
        </p:spPr>
        <p:txBody>
          <a:bodyPr>
            <a:normAutofit/>
          </a:bodyPr>
          <a:lstStyle/>
          <a:p>
            <a:pPr marL="0">
              <a:buNone/>
            </a:pPr>
            <a:r>
              <a:rPr lang="en-US" smtClean="0">
                <a:latin typeface="Comic Sans MS" pitchFamily="66" charset="0"/>
              </a:rPr>
              <a:t>Advertising companies. They play an important part in the war against drugs. Each campaigns has had a message for example</a:t>
            </a:r>
            <a:r>
              <a:rPr lang="en-US" smtClean="0">
                <a:latin typeface="Comic Sans MS" pitchFamily="66" charset="0"/>
              </a:rPr>
              <a:t>. </a:t>
            </a:r>
            <a:r>
              <a:rPr lang="en-US" smtClean="0">
                <a:solidFill>
                  <a:srgbClr val="00B050"/>
                </a:solidFill>
                <a:latin typeface="Comic Sans MS" pitchFamily="66" charset="0"/>
              </a:rPr>
              <a:t>“Just </a:t>
            </a:r>
            <a:r>
              <a:rPr lang="en-US" smtClean="0">
                <a:solidFill>
                  <a:srgbClr val="00B050"/>
                </a:solidFill>
                <a:latin typeface="Comic Sans MS" pitchFamily="66" charset="0"/>
              </a:rPr>
              <a:t>Say No”, “Don’t Do Drugs”</a:t>
            </a:r>
            <a:r>
              <a:rPr lang="en-US" smtClean="0">
                <a:latin typeface="Comic Sans MS" pitchFamily="66" charset="0"/>
              </a:rPr>
              <a:t>.</a:t>
            </a:r>
            <a:endParaRPr lang="ru-RU">
              <a:latin typeface="Comic Sans MS" pitchFamily="66" charset="0"/>
            </a:endParaRPr>
          </a:p>
        </p:txBody>
      </p:sp>
      <p:pic>
        <p:nvPicPr>
          <p:cNvPr id="24578" name="Picture 2" descr="http://pechatnikov6.ucoz.ru/_ph/10/732105462.jpg"/>
          <p:cNvPicPr>
            <a:picLocks noChangeAspect="1" noChangeArrowheads="1"/>
          </p:cNvPicPr>
          <p:nvPr/>
        </p:nvPicPr>
        <p:blipFill>
          <a:blip r:embed="rId2" cstate="print"/>
          <a:srcRect/>
          <a:stretch>
            <a:fillRect/>
          </a:stretch>
        </p:blipFill>
        <p:spPr bwMode="auto">
          <a:xfrm>
            <a:off x="395536" y="2348880"/>
            <a:ext cx="4104456" cy="3897845"/>
          </a:xfrm>
          <a:prstGeom prst="rect">
            <a:avLst/>
          </a:prstGeom>
          <a:ln>
            <a:noFill/>
          </a:ln>
          <a:effectLst>
            <a:outerShdw blurRad="292100" dist="139700" dir="2700000" algn="tl" rotWithShape="0">
              <a:srgbClr val="333333">
                <a:alpha val="65000"/>
              </a:srgbClr>
            </a:outerShdw>
          </a:effectLst>
        </p:spPr>
      </p:pic>
      <p:pic>
        <p:nvPicPr>
          <p:cNvPr id="24580" name="Picture 4" descr="http://sd.keepcalm-o-matic.co.uk/i/keep-calm-and-don-t-do-drugs-15.png"/>
          <p:cNvPicPr>
            <a:picLocks noChangeAspect="1" noChangeArrowheads="1"/>
          </p:cNvPicPr>
          <p:nvPr/>
        </p:nvPicPr>
        <p:blipFill>
          <a:blip r:embed="rId3" cstate="print"/>
          <a:srcRect/>
          <a:stretch>
            <a:fillRect/>
          </a:stretch>
        </p:blipFill>
        <p:spPr bwMode="auto">
          <a:xfrm>
            <a:off x="5076056" y="2276872"/>
            <a:ext cx="3456384" cy="40324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sz="quarter" idx="1"/>
          </p:nvPr>
        </p:nvSpPr>
        <p:spPr>
          <a:xfrm>
            <a:off x="179512" y="4149080"/>
            <a:ext cx="8784976" cy="2448272"/>
          </a:xfrm>
        </p:spPr>
        <p:txBody>
          <a:bodyPr>
            <a:normAutofit/>
          </a:bodyPr>
          <a:lstStyle/>
          <a:p>
            <a:pPr marL="0">
              <a:buNone/>
            </a:pPr>
            <a:r>
              <a:rPr lang="en-US" sz="2400" smtClean="0">
                <a:latin typeface="Comic Sans MS" pitchFamily="66" charset="0"/>
              </a:rPr>
              <a:t>Some anti-drugs campaigns have tried to shock young people. They show how heroin, for example, can completely destroy addicts, lives also how dirty needles spread AIDS. Some companies suggest the slogan “ Choose life, not drugs. Be all you can be”. They show pictures of healthy independent young people – not the problems of addicts.</a:t>
            </a:r>
            <a:endParaRPr lang="ru-RU" sz="2400">
              <a:latin typeface="Comic Sans MS" pitchFamily="66" charset="0"/>
            </a:endParaRPr>
          </a:p>
        </p:txBody>
      </p:sp>
      <p:pic>
        <p:nvPicPr>
          <p:cNvPr id="25602" name="Picture 2" descr="http://bigpicture.ru/wp-content/uploads/2011/02/1790.jpg"/>
          <p:cNvPicPr>
            <a:picLocks noChangeAspect="1" noChangeArrowheads="1"/>
          </p:cNvPicPr>
          <p:nvPr/>
        </p:nvPicPr>
        <p:blipFill>
          <a:blip r:embed="rId2" cstate="print"/>
          <a:srcRect/>
          <a:stretch>
            <a:fillRect/>
          </a:stretch>
        </p:blipFill>
        <p:spPr bwMode="auto">
          <a:xfrm>
            <a:off x="179512" y="1556792"/>
            <a:ext cx="4032448" cy="2520280"/>
          </a:xfrm>
          <a:prstGeom prst="rect">
            <a:avLst/>
          </a:prstGeom>
          <a:ln>
            <a:noFill/>
          </a:ln>
          <a:effectLst>
            <a:outerShdw blurRad="292100" dist="139700" dir="2700000" algn="tl" rotWithShape="0">
              <a:srgbClr val="333333">
                <a:alpha val="65000"/>
              </a:srgbClr>
            </a:outerShdw>
          </a:effectLst>
        </p:spPr>
      </p:pic>
      <p:pic>
        <p:nvPicPr>
          <p:cNvPr id="25606" name="Picture 6" descr="http://www.vashaibolit.ru/uploads/posts/2011-04/1302283413_stomatologiya_master.jpg"/>
          <p:cNvPicPr>
            <a:picLocks noChangeAspect="1" noChangeArrowheads="1"/>
          </p:cNvPicPr>
          <p:nvPr/>
        </p:nvPicPr>
        <p:blipFill>
          <a:blip r:embed="rId3" cstate="print"/>
          <a:srcRect/>
          <a:stretch>
            <a:fillRect/>
          </a:stretch>
        </p:blipFill>
        <p:spPr bwMode="auto">
          <a:xfrm>
            <a:off x="4211960" y="332656"/>
            <a:ext cx="4640514" cy="30963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7772400" cy="922114"/>
          </a:xfrm>
        </p:spPr>
        <p:txBody>
          <a:bodyPr>
            <a:normAutofit/>
          </a:bodyPr>
          <a:lstStyle/>
          <a:p>
            <a:r>
              <a:rPr lang="en-US" sz="4400" b="1" smtClean="0">
                <a:solidFill>
                  <a:schemeClr val="tx1"/>
                </a:solidFill>
                <a:latin typeface="Comic Sans MS" pitchFamily="66" charset="0"/>
              </a:rPr>
              <a:t>So is smoking good or bad?</a:t>
            </a:r>
            <a:endParaRPr lang="ru-RU" sz="4400" b="1">
              <a:solidFill>
                <a:schemeClr val="tx1"/>
              </a:solidFill>
              <a:latin typeface="Comic Sans MS" pitchFamily="66" charset="0"/>
            </a:endParaRPr>
          </a:p>
        </p:txBody>
      </p:sp>
      <p:sp>
        <p:nvSpPr>
          <p:cNvPr id="5" name="Содержимое 4"/>
          <p:cNvSpPr>
            <a:spLocks noGrp="1"/>
          </p:cNvSpPr>
          <p:nvPr>
            <p:ph sz="quarter" idx="1"/>
          </p:nvPr>
        </p:nvSpPr>
        <p:spPr>
          <a:xfrm>
            <a:off x="107504" y="4221088"/>
            <a:ext cx="8964488" cy="2520280"/>
          </a:xfrm>
        </p:spPr>
        <p:txBody>
          <a:bodyPr>
            <a:normAutofit fontScale="92500" lnSpcReduction="20000"/>
          </a:bodyPr>
          <a:lstStyle/>
          <a:p>
            <a:pPr marL="0">
              <a:buNone/>
            </a:pPr>
            <a:r>
              <a:rPr lang="en-US" smtClean="0">
                <a:latin typeface="Comic Sans MS" pitchFamily="66" charset="0"/>
              </a:rPr>
              <a:t>I hope most of us think that it is a bad habit, which hurts your health. But how many people so many points of view. And today we also have representatives of different theories and advertisements relate smoking. And especially teenagers consider that’s fashionable and they start smoking before they are sixteen. They copy their parents, brothers, sisters, friends. They think it makes them look grown up. Some of them become nicotine addicts.</a:t>
            </a:r>
            <a:endParaRPr lang="ru-RU">
              <a:latin typeface="Comic Sans MS" pitchFamily="66" charset="0"/>
            </a:endParaRPr>
          </a:p>
        </p:txBody>
      </p:sp>
      <p:pic>
        <p:nvPicPr>
          <p:cNvPr id="17410" name="Picture 2" descr="http://www.vetka.by/wp-content/uploads/2012/10/vetkovski_raion_cigarette_Smoking_Kids_1.jpg"/>
          <p:cNvPicPr>
            <a:picLocks noChangeAspect="1" noChangeArrowheads="1"/>
          </p:cNvPicPr>
          <p:nvPr/>
        </p:nvPicPr>
        <p:blipFill>
          <a:blip r:embed="rId2" cstate="print"/>
          <a:srcRect/>
          <a:stretch>
            <a:fillRect/>
          </a:stretch>
        </p:blipFill>
        <p:spPr bwMode="auto">
          <a:xfrm>
            <a:off x="5580112" y="1052736"/>
            <a:ext cx="2952328" cy="3024336"/>
          </a:xfrm>
          <a:prstGeom prst="rect">
            <a:avLst/>
          </a:prstGeom>
          <a:noFill/>
        </p:spPr>
      </p:pic>
      <p:pic>
        <p:nvPicPr>
          <p:cNvPr id="17412" name="Picture 4" descr="http://timelady.ru/uploads/posts/2012-08/1346043050_mat-i-ditya.jpeg"/>
          <p:cNvPicPr>
            <a:picLocks noChangeAspect="1" noChangeArrowheads="1"/>
          </p:cNvPicPr>
          <p:nvPr/>
        </p:nvPicPr>
        <p:blipFill>
          <a:blip r:embed="rId3" cstate="print"/>
          <a:srcRect/>
          <a:stretch>
            <a:fillRect/>
          </a:stretch>
        </p:blipFill>
        <p:spPr bwMode="auto">
          <a:xfrm>
            <a:off x="539552" y="1052736"/>
            <a:ext cx="4464496" cy="3096344"/>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188640"/>
            <a:ext cx="8892480" cy="2944688"/>
          </a:xfrm>
        </p:spPr>
        <p:txBody>
          <a:bodyPr/>
          <a:lstStyle/>
          <a:p>
            <a:pPr marL="0">
              <a:buNone/>
            </a:pPr>
            <a:r>
              <a:rPr lang="en-US" smtClean="0">
                <a:latin typeface="Comic Sans MS" pitchFamily="66" charset="0"/>
              </a:rPr>
              <a:t>Look at the facts. As the nation- Ukrainians spend more money on tobacco than we do on educating their children or on medicine. Cigarette smoke is complex mixture of harmful chemicals, that can cause diseases like cancer or chronic bronchitis and heart disease. There is no doubt that smoking can affect unborn babies, when women who smoke are pregnant. </a:t>
            </a:r>
            <a:endParaRPr lang="ru-RU">
              <a:latin typeface="Comic Sans MS" pitchFamily="66" charset="0"/>
            </a:endParaRPr>
          </a:p>
        </p:txBody>
      </p:sp>
      <p:pic>
        <p:nvPicPr>
          <p:cNvPr id="16390" name="Picture 6" descr="http://mouo5.narod.ru/foto/foto162.jpg"/>
          <p:cNvPicPr>
            <a:picLocks noChangeAspect="1" noChangeArrowheads="1"/>
          </p:cNvPicPr>
          <p:nvPr/>
        </p:nvPicPr>
        <p:blipFill>
          <a:blip r:embed="rId2" cstate="print"/>
          <a:srcRect/>
          <a:stretch>
            <a:fillRect/>
          </a:stretch>
        </p:blipFill>
        <p:spPr bwMode="auto">
          <a:xfrm>
            <a:off x="179512" y="3068960"/>
            <a:ext cx="5256584" cy="3384376"/>
          </a:xfrm>
          <a:prstGeom prst="rect">
            <a:avLst/>
          </a:prstGeom>
          <a:noFill/>
        </p:spPr>
      </p:pic>
      <p:pic>
        <p:nvPicPr>
          <p:cNvPr id="16392" name="Picture 8" descr="http://bad-habits.h16.ru/images/serdce-kuril'wika.jpg"/>
          <p:cNvPicPr>
            <a:picLocks noChangeAspect="1" noChangeArrowheads="1"/>
          </p:cNvPicPr>
          <p:nvPr/>
        </p:nvPicPr>
        <p:blipFill>
          <a:blip r:embed="rId3" cstate="print"/>
          <a:srcRect/>
          <a:stretch>
            <a:fillRect/>
          </a:stretch>
        </p:blipFill>
        <p:spPr bwMode="auto">
          <a:xfrm>
            <a:off x="5652120" y="2852936"/>
            <a:ext cx="3202393" cy="3650730"/>
          </a:xfrm>
          <a:prstGeom prst="rect">
            <a:avLst/>
          </a:prstGeom>
          <a:noFill/>
        </p:spPr>
      </p:pic>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788024" y="692696"/>
            <a:ext cx="3816424" cy="2736304"/>
          </a:xfrm>
        </p:spPr>
        <p:txBody>
          <a:bodyPr>
            <a:normAutofit/>
          </a:bodyPr>
          <a:lstStyle/>
          <a:p>
            <a:pPr marL="0">
              <a:buNone/>
            </a:pPr>
            <a:r>
              <a:rPr lang="en-US" sz="4000" b="1" smtClean="0">
                <a:latin typeface="Comic Sans MS" pitchFamily="66" charset="0"/>
              </a:rPr>
              <a:t>However, it isn’t only smokers, who are at risk.</a:t>
            </a:r>
            <a:endParaRPr lang="ru-RU" sz="4000" b="1">
              <a:latin typeface="Comic Sans MS" pitchFamily="66" charset="0"/>
            </a:endParaRPr>
          </a:p>
        </p:txBody>
      </p:sp>
      <p:pic>
        <p:nvPicPr>
          <p:cNvPr id="15362" name="Picture 2" descr="http://medside.ru/wp-content/uploads/2011/07/passiv-kurenie.jpg"/>
          <p:cNvPicPr>
            <a:picLocks noChangeAspect="1" noChangeArrowheads="1"/>
          </p:cNvPicPr>
          <p:nvPr/>
        </p:nvPicPr>
        <p:blipFill>
          <a:blip r:embed="rId2" cstate="print"/>
          <a:srcRect/>
          <a:stretch>
            <a:fillRect/>
          </a:stretch>
        </p:blipFill>
        <p:spPr bwMode="auto">
          <a:xfrm>
            <a:off x="251520" y="548680"/>
            <a:ext cx="4176464" cy="2781909"/>
          </a:xfrm>
          <a:prstGeom prst="rect">
            <a:avLst/>
          </a:prstGeom>
          <a:ln>
            <a:noFill/>
          </a:ln>
          <a:effectLst>
            <a:outerShdw blurRad="292100" dist="139700" dir="2700000" algn="tl" rotWithShape="0">
              <a:srgbClr val="333333">
                <a:alpha val="65000"/>
              </a:srgbClr>
            </a:outerShdw>
          </a:effectLst>
        </p:spPr>
      </p:pic>
      <p:pic>
        <p:nvPicPr>
          <p:cNvPr id="15364" name="Picture 4" descr="http://www.zdorovieinfo.ru/upload/images/482x351_passive_smoke.jpg"/>
          <p:cNvPicPr>
            <a:picLocks noChangeAspect="1" noChangeArrowheads="1"/>
          </p:cNvPicPr>
          <p:nvPr/>
        </p:nvPicPr>
        <p:blipFill>
          <a:blip r:embed="rId3" cstate="print"/>
          <a:srcRect/>
          <a:stretch>
            <a:fillRect/>
          </a:stretch>
        </p:blipFill>
        <p:spPr bwMode="auto">
          <a:xfrm>
            <a:off x="4716016" y="3645024"/>
            <a:ext cx="4258115" cy="298323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95536" y="4005064"/>
            <a:ext cx="3888432" cy="2554545"/>
          </a:xfrm>
          <a:prstGeom prst="rect">
            <a:avLst/>
          </a:prstGeom>
          <a:noFill/>
        </p:spPr>
        <p:txBody>
          <a:bodyPr wrap="square" rtlCol="0">
            <a:spAutoFit/>
          </a:bodyPr>
          <a:lstStyle/>
          <a:p>
            <a:r>
              <a:rPr lang="en-US" sz="3200" b="1" smtClean="0">
                <a:latin typeface="Comic Sans MS" pitchFamily="66" charset="0"/>
              </a:rPr>
              <a:t>You can get these harmful effects from breathing in other people smoke.</a:t>
            </a:r>
            <a:endParaRPr lang="ru-RU" sz="3200" b="1"/>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188640"/>
            <a:ext cx="2649488" cy="850106"/>
          </a:xfrm>
        </p:spPr>
        <p:txBody>
          <a:bodyPr>
            <a:noAutofit/>
          </a:bodyPr>
          <a:lstStyle/>
          <a:p>
            <a:r>
              <a:rPr lang="en-US" sz="4800" b="1" smtClean="0">
                <a:solidFill>
                  <a:schemeClr val="tx1"/>
                </a:solidFill>
                <a:latin typeface="Comic Sans MS" pitchFamily="66" charset="0"/>
              </a:rPr>
              <a:t>Solution</a:t>
            </a:r>
            <a:endParaRPr lang="ru-RU" sz="4800" b="1">
              <a:solidFill>
                <a:schemeClr val="tx1"/>
              </a:solidFill>
              <a:latin typeface="Comic Sans MS" pitchFamily="66" charset="0"/>
            </a:endParaRPr>
          </a:p>
        </p:txBody>
      </p:sp>
      <p:sp>
        <p:nvSpPr>
          <p:cNvPr id="3" name="Содержимое 2"/>
          <p:cNvSpPr>
            <a:spLocks noGrp="1"/>
          </p:cNvSpPr>
          <p:nvPr>
            <p:ph sz="quarter" idx="1"/>
          </p:nvPr>
        </p:nvSpPr>
        <p:spPr>
          <a:xfrm>
            <a:off x="179512" y="980728"/>
            <a:ext cx="8784976" cy="2304256"/>
          </a:xfrm>
        </p:spPr>
        <p:txBody>
          <a:bodyPr>
            <a:normAutofit fontScale="85000" lnSpcReduction="10000"/>
          </a:bodyPr>
          <a:lstStyle/>
          <a:p>
            <a:pPr marL="0">
              <a:buNone/>
            </a:pPr>
            <a:r>
              <a:rPr lang="en-US" sz="2400" b="1" smtClean="0">
                <a:solidFill>
                  <a:srgbClr val="00B050"/>
                </a:solidFill>
                <a:latin typeface="Comic Sans MS" pitchFamily="66" charset="0"/>
              </a:rPr>
              <a:t>First</a:t>
            </a:r>
            <a:r>
              <a:rPr lang="en-US" sz="2400" smtClean="0">
                <a:latin typeface="Comic Sans MS" pitchFamily="66" charset="0"/>
              </a:rPr>
              <a:t>, double the tax on all forms of tobacco, to raise the price on cigarettes. </a:t>
            </a:r>
          </a:p>
          <a:p>
            <a:pPr marL="0">
              <a:buNone/>
            </a:pPr>
            <a:r>
              <a:rPr lang="en-US" sz="2400" b="1" smtClean="0">
                <a:solidFill>
                  <a:srgbClr val="00B050"/>
                </a:solidFill>
                <a:latin typeface="Comic Sans MS" pitchFamily="66" charset="0"/>
              </a:rPr>
              <a:t>Second</a:t>
            </a:r>
            <a:r>
              <a:rPr lang="en-US" sz="2400" smtClean="0">
                <a:latin typeface="Comic Sans MS" pitchFamily="66" charset="0"/>
              </a:rPr>
              <a:t>, ban all forms of tobacco advertising on TV, radio, in press.</a:t>
            </a:r>
          </a:p>
          <a:p>
            <a:pPr marL="0">
              <a:buNone/>
            </a:pPr>
            <a:r>
              <a:rPr lang="en-US" sz="2400" b="1" smtClean="0">
                <a:solidFill>
                  <a:srgbClr val="00B050"/>
                </a:solidFill>
                <a:latin typeface="Comic Sans MS" pitchFamily="66" charset="0"/>
              </a:rPr>
              <a:t>Third</a:t>
            </a:r>
            <a:r>
              <a:rPr lang="en-US" sz="2400" smtClean="0">
                <a:latin typeface="Comic Sans MS" pitchFamily="66" charset="0"/>
              </a:rPr>
              <a:t>, ban smoking itself in all restaurants, trains, public meeting- places and places like school and hospitals.</a:t>
            </a:r>
          </a:p>
          <a:p>
            <a:pPr marL="0">
              <a:buNone/>
            </a:pPr>
            <a:r>
              <a:rPr lang="en-US" sz="2400" b="1" smtClean="0">
                <a:solidFill>
                  <a:srgbClr val="00B050"/>
                </a:solidFill>
                <a:latin typeface="Comic Sans MS" pitchFamily="66" charset="0"/>
              </a:rPr>
              <a:t>Fourth</a:t>
            </a:r>
            <a:r>
              <a:rPr lang="en-US" sz="2400" smtClean="0">
                <a:latin typeface="Comic Sans MS" pitchFamily="66" charset="0"/>
              </a:rPr>
              <a:t>, Protecting teenagers don’t sell tobacco to people under the age of 18 and show them the dreadful effect of this dreadful habit.</a:t>
            </a:r>
          </a:p>
          <a:p>
            <a:pPr marL="0">
              <a:buNone/>
            </a:pPr>
            <a:endParaRPr lang="en-US" sz="2400" smtClean="0">
              <a:latin typeface="Comic Sans MS" pitchFamily="66" charset="0"/>
            </a:endParaRPr>
          </a:p>
          <a:p>
            <a:pPr marL="0">
              <a:buNone/>
            </a:pPr>
            <a:endParaRPr lang="ru-RU" sz="2400">
              <a:latin typeface="Comic Sans MS" pitchFamily="66" charset="0"/>
            </a:endParaRPr>
          </a:p>
        </p:txBody>
      </p:sp>
      <p:pic>
        <p:nvPicPr>
          <p:cNvPr id="14340" name="Picture 4" descr="http://i.obozrevatel.ua/15/1266153/142612.jpg"/>
          <p:cNvPicPr>
            <a:picLocks noChangeAspect="1" noChangeArrowheads="1"/>
          </p:cNvPicPr>
          <p:nvPr/>
        </p:nvPicPr>
        <p:blipFill>
          <a:blip r:embed="rId2" cstate="print"/>
          <a:srcRect/>
          <a:stretch>
            <a:fillRect/>
          </a:stretch>
        </p:blipFill>
        <p:spPr bwMode="auto">
          <a:xfrm>
            <a:off x="5076056" y="3501008"/>
            <a:ext cx="3672408" cy="3096344"/>
          </a:xfrm>
          <a:prstGeom prst="rect">
            <a:avLst/>
          </a:prstGeom>
          <a:noFill/>
        </p:spPr>
      </p:pic>
      <p:pic>
        <p:nvPicPr>
          <p:cNvPr id="14342" name="Picture 6" descr="http://lenta-ua.net/uploads/posts/2013-01/1357199215_991180.jpg"/>
          <p:cNvPicPr>
            <a:picLocks noChangeAspect="1" noChangeArrowheads="1"/>
          </p:cNvPicPr>
          <p:nvPr/>
        </p:nvPicPr>
        <p:blipFill>
          <a:blip r:embed="rId3" cstate="print"/>
          <a:srcRect/>
          <a:stretch>
            <a:fillRect/>
          </a:stretch>
        </p:blipFill>
        <p:spPr bwMode="auto">
          <a:xfrm>
            <a:off x="323528" y="3356992"/>
            <a:ext cx="4536504" cy="3254449"/>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upublic.ru/uploads/posts/2012-11/1352757550_81b849bf-415f-493f-84e5-790b8a0f212c.jpg"/>
          <p:cNvPicPr>
            <a:picLocks noChangeAspect="1" noChangeArrowheads="1"/>
          </p:cNvPicPr>
          <p:nvPr/>
        </p:nvPicPr>
        <p:blipFill>
          <a:blip r:embed="rId2" cstate="print"/>
          <a:srcRect/>
          <a:stretch>
            <a:fillRect/>
          </a:stretch>
        </p:blipFill>
        <p:spPr bwMode="auto">
          <a:xfrm>
            <a:off x="-23928" y="762"/>
            <a:ext cx="9167928" cy="6857238"/>
          </a:xfrm>
          <a:prstGeom prst="rect">
            <a:avLst/>
          </a:prstGeom>
          <a:noFill/>
        </p:spPr>
      </p:pic>
    </p:spTree>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188640"/>
            <a:ext cx="5112568" cy="792088"/>
          </a:xfrm>
        </p:spPr>
        <p:txBody>
          <a:bodyPr/>
          <a:lstStyle/>
          <a:p>
            <a:r>
              <a:rPr lang="en-US" b="1" smtClean="0">
                <a:solidFill>
                  <a:schemeClr val="tx1"/>
                </a:solidFill>
                <a:latin typeface="Comic Sans MS" pitchFamily="66" charset="0"/>
              </a:rPr>
              <a:t>Facts </a:t>
            </a:r>
            <a:r>
              <a:rPr lang="en-US" b="1" smtClean="0">
                <a:solidFill>
                  <a:schemeClr val="tx1"/>
                </a:solidFill>
                <a:latin typeface="Comic Sans MS" pitchFamily="66" charset="0"/>
              </a:rPr>
              <a:t>as for drugs</a:t>
            </a:r>
            <a:endParaRPr lang="ru-RU">
              <a:solidFill>
                <a:schemeClr val="tx1"/>
              </a:solidFill>
              <a:latin typeface="Comic Sans MS" pitchFamily="66" charset="0"/>
            </a:endParaRPr>
          </a:p>
        </p:txBody>
      </p:sp>
      <p:sp>
        <p:nvSpPr>
          <p:cNvPr id="3" name="Содержимое 2"/>
          <p:cNvSpPr>
            <a:spLocks noGrp="1"/>
          </p:cNvSpPr>
          <p:nvPr>
            <p:ph sz="quarter" idx="1"/>
          </p:nvPr>
        </p:nvSpPr>
        <p:spPr>
          <a:xfrm>
            <a:off x="179512" y="908720"/>
            <a:ext cx="8784976" cy="1296144"/>
          </a:xfrm>
        </p:spPr>
        <p:txBody>
          <a:bodyPr>
            <a:normAutofit fontScale="92500"/>
          </a:bodyPr>
          <a:lstStyle/>
          <a:p>
            <a:pPr marL="0">
              <a:buNone/>
            </a:pPr>
            <a:r>
              <a:rPr lang="en-US" smtClean="0">
                <a:latin typeface="Comic Sans MS" pitchFamily="66" charset="0"/>
              </a:rPr>
              <a:t>There are three main kinds of drugs: </a:t>
            </a:r>
            <a:r>
              <a:rPr lang="en-US" smtClean="0">
                <a:solidFill>
                  <a:srgbClr val="00B050"/>
                </a:solidFill>
                <a:latin typeface="Comic Sans MS" pitchFamily="66" charset="0"/>
              </a:rPr>
              <a:t>hard, soft</a:t>
            </a:r>
            <a:r>
              <a:rPr lang="en-US" smtClean="0">
                <a:latin typeface="Comic Sans MS" pitchFamily="66" charset="0"/>
              </a:rPr>
              <a:t> and </a:t>
            </a:r>
            <a:r>
              <a:rPr lang="en-US" smtClean="0">
                <a:solidFill>
                  <a:srgbClr val="00B050"/>
                </a:solidFill>
                <a:latin typeface="Comic Sans MS" pitchFamily="66" charset="0"/>
              </a:rPr>
              <a:t>legal</a:t>
            </a:r>
            <a:r>
              <a:rPr lang="en-US" smtClean="0">
                <a:latin typeface="Comic Sans MS" pitchFamily="66" charset="0"/>
              </a:rPr>
              <a:t>. They can all cause addiction, serious illness and even </a:t>
            </a:r>
            <a:r>
              <a:rPr lang="en-US" smtClean="0">
                <a:latin typeface="Comic Sans MS" pitchFamily="66" charset="0"/>
              </a:rPr>
              <a:t>death. </a:t>
            </a:r>
            <a:endParaRPr lang="en-US" smtClean="0">
              <a:latin typeface="Comic Sans MS" pitchFamily="66" charset="0"/>
            </a:endParaRPr>
          </a:p>
          <a:p>
            <a:pPr marL="0">
              <a:buNone/>
            </a:pPr>
            <a:r>
              <a:rPr lang="en-US" b="1" smtClean="0">
                <a:solidFill>
                  <a:srgbClr val="00B050"/>
                </a:solidFill>
                <a:latin typeface="Comic Sans MS" pitchFamily="66" charset="0"/>
              </a:rPr>
              <a:t>1.Legal</a:t>
            </a:r>
            <a:r>
              <a:rPr lang="en-US" smtClean="0">
                <a:solidFill>
                  <a:srgbClr val="00B050"/>
                </a:solidFill>
                <a:latin typeface="Comic Sans MS" pitchFamily="66" charset="0"/>
              </a:rPr>
              <a:t> </a:t>
            </a:r>
            <a:r>
              <a:rPr lang="en-US" smtClean="0">
                <a:latin typeface="Comic Sans MS" pitchFamily="66" charset="0"/>
              </a:rPr>
              <a:t>drugs include alcohol and tranquillizers.</a:t>
            </a:r>
            <a:endParaRPr lang="ru-RU">
              <a:latin typeface="Comic Sans MS" pitchFamily="66" charset="0"/>
            </a:endParaRPr>
          </a:p>
        </p:txBody>
      </p:sp>
      <p:pic>
        <p:nvPicPr>
          <p:cNvPr id="5122" name="Picture 2" descr="http://dikobras.com/wp-content/uploads/2013/04/x_9623f9f7.jpg"/>
          <p:cNvPicPr>
            <a:picLocks noChangeAspect="1" noChangeArrowheads="1"/>
          </p:cNvPicPr>
          <p:nvPr/>
        </p:nvPicPr>
        <p:blipFill>
          <a:blip r:embed="rId2" cstate="print"/>
          <a:srcRect/>
          <a:stretch>
            <a:fillRect/>
          </a:stretch>
        </p:blipFill>
        <p:spPr bwMode="auto">
          <a:xfrm>
            <a:off x="251520" y="2348880"/>
            <a:ext cx="4640674"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4" name="Picture 4" descr="http://nan-ufa.ru/wp-content/uploads/2014/09/snotvornoe.jpg"/>
          <p:cNvPicPr>
            <a:picLocks noChangeAspect="1" noChangeArrowheads="1"/>
          </p:cNvPicPr>
          <p:nvPr/>
        </p:nvPicPr>
        <p:blipFill>
          <a:blip r:embed="rId3" cstate="print"/>
          <a:srcRect/>
          <a:stretch>
            <a:fillRect/>
          </a:stretch>
        </p:blipFill>
        <p:spPr bwMode="auto">
          <a:xfrm>
            <a:off x="5076056" y="2636912"/>
            <a:ext cx="3744416" cy="38656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260648"/>
            <a:ext cx="8783960" cy="829072"/>
          </a:xfrm>
        </p:spPr>
        <p:txBody>
          <a:bodyPr>
            <a:normAutofit lnSpcReduction="10000"/>
          </a:bodyPr>
          <a:lstStyle/>
          <a:p>
            <a:pPr>
              <a:buNone/>
            </a:pPr>
            <a:r>
              <a:rPr lang="en-US" b="1" smtClean="0">
                <a:solidFill>
                  <a:srgbClr val="00B050"/>
                </a:solidFill>
                <a:latin typeface="Comic Sans MS" pitchFamily="66" charset="0"/>
              </a:rPr>
              <a:t>2.Soft</a:t>
            </a:r>
            <a:r>
              <a:rPr lang="en-US" b="1" smtClean="0">
                <a:latin typeface="Comic Sans MS" pitchFamily="66" charset="0"/>
              </a:rPr>
              <a:t> </a:t>
            </a:r>
            <a:r>
              <a:rPr lang="en-US" smtClean="0">
                <a:latin typeface="Comic Sans MS" pitchFamily="66" charset="0"/>
              </a:rPr>
              <a:t>drugs include marijuana, amphetamine (speed), </a:t>
            </a:r>
            <a:r>
              <a:rPr lang="en-US" smtClean="0">
                <a:latin typeface="Comic Sans MS" pitchFamily="66" charset="0"/>
              </a:rPr>
              <a:t>solvents(glue</a:t>
            </a:r>
            <a:r>
              <a:rPr lang="en-US" smtClean="0">
                <a:latin typeface="Comic Sans MS" pitchFamily="66" charset="0"/>
              </a:rPr>
              <a:t>), ecstasy</a:t>
            </a:r>
            <a:r>
              <a:rPr lang="en-US" smtClean="0">
                <a:latin typeface="Comic Sans MS" pitchFamily="66" charset="0"/>
              </a:rPr>
              <a:t>.</a:t>
            </a:r>
            <a:endParaRPr lang="ru-RU">
              <a:latin typeface="Comic Sans MS" pitchFamily="66" charset="0"/>
            </a:endParaRPr>
          </a:p>
        </p:txBody>
      </p:sp>
      <p:pic>
        <p:nvPicPr>
          <p:cNvPr id="4098" name="Picture 2" descr="http://nan-ufa.ru/wp-content/uploads/2014/08/v_omske_zaderzhana_studentka_perevozivshaya_narkotiki_thumb_fed_photo.jpg"/>
          <p:cNvPicPr>
            <a:picLocks noChangeAspect="1" noChangeArrowheads="1"/>
          </p:cNvPicPr>
          <p:nvPr/>
        </p:nvPicPr>
        <p:blipFill>
          <a:blip r:embed="rId2" cstate="print"/>
          <a:srcRect/>
          <a:stretch>
            <a:fillRect/>
          </a:stretch>
        </p:blipFill>
        <p:spPr bwMode="auto">
          <a:xfrm>
            <a:off x="323528" y="1052736"/>
            <a:ext cx="4126918" cy="3096344"/>
          </a:xfrm>
          <a:prstGeom prst="rect">
            <a:avLst/>
          </a:prstGeom>
          <a:ln>
            <a:noFill/>
          </a:ln>
          <a:effectLst>
            <a:outerShdw blurRad="292100" dist="139700" dir="2700000" algn="tl" rotWithShape="0">
              <a:srgbClr val="333333">
                <a:alpha val="65000"/>
              </a:srgbClr>
            </a:outerShdw>
          </a:effectLst>
        </p:spPr>
      </p:pic>
      <p:pic>
        <p:nvPicPr>
          <p:cNvPr id="4100" name="Picture 4" descr="http://house.jofo.ru/data/userfiles/106/images/318324-mfotaminus.jpg"/>
          <p:cNvPicPr>
            <a:picLocks noChangeAspect="1" noChangeArrowheads="1"/>
          </p:cNvPicPr>
          <p:nvPr/>
        </p:nvPicPr>
        <p:blipFill>
          <a:blip r:embed="rId3" cstate="print"/>
          <a:srcRect/>
          <a:stretch>
            <a:fillRect/>
          </a:stretch>
        </p:blipFill>
        <p:spPr bwMode="auto">
          <a:xfrm>
            <a:off x="4788024" y="4221088"/>
            <a:ext cx="3456384" cy="24402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102" name="Picture 6" descr="http://fishki.net/picsw/112007/07/narkotik/tn.jpg"/>
          <p:cNvPicPr>
            <a:picLocks noChangeAspect="1" noChangeArrowheads="1"/>
          </p:cNvPicPr>
          <p:nvPr/>
        </p:nvPicPr>
        <p:blipFill>
          <a:blip r:embed="rId4" cstate="print"/>
          <a:srcRect/>
          <a:stretch>
            <a:fillRect/>
          </a:stretch>
        </p:blipFill>
        <p:spPr bwMode="auto">
          <a:xfrm>
            <a:off x="4788024" y="764704"/>
            <a:ext cx="3672408" cy="3224692"/>
          </a:xfrm>
          <a:prstGeom prst="rect">
            <a:avLst/>
          </a:prstGeom>
          <a:ln>
            <a:noFill/>
          </a:ln>
          <a:effectLst>
            <a:outerShdw blurRad="190500" algn="tl" rotWithShape="0">
              <a:srgbClr val="000000">
                <a:alpha val="70000"/>
              </a:srgbClr>
            </a:outerShdw>
          </a:effectLst>
        </p:spPr>
      </p:pic>
      <p:pic>
        <p:nvPicPr>
          <p:cNvPr id="4104" name="Picture 8" descr="http://iqrate.com/pimages/00000200.jpg"/>
          <p:cNvPicPr>
            <a:picLocks noChangeAspect="1" noChangeArrowheads="1"/>
          </p:cNvPicPr>
          <p:nvPr/>
        </p:nvPicPr>
        <p:blipFill>
          <a:blip r:embed="rId5" cstate="print"/>
          <a:srcRect/>
          <a:stretch>
            <a:fillRect/>
          </a:stretch>
        </p:blipFill>
        <p:spPr bwMode="auto">
          <a:xfrm>
            <a:off x="683568" y="4293096"/>
            <a:ext cx="3456384" cy="23477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sz="quarter" idx="1"/>
          </p:nvPr>
        </p:nvSpPr>
        <p:spPr>
          <a:xfrm>
            <a:off x="179512" y="188640"/>
            <a:ext cx="8784976" cy="2088232"/>
          </a:xfrm>
        </p:spPr>
        <p:txBody>
          <a:bodyPr>
            <a:normAutofit/>
          </a:bodyPr>
          <a:lstStyle/>
          <a:p>
            <a:pPr marL="0">
              <a:buNone/>
            </a:pPr>
            <a:r>
              <a:rPr lang="en-US" smtClean="0"/>
              <a:t> </a:t>
            </a:r>
            <a:r>
              <a:rPr lang="en-US" b="1" smtClean="0">
                <a:solidFill>
                  <a:srgbClr val="00B050"/>
                </a:solidFill>
              </a:rPr>
              <a:t>1.</a:t>
            </a:r>
            <a:r>
              <a:rPr lang="en-US" b="1" smtClean="0">
                <a:solidFill>
                  <a:srgbClr val="00B050"/>
                </a:solidFill>
                <a:latin typeface="Comic Sans MS" pitchFamily="66" charset="0"/>
              </a:rPr>
              <a:t>Hard</a:t>
            </a:r>
            <a:r>
              <a:rPr lang="en-US" smtClean="0">
                <a:latin typeface="Comic Sans MS" pitchFamily="66" charset="0"/>
              </a:rPr>
              <a:t> </a:t>
            </a:r>
            <a:r>
              <a:rPr lang="en-US" smtClean="0">
                <a:latin typeface="Comic Sans MS" pitchFamily="66" charset="0"/>
              </a:rPr>
              <a:t>drugs  include heroin, cocaine, LSD, crack. But any of them can </a:t>
            </a:r>
            <a:r>
              <a:rPr lang="en-US" smtClean="0">
                <a:latin typeface="Comic Sans MS" pitchFamily="66" charset="0"/>
              </a:rPr>
              <a:t>be </a:t>
            </a:r>
            <a:r>
              <a:rPr lang="en-US" smtClean="0">
                <a:latin typeface="Comic Sans MS" pitchFamily="66" charset="0"/>
              </a:rPr>
              <a:t>a </a:t>
            </a:r>
            <a:r>
              <a:rPr lang="en-US" smtClean="0">
                <a:latin typeface="Comic Sans MS" pitchFamily="66" charset="0"/>
              </a:rPr>
              <a:t>cause addiction, serious illness and even </a:t>
            </a:r>
            <a:r>
              <a:rPr lang="en-US" smtClean="0">
                <a:latin typeface="Comic Sans MS" pitchFamily="66" charset="0"/>
              </a:rPr>
              <a:t>death</a:t>
            </a:r>
            <a:r>
              <a:rPr lang="en-US" smtClean="0">
                <a:latin typeface="Comic Sans MS" pitchFamily="66" charset="0"/>
              </a:rPr>
              <a:t>. Thousands of drug-addicts die every year. Some die from AIDS. This is because they use dirty needles or share needles.</a:t>
            </a:r>
            <a:endParaRPr lang="ru-RU">
              <a:latin typeface="Comic Sans MS" pitchFamily="66" charset="0"/>
            </a:endParaRPr>
          </a:p>
        </p:txBody>
      </p:sp>
      <p:pic>
        <p:nvPicPr>
          <p:cNvPr id="3074" name="Picture 2" descr="http://static.medportal.ru/pic/mednovosti/news/2013/02/25/cocaine/Cocaine_340x255.jpg"/>
          <p:cNvPicPr>
            <a:picLocks noChangeAspect="1" noChangeArrowheads="1"/>
          </p:cNvPicPr>
          <p:nvPr/>
        </p:nvPicPr>
        <p:blipFill>
          <a:blip r:embed="rId2" cstate="print"/>
          <a:srcRect/>
          <a:stretch>
            <a:fillRect/>
          </a:stretch>
        </p:blipFill>
        <p:spPr bwMode="auto">
          <a:xfrm>
            <a:off x="179512" y="4581128"/>
            <a:ext cx="2714703" cy="2088232"/>
          </a:xfrm>
          <a:prstGeom prst="rect">
            <a:avLst/>
          </a:prstGeom>
          <a:noFill/>
        </p:spPr>
      </p:pic>
      <p:pic>
        <p:nvPicPr>
          <p:cNvPr id="3076" name="Picture 4" descr="http://lemur59.ru/sites/default/files/images/0538.jpg"/>
          <p:cNvPicPr>
            <a:picLocks noChangeAspect="1" noChangeArrowheads="1"/>
          </p:cNvPicPr>
          <p:nvPr/>
        </p:nvPicPr>
        <p:blipFill>
          <a:blip r:embed="rId3" cstate="print"/>
          <a:srcRect/>
          <a:stretch>
            <a:fillRect/>
          </a:stretch>
        </p:blipFill>
        <p:spPr bwMode="auto">
          <a:xfrm>
            <a:off x="1043608" y="2276871"/>
            <a:ext cx="2808312" cy="2527480"/>
          </a:xfrm>
          <a:prstGeom prst="rect">
            <a:avLst/>
          </a:prstGeom>
          <a:noFill/>
        </p:spPr>
      </p:pic>
      <p:pic>
        <p:nvPicPr>
          <p:cNvPr id="3080" name="Picture 8" descr="http://image.tsn.ua/media/images2/original/Oct2013/383862722.jpg"/>
          <p:cNvPicPr>
            <a:picLocks noChangeAspect="1" noChangeArrowheads="1"/>
          </p:cNvPicPr>
          <p:nvPr/>
        </p:nvPicPr>
        <p:blipFill>
          <a:blip r:embed="rId4" cstate="print"/>
          <a:srcRect/>
          <a:stretch>
            <a:fillRect/>
          </a:stretch>
        </p:blipFill>
        <p:spPr bwMode="auto">
          <a:xfrm>
            <a:off x="3995936" y="2492896"/>
            <a:ext cx="4968552" cy="410445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155</TotalTime>
  <Words>567</Words>
  <Application>Microsoft Office PowerPoint</Application>
  <PresentationFormat>Экран (4:3)</PresentationFormat>
  <Paragraphs>21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Справедливость</vt:lpstr>
      <vt:lpstr>Smoking</vt:lpstr>
      <vt:lpstr>So is smoking good or bad?</vt:lpstr>
      <vt:lpstr>Слайд 3</vt:lpstr>
      <vt:lpstr>Слайд 4</vt:lpstr>
      <vt:lpstr>Solution</vt:lpstr>
      <vt:lpstr>Слайд 6</vt:lpstr>
      <vt:lpstr>Facts as for drugs</vt:lpstr>
      <vt:lpstr>Слайд 8</vt:lpstr>
      <vt:lpstr>Слайд 9</vt:lpstr>
      <vt:lpstr>Слайд 10</vt:lpstr>
      <vt:lpstr>Слайд 11</vt:lpstr>
      <vt:lpstr>Solution</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dc:title>
  <dc:creator>vano</dc:creator>
  <cp:lastModifiedBy>vano</cp:lastModifiedBy>
  <cp:revision>16</cp:revision>
  <dcterms:created xsi:type="dcterms:W3CDTF">2014-11-16T21:13:31Z</dcterms:created>
  <dcterms:modified xsi:type="dcterms:W3CDTF">2014-11-18T16:52:36Z</dcterms:modified>
</cp:coreProperties>
</file>