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37" r:id="rId2"/>
    <p:sldMasterId id="2147483961" r:id="rId3"/>
    <p:sldMasterId id="2147483973" r:id="rId4"/>
    <p:sldMasterId id="2147483985" r:id="rId5"/>
    <p:sldMasterId id="2147483997" r:id="rId6"/>
    <p:sldMasterId id="2147484009" r:id="rId7"/>
    <p:sldMasterId id="2147484021" r:id="rId8"/>
    <p:sldMasterId id="2147484033" r:id="rId9"/>
    <p:sldMasterId id="2147484069" r:id="rId10"/>
    <p:sldMasterId id="2147484081" r:id="rId11"/>
    <p:sldMasterId id="2147484093" r:id="rId12"/>
    <p:sldMasterId id="2147484105" r:id="rId13"/>
    <p:sldMasterId id="2147484117" r:id="rId14"/>
    <p:sldMasterId id="2147484129" r:id="rId15"/>
    <p:sldMasterId id="2147484141" r:id="rId16"/>
  </p:sldMasterIdLst>
  <p:sldIdLst>
    <p:sldId id="258" r:id="rId17"/>
    <p:sldId id="259" r:id="rId18"/>
    <p:sldId id="260" r:id="rId19"/>
    <p:sldId id="265" r:id="rId20"/>
    <p:sldId id="261" r:id="rId21"/>
    <p:sldId id="262" r:id="rId22"/>
    <p:sldId id="273" r:id="rId23"/>
    <p:sldId id="263" r:id="rId24"/>
    <p:sldId id="264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4" r:id="rId33"/>
    <p:sldId id="275" r:id="rId34"/>
    <p:sldId id="279" r:id="rId35"/>
    <p:sldId id="278" r:id="rId36"/>
    <p:sldId id="277" r:id="rId37"/>
    <p:sldId id="276" r:id="rId38"/>
    <p:sldId id="280" r:id="rId39"/>
    <p:sldId id="28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A44A"/>
    <a:srgbClr val="14522D"/>
    <a:srgbClr val="E5EA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4660"/>
  </p:normalViewPr>
  <p:slideViewPr>
    <p:cSldViewPr>
      <p:cViewPr varScale="1">
        <p:scale>
          <a:sx n="88" d="100"/>
          <a:sy n="8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A023B-C8C6-4F1A-AF80-9B5E772F618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1D2417-C528-43BA-B475-307D0B7D4C1D}">
      <dgm:prSet phldrT="[Текст]"/>
      <dgm:spPr/>
      <dgm:t>
        <a:bodyPr/>
        <a:lstStyle/>
        <a:p>
          <a:r>
            <a:rPr lang="uk-UA" b="1" dirty="0" smtClean="0">
              <a:latin typeface="Comic Sans MS" pitchFamily="66" charset="0"/>
            </a:rPr>
            <a:t>Природні ресурси</a:t>
          </a:r>
          <a:endParaRPr lang="ru-RU" b="1" dirty="0">
            <a:latin typeface="Comic Sans MS" pitchFamily="66" charset="0"/>
          </a:endParaRPr>
        </a:p>
      </dgm:t>
    </dgm:pt>
    <dgm:pt modelId="{F5F4329D-082B-420D-9987-BFE05413E5B5}" type="parTrans" cxnId="{6D790550-C700-4D5F-B1A7-5AC54A80DF3D}">
      <dgm:prSet/>
      <dgm:spPr/>
      <dgm:t>
        <a:bodyPr/>
        <a:lstStyle/>
        <a:p>
          <a:endParaRPr lang="ru-RU"/>
        </a:p>
      </dgm:t>
    </dgm:pt>
    <dgm:pt modelId="{5B9CB357-DB48-4662-9EE9-D44017C9C1AA}" type="sibTrans" cxnId="{6D790550-C700-4D5F-B1A7-5AC54A80DF3D}">
      <dgm:prSet/>
      <dgm:spPr/>
      <dgm:t>
        <a:bodyPr/>
        <a:lstStyle/>
        <a:p>
          <a:endParaRPr lang="ru-RU"/>
        </a:p>
      </dgm:t>
    </dgm:pt>
    <dgm:pt modelId="{1592B09B-439D-4C2A-8012-A0EF4ED3A8DE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Мінеральн</a:t>
          </a:r>
          <a:r>
            <a:rPr lang="uk-UA" dirty="0" smtClean="0"/>
            <a:t>і</a:t>
          </a:r>
          <a:endParaRPr lang="ru-RU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90734DC9-40E9-4963-95D6-9AEB51DC99B0}" type="parTrans" cxnId="{C630D155-4E25-4977-82FF-BC9F6ACD13E3}">
      <dgm:prSet/>
      <dgm:spPr/>
      <dgm:t>
        <a:bodyPr/>
        <a:lstStyle/>
        <a:p>
          <a:endParaRPr lang="ru-RU"/>
        </a:p>
      </dgm:t>
    </dgm:pt>
    <dgm:pt modelId="{CC43222C-5304-4CDF-B5BC-725001ABA3FA}" type="sibTrans" cxnId="{C630D155-4E25-4977-82FF-BC9F6ACD13E3}">
      <dgm:prSet/>
      <dgm:spPr/>
      <dgm:t>
        <a:bodyPr/>
        <a:lstStyle/>
        <a:p>
          <a:endParaRPr lang="ru-RU"/>
        </a:p>
      </dgm:t>
    </dgm:pt>
    <dgm:pt modelId="{BC243555-F93D-437D-8001-68B27C5D7312}">
      <dgm:prSet phldrT="[Текст]"/>
      <dgm:spPr/>
      <dgm:t>
        <a:bodyPr/>
        <a:lstStyle/>
        <a:p>
          <a:r>
            <a:rPr lang="uk-UA" dirty="0" smtClean="0"/>
            <a:t>Водні</a:t>
          </a:r>
          <a:endParaRPr lang="ru-RU" dirty="0"/>
        </a:p>
      </dgm:t>
    </dgm:pt>
    <dgm:pt modelId="{A1AE5E37-F917-42CB-A0EF-CB6E71E9328A}" type="parTrans" cxnId="{FC618FEB-DD62-44E1-98E1-08435F03A348}">
      <dgm:prSet/>
      <dgm:spPr/>
      <dgm:t>
        <a:bodyPr/>
        <a:lstStyle/>
        <a:p>
          <a:endParaRPr lang="ru-RU"/>
        </a:p>
      </dgm:t>
    </dgm:pt>
    <dgm:pt modelId="{CFCD895C-8CF1-4465-9340-E267E5357E12}" type="sibTrans" cxnId="{FC618FEB-DD62-44E1-98E1-08435F03A348}">
      <dgm:prSet/>
      <dgm:spPr/>
      <dgm:t>
        <a:bodyPr/>
        <a:lstStyle/>
        <a:p>
          <a:endParaRPr lang="ru-RU"/>
        </a:p>
      </dgm:t>
    </dgm:pt>
    <dgm:pt modelId="{17033E43-6578-4B0D-8CC2-EB0469D1965C}">
      <dgm:prSet phldrT="[Текст]"/>
      <dgm:spPr/>
      <dgm:t>
        <a:bodyPr/>
        <a:lstStyle/>
        <a:p>
          <a:r>
            <a:rPr lang="uk-UA" dirty="0" smtClean="0"/>
            <a:t>Лісові</a:t>
          </a:r>
          <a:endParaRPr lang="ru-RU" dirty="0"/>
        </a:p>
      </dgm:t>
    </dgm:pt>
    <dgm:pt modelId="{349D24AC-5A30-47CE-9E30-478E5266B842}" type="parTrans" cxnId="{78BDF018-E230-49F1-8AE1-4D60D80D1A0B}">
      <dgm:prSet/>
      <dgm:spPr/>
      <dgm:t>
        <a:bodyPr/>
        <a:lstStyle/>
        <a:p>
          <a:endParaRPr lang="ru-RU"/>
        </a:p>
      </dgm:t>
    </dgm:pt>
    <dgm:pt modelId="{7B686294-5A9E-4610-84F7-7C345F1DE90F}" type="sibTrans" cxnId="{78BDF018-E230-49F1-8AE1-4D60D80D1A0B}">
      <dgm:prSet/>
      <dgm:spPr/>
      <dgm:t>
        <a:bodyPr/>
        <a:lstStyle/>
        <a:p>
          <a:endParaRPr lang="ru-RU"/>
        </a:p>
      </dgm:t>
    </dgm:pt>
    <dgm:pt modelId="{D17B1F97-B26E-45E8-8289-8475BF08F57C}">
      <dgm:prSet phldrT="[Текст]"/>
      <dgm:spPr/>
      <dgm:t>
        <a:bodyPr/>
        <a:lstStyle/>
        <a:p>
          <a:r>
            <a:rPr lang="uk-UA" dirty="0" smtClean="0"/>
            <a:t>Рекреаційні</a:t>
          </a:r>
          <a:endParaRPr lang="ru-RU" dirty="0"/>
        </a:p>
      </dgm:t>
    </dgm:pt>
    <dgm:pt modelId="{94C826E1-7EBB-4F46-A324-3A3025F6450E}" type="parTrans" cxnId="{CB515C6C-DF25-4229-A9E0-AF6619E0F250}">
      <dgm:prSet/>
      <dgm:spPr/>
      <dgm:t>
        <a:bodyPr/>
        <a:lstStyle/>
        <a:p>
          <a:endParaRPr lang="ru-RU"/>
        </a:p>
      </dgm:t>
    </dgm:pt>
    <dgm:pt modelId="{C758C533-6CAD-4267-82DA-0DD7A5D45A62}" type="sibTrans" cxnId="{CB515C6C-DF25-4229-A9E0-AF6619E0F250}">
      <dgm:prSet/>
      <dgm:spPr/>
      <dgm:t>
        <a:bodyPr/>
        <a:lstStyle/>
        <a:p>
          <a:endParaRPr lang="ru-RU"/>
        </a:p>
      </dgm:t>
    </dgm:pt>
    <dgm:pt modelId="{718371FD-B2EA-428A-A087-92F395425ED0}" type="pres">
      <dgm:prSet presAssocID="{55DA023B-C8C6-4F1A-AF80-9B5E772F618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7ADA31-46F1-4407-B381-2FB88E63F05F}" type="pres">
      <dgm:prSet presAssocID="{AA1D2417-C528-43BA-B475-307D0B7D4C1D}" presName="Parent" presStyleLbl="node0" presStyleIdx="0" presStyleCnt="1" custLinFactNeighborX="37792" custLinFactNeighborY="-243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4396C06-46FE-4E37-A114-C00DE372C03C}" type="pres">
      <dgm:prSet presAssocID="{1592B09B-439D-4C2A-8012-A0EF4ED3A8DE}" presName="Accent1" presStyleCnt="0"/>
      <dgm:spPr/>
    </dgm:pt>
    <dgm:pt modelId="{4C286CE0-3D3D-4B6F-92D0-3AE651282F63}" type="pres">
      <dgm:prSet presAssocID="{1592B09B-439D-4C2A-8012-A0EF4ED3A8DE}" presName="Accent" presStyleLbl="bgShp" presStyleIdx="0" presStyleCnt="4"/>
      <dgm:spPr/>
    </dgm:pt>
    <dgm:pt modelId="{16F5D591-00EB-46F6-80E6-A0FF1E4BDF4E}" type="pres">
      <dgm:prSet presAssocID="{1592B09B-439D-4C2A-8012-A0EF4ED3A8DE}" presName="Child1" presStyleLbl="node1" presStyleIdx="0" presStyleCnt="4" custLinFactY="16004" custLinFactNeighborX="-7586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5FD1D-A280-4C21-B41D-59689FD26829}" type="pres">
      <dgm:prSet presAssocID="{BC243555-F93D-437D-8001-68B27C5D7312}" presName="Accent2" presStyleCnt="0"/>
      <dgm:spPr/>
    </dgm:pt>
    <dgm:pt modelId="{98EA655D-E830-42FE-AA8B-4092508DD825}" type="pres">
      <dgm:prSet presAssocID="{BC243555-F93D-437D-8001-68B27C5D7312}" presName="Accent" presStyleLbl="bgShp" presStyleIdx="1" presStyleCnt="4"/>
      <dgm:spPr/>
    </dgm:pt>
    <dgm:pt modelId="{B9F3DF6D-5190-4A48-8A9D-4D31563DCF50}" type="pres">
      <dgm:prSet presAssocID="{BC243555-F93D-437D-8001-68B27C5D7312}" presName="Child2" presStyleLbl="node1" presStyleIdx="1" presStyleCnt="4" custLinFactNeighborX="-46459" custLinFactNeighborY="-61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201C4-29B5-488D-B183-16444F879992}" type="pres">
      <dgm:prSet presAssocID="{17033E43-6578-4B0D-8CC2-EB0469D1965C}" presName="Accent3" presStyleCnt="0"/>
      <dgm:spPr/>
    </dgm:pt>
    <dgm:pt modelId="{4F24F687-58E7-438D-BAC3-C60A61F6E648}" type="pres">
      <dgm:prSet presAssocID="{17033E43-6578-4B0D-8CC2-EB0469D1965C}" presName="Accent" presStyleLbl="bgShp" presStyleIdx="2" presStyleCnt="4" custLinFactX="100000" custLinFactY="-100000" custLinFactNeighborX="115787" custLinFactNeighborY="-140586"/>
      <dgm:spPr/>
    </dgm:pt>
    <dgm:pt modelId="{A00B3D00-2C72-471D-B7C4-4DC76BE4E3A2}" type="pres">
      <dgm:prSet presAssocID="{17033E43-6578-4B0D-8CC2-EB0469D1965C}" presName="Child3" presStyleLbl="node1" presStyleIdx="2" presStyleCnt="4" custLinFactNeighborX="74663" custLinFactNeighborY="-58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C3EAD-D3B9-4223-990E-18CADE8CB1A3}" type="pres">
      <dgm:prSet presAssocID="{D17B1F97-B26E-45E8-8289-8475BF08F57C}" presName="Accent4" presStyleCnt="0"/>
      <dgm:spPr/>
    </dgm:pt>
    <dgm:pt modelId="{B9FFDA6D-A781-42CF-961F-24654B777E15}" type="pres">
      <dgm:prSet presAssocID="{D17B1F97-B26E-45E8-8289-8475BF08F57C}" presName="Accent" presStyleLbl="bgShp" presStyleIdx="3" presStyleCnt="4" custLinFactX="-149370" custLinFactY="-200000" custLinFactNeighborX="-200000" custLinFactNeighborY="-269061"/>
      <dgm:spPr/>
    </dgm:pt>
    <dgm:pt modelId="{E8918E3C-4609-49B3-9F7A-7CE0E43B38FF}" type="pres">
      <dgm:prSet presAssocID="{D17B1F97-B26E-45E8-8289-8475BF08F57C}" presName="Child4" presStyleLbl="node1" presStyleIdx="3" presStyleCnt="4" custLinFactNeighborX="45260" custLinFactNeighborY="-3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DF018-E230-49F1-8AE1-4D60D80D1A0B}" srcId="{AA1D2417-C528-43BA-B475-307D0B7D4C1D}" destId="{17033E43-6578-4B0D-8CC2-EB0469D1965C}" srcOrd="2" destOrd="0" parTransId="{349D24AC-5A30-47CE-9E30-478E5266B842}" sibTransId="{7B686294-5A9E-4610-84F7-7C345F1DE90F}"/>
    <dgm:cxn modelId="{C630D155-4E25-4977-82FF-BC9F6ACD13E3}" srcId="{AA1D2417-C528-43BA-B475-307D0B7D4C1D}" destId="{1592B09B-439D-4C2A-8012-A0EF4ED3A8DE}" srcOrd="0" destOrd="0" parTransId="{90734DC9-40E9-4963-95D6-9AEB51DC99B0}" sibTransId="{CC43222C-5304-4CDF-B5BC-725001ABA3FA}"/>
    <dgm:cxn modelId="{DC569A1C-30BB-41C3-8F8E-C75BD2F80813}" type="presOf" srcId="{BC243555-F93D-437D-8001-68B27C5D7312}" destId="{B9F3DF6D-5190-4A48-8A9D-4D31563DCF50}" srcOrd="0" destOrd="0" presId="urn:microsoft.com/office/officeart/2011/layout/HexagonRadial"/>
    <dgm:cxn modelId="{683EEB09-B7F8-421D-8930-945FAB57ECC1}" type="presOf" srcId="{D17B1F97-B26E-45E8-8289-8475BF08F57C}" destId="{E8918E3C-4609-49B3-9F7A-7CE0E43B38FF}" srcOrd="0" destOrd="0" presId="urn:microsoft.com/office/officeart/2011/layout/HexagonRadial"/>
    <dgm:cxn modelId="{6D790550-C700-4D5F-B1A7-5AC54A80DF3D}" srcId="{55DA023B-C8C6-4F1A-AF80-9B5E772F6184}" destId="{AA1D2417-C528-43BA-B475-307D0B7D4C1D}" srcOrd="0" destOrd="0" parTransId="{F5F4329D-082B-420D-9987-BFE05413E5B5}" sibTransId="{5B9CB357-DB48-4662-9EE9-D44017C9C1AA}"/>
    <dgm:cxn modelId="{1FB9491B-FDE1-45A2-BFBD-313AC63D4AD7}" type="presOf" srcId="{1592B09B-439D-4C2A-8012-A0EF4ED3A8DE}" destId="{16F5D591-00EB-46F6-80E6-A0FF1E4BDF4E}" srcOrd="0" destOrd="0" presId="urn:microsoft.com/office/officeart/2011/layout/HexagonRadial"/>
    <dgm:cxn modelId="{C2E49A67-52D9-4A38-AAE8-A95F0B399447}" type="presOf" srcId="{AA1D2417-C528-43BA-B475-307D0B7D4C1D}" destId="{CE7ADA31-46F1-4407-B381-2FB88E63F05F}" srcOrd="0" destOrd="0" presId="urn:microsoft.com/office/officeart/2011/layout/HexagonRadial"/>
    <dgm:cxn modelId="{FC618FEB-DD62-44E1-98E1-08435F03A348}" srcId="{AA1D2417-C528-43BA-B475-307D0B7D4C1D}" destId="{BC243555-F93D-437D-8001-68B27C5D7312}" srcOrd="1" destOrd="0" parTransId="{A1AE5E37-F917-42CB-A0EF-CB6E71E9328A}" sibTransId="{CFCD895C-8CF1-4465-9340-E267E5357E12}"/>
    <dgm:cxn modelId="{CB515C6C-DF25-4229-A9E0-AF6619E0F250}" srcId="{AA1D2417-C528-43BA-B475-307D0B7D4C1D}" destId="{D17B1F97-B26E-45E8-8289-8475BF08F57C}" srcOrd="3" destOrd="0" parTransId="{94C826E1-7EBB-4F46-A324-3A3025F6450E}" sibTransId="{C758C533-6CAD-4267-82DA-0DD7A5D45A62}"/>
    <dgm:cxn modelId="{30656AA2-276A-4C59-835B-45FA6CFC8569}" type="presOf" srcId="{17033E43-6578-4B0D-8CC2-EB0469D1965C}" destId="{A00B3D00-2C72-471D-B7C4-4DC76BE4E3A2}" srcOrd="0" destOrd="0" presId="urn:microsoft.com/office/officeart/2011/layout/HexagonRadial"/>
    <dgm:cxn modelId="{29987A90-E7B4-43D3-BFE4-87739B0F168F}" type="presOf" srcId="{55DA023B-C8C6-4F1A-AF80-9B5E772F6184}" destId="{718371FD-B2EA-428A-A087-92F395425ED0}" srcOrd="0" destOrd="0" presId="urn:microsoft.com/office/officeart/2011/layout/HexagonRadial"/>
    <dgm:cxn modelId="{5BCDB389-7410-4FF0-AD59-B1F49A1A6E01}" type="presParOf" srcId="{718371FD-B2EA-428A-A087-92F395425ED0}" destId="{CE7ADA31-46F1-4407-B381-2FB88E63F05F}" srcOrd="0" destOrd="0" presId="urn:microsoft.com/office/officeart/2011/layout/HexagonRadial"/>
    <dgm:cxn modelId="{D5F2597E-16F0-4409-9F9C-678CBEAD0827}" type="presParOf" srcId="{718371FD-B2EA-428A-A087-92F395425ED0}" destId="{84396C06-46FE-4E37-A114-C00DE372C03C}" srcOrd="1" destOrd="0" presId="urn:microsoft.com/office/officeart/2011/layout/HexagonRadial"/>
    <dgm:cxn modelId="{379CB5CC-0154-410C-BCF7-80BDE631DA94}" type="presParOf" srcId="{84396C06-46FE-4E37-A114-C00DE372C03C}" destId="{4C286CE0-3D3D-4B6F-92D0-3AE651282F63}" srcOrd="0" destOrd="0" presId="urn:microsoft.com/office/officeart/2011/layout/HexagonRadial"/>
    <dgm:cxn modelId="{BB0B1E17-969E-4DCE-8044-454E5E1CD0EB}" type="presParOf" srcId="{718371FD-B2EA-428A-A087-92F395425ED0}" destId="{16F5D591-00EB-46F6-80E6-A0FF1E4BDF4E}" srcOrd="2" destOrd="0" presId="urn:microsoft.com/office/officeart/2011/layout/HexagonRadial"/>
    <dgm:cxn modelId="{6C692E45-4223-4831-AC2C-68DC3DE918A1}" type="presParOf" srcId="{718371FD-B2EA-428A-A087-92F395425ED0}" destId="{DCA5FD1D-A280-4C21-B41D-59689FD26829}" srcOrd="3" destOrd="0" presId="urn:microsoft.com/office/officeart/2011/layout/HexagonRadial"/>
    <dgm:cxn modelId="{24BAE772-5D38-4565-8D9D-1140ABE4A187}" type="presParOf" srcId="{DCA5FD1D-A280-4C21-B41D-59689FD26829}" destId="{98EA655D-E830-42FE-AA8B-4092508DD825}" srcOrd="0" destOrd="0" presId="urn:microsoft.com/office/officeart/2011/layout/HexagonRadial"/>
    <dgm:cxn modelId="{C6399988-46C2-4FDC-9A62-0E9FB5796D6F}" type="presParOf" srcId="{718371FD-B2EA-428A-A087-92F395425ED0}" destId="{B9F3DF6D-5190-4A48-8A9D-4D31563DCF50}" srcOrd="4" destOrd="0" presId="urn:microsoft.com/office/officeart/2011/layout/HexagonRadial"/>
    <dgm:cxn modelId="{3BB1C832-7708-4041-8821-6AE9CA979DF4}" type="presParOf" srcId="{718371FD-B2EA-428A-A087-92F395425ED0}" destId="{C2A201C4-29B5-488D-B183-16444F879992}" srcOrd="5" destOrd="0" presId="urn:microsoft.com/office/officeart/2011/layout/HexagonRadial"/>
    <dgm:cxn modelId="{CA96BF16-3E4A-4C5C-B75D-0660B511F321}" type="presParOf" srcId="{C2A201C4-29B5-488D-B183-16444F879992}" destId="{4F24F687-58E7-438D-BAC3-C60A61F6E648}" srcOrd="0" destOrd="0" presId="urn:microsoft.com/office/officeart/2011/layout/HexagonRadial"/>
    <dgm:cxn modelId="{2610E582-2D26-464C-887D-049234B820F4}" type="presParOf" srcId="{718371FD-B2EA-428A-A087-92F395425ED0}" destId="{A00B3D00-2C72-471D-B7C4-4DC76BE4E3A2}" srcOrd="6" destOrd="0" presId="urn:microsoft.com/office/officeart/2011/layout/HexagonRadial"/>
    <dgm:cxn modelId="{56E1AF8F-858E-4599-96AF-C4346E216415}" type="presParOf" srcId="{718371FD-B2EA-428A-A087-92F395425ED0}" destId="{C65C3EAD-D3B9-4223-990E-18CADE8CB1A3}" srcOrd="7" destOrd="0" presId="urn:microsoft.com/office/officeart/2011/layout/HexagonRadial"/>
    <dgm:cxn modelId="{4ED29A87-75C8-4E82-9E32-26503D547FC7}" type="presParOf" srcId="{C65C3EAD-D3B9-4223-990E-18CADE8CB1A3}" destId="{B9FFDA6D-A781-42CF-961F-24654B777E15}" srcOrd="0" destOrd="0" presId="urn:microsoft.com/office/officeart/2011/layout/HexagonRadial"/>
    <dgm:cxn modelId="{C3319940-8FCD-4E7E-B4E7-A1333A356DEE}" type="presParOf" srcId="{718371FD-B2EA-428A-A087-92F395425ED0}" destId="{E8918E3C-4609-49B3-9F7A-7CE0E43B38FF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7ADA31-46F1-4407-B381-2FB88E63F05F}">
      <dsp:nvSpPr>
        <dsp:cNvPr id="0" name=""/>
        <dsp:cNvSpPr/>
      </dsp:nvSpPr>
      <dsp:spPr>
        <a:xfrm>
          <a:off x="3456375" y="1944211"/>
          <a:ext cx="2539426" cy="219644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latin typeface="Comic Sans MS" pitchFamily="66" charset="0"/>
            </a:rPr>
            <a:t>Природні ресурси</a:t>
          </a:r>
          <a:endParaRPr lang="ru-RU" sz="2700" b="1" kern="1200" dirty="0">
            <a:latin typeface="Comic Sans MS" pitchFamily="66" charset="0"/>
          </a:endParaRPr>
        </a:p>
      </dsp:txBody>
      <dsp:txXfrm>
        <a:off x="3456375" y="1944211"/>
        <a:ext cx="2539426" cy="2196449"/>
      </dsp:txXfrm>
    </dsp:sp>
    <dsp:sp modelId="{98EA655D-E830-42FE-AA8B-4092508DD825}">
      <dsp:nvSpPr>
        <dsp:cNvPr id="0" name=""/>
        <dsp:cNvSpPr/>
      </dsp:nvSpPr>
      <dsp:spPr>
        <a:xfrm>
          <a:off x="4086720" y="946820"/>
          <a:ext cx="958250" cy="825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5D591-00EB-46F6-80E6-A0FF1E4BDF4E}">
      <dsp:nvSpPr>
        <dsp:cNvPr id="0" name=""/>
        <dsp:cNvSpPr/>
      </dsp:nvSpPr>
      <dsp:spPr>
        <a:xfrm>
          <a:off x="1152138" y="2088228"/>
          <a:ext cx="2080784" cy="18001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Мінеральн</a:t>
          </a:r>
          <a:r>
            <a:rPr lang="uk-UA" sz="1900" kern="1200" dirty="0" smtClean="0"/>
            <a:t>і</a:t>
          </a:r>
          <a:endParaRPr lang="ru-RU" sz="1900" kern="1200" dirty="0"/>
        </a:p>
      </dsp:txBody>
      <dsp:txXfrm>
        <a:off x="1152138" y="2088228"/>
        <a:ext cx="2080784" cy="1800135"/>
      </dsp:txXfrm>
    </dsp:sp>
    <dsp:sp modelId="{4F24F687-58E7-438D-BAC3-C60A61F6E648}">
      <dsp:nvSpPr>
        <dsp:cNvPr id="0" name=""/>
        <dsp:cNvSpPr/>
      </dsp:nvSpPr>
      <dsp:spPr>
        <a:xfrm>
          <a:off x="7272810" y="504055"/>
          <a:ext cx="958250" cy="825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3DF6D-5190-4A48-8A9D-4D31563DCF50}">
      <dsp:nvSpPr>
        <dsp:cNvPr id="0" name=""/>
        <dsp:cNvSpPr/>
      </dsp:nvSpPr>
      <dsp:spPr>
        <a:xfrm>
          <a:off x="3672406" y="0"/>
          <a:ext cx="2080784" cy="18001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Водні</a:t>
          </a:r>
          <a:endParaRPr lang="ru-RU" sz="1900" kern="1200" dirty="0"/>
        </a:p>
      </dsp:txBody>
      <dsp:txXfrm>
        <a:off x="3672406" y="0"/>
        <a:ext cx="2080784" cy="1800135"/>
      </dsp:txXfrm>
    </dsp:sp>
    <dsp:sp modelId="{B9FFDA6D-A781-42CF-961F-24654B777E15}">
      <dsp:nvSpPr>
        <dsp:cNvPr id="0" name=""/>
        <dsp:cNvSpPr/>
      </dsp:nvSpPr>
      <dsp:spPr>
        <a:xfrm>
          <a:off x="1080117" y="360037"/>
          <a:ext cx="958250" cy="8254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B3D00-2C72-471D-B7C4-4DC76BE4E3A2}">
      <dsp:nvSpPr>
        <dsp:cNvPr id="0" name=""/>
        <dsp:cNvSpPr/>
      </dsp:nvSpPr>
      <dsp:spPr>
        <a:xfrm>
          <a:off x="6192694" y="2232253"/>
          <a:ext cx="2080784" cy="18001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Лісові</a:t>
          </a:r>
          <a:endParaRPr lang="ru-RU" sz="1900" kern="1200" dirty="0"/>
        </a:p>
      </dsp:txBody>
      <dsp:txXfrm>
        <a:off x="6192694" y="2232253"/>
        <a:ext cx="2080784" cy="1800135"/>
      </dsp:txXfrm>
    </dsp:sp>
    <dsp:sp modelId="{E8918E3C-4609-49B3-9F7A-7CE0E43B38FF}">
      <dsp:nvSpPr>
        <dsp:cNvPr id="0" name=""/>
        <dsp:cNvSpPr/>
      </dsp:nvSpPr>
      <dsp:spPr>
        <a:xfrm>
          <a:off x="3672404" y="4320473"/>
          <a:ext cx="2080784" cy="18001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Рекреаційні</a:t>
          </a:r>
          <a:endParaRPr lang="ru-RU" sz="1900" kern="1200" dirty="0"/>
        </a:p>
      </dsp:txBody>
      <dsp:txXfrm>
        <a:off x="3672404" y="4320473"/>
        <a:ext cx="2080784" cy="180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D926BC-8E78-4CCF-A7B2-8DF8460C404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250A7-F2AC-4A3A-BAC6-4433188AF404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603B8-852C-4305-A8B5-259A7A1815F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3025EA-66B7-4B75-BC7E-E841861BC2EE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C081B-7565-4E7A-9F9F-F1076E2DDB85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0E28A-3A4F-4E6B-B567-EC8C4C5EF7EB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6F08A9-3E88-45E3-A460-6C4313B1A85D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21CF1C-1A92-4FD7-820B-88967322F7A9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2853-67FE-4B33-8352-7E4108629A36}" type="datetime1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F43FD-ABDB-43CF-A014-C9419E2A3211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7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48785BE-30D6-45E9-9828-9A90A2D6DF6D}" type="datetime1">
              <a:rPr lang="en-US" smtClean="0"/>
              <a:pPr/>
              <a:t>2/5/2014</a:t>
            </a:fld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E%D1%80%D1%82%D0%BC%D1%83%D0%BD%D0%B4" TargetMode="External"/><Relationship Id="rId3" Type="http://schemas.openxmlformats.org/officeDocument/2006/relationships/hyperlink" Target="http://uk.wikipedia.org/wiki/%D0%93%D0%B0%D0%BC%D0%B1%D1%83%D1%80%D0%B3" TargetMode="External"/><Relationship Id="rId7" Type="http://schemas.openxmlformats.org/officeDocument/2006/relationships/hyperlink" Target="http://uk.wikipedia.org/w/index.php?title=%D0%95%D1%81%D1%81%D0%B5%D0%BD&amp;action=edit&amp;redlink=1" TargetMode="External"/><Relationship Id="rId2" Type="http://schemas.openxmlformats.org/officeDocument/2006/relationships/hyperlink" Target="http://uk.wikipedia.org/wiki/%D0%91%D0%B5%D1%80%D0%BB%D1%96%D0%BD" TargetMode="External"/><Relationship Id="rId1" Type="http://schemas.openxmlformats.org/officeDocument/2006/relationships/slideLayout" Target="../slideLayouts/slideLayout156.xml"/><Relationship Id="rId6" Type="http://schemas.openxmlformats.org/officeDocument/2006/relationships/hyperlink" Target="http://uk.wikipedia.org/wiki/%D0%A4%D1%80%D0%B0%D0%BD%D0%BA%D1%84%D1%83%D1%80%D1%82_%D0%BD%D0%B0_%D0%9C%D0%B0%D0%B9%D0%BD%D1%96" TargetMode="External"/><Relationship Id="rId5" Type="http://schemas.openxmlformats.org/officeDocument/2006/relationships/hyperlink" Target="http://uk.wikipedia.org/wiki/%D0%9A%D0%B5%D0%BB%D1%8C%D0%BD" TargetMode="External"/><Relationship Id="rId10" Type="http://schemas.openxmlformats.org/officeDocument/2006/relationships/hyperlink" Target="http://uk.wikipedia.org/wiki/%D0%A8%D1%82%D1%83%D1%82%D0%B3%D0%B0%D1%80%D1%82" TargetMode="External"/><Relationship Id="rId4" Type="http://schemas.openxmlformats.org/officeDocument/2006/relationships/hyperlink" Target="http://uk.wikipedia.org/wiki/%D0%9C%D1%8E%D0%BD%D1%85%D0%B5%D0%BD" TargetMode="External"/><Relationship Id="rId9" Type="http://schemas.openxmlformats.org/officeDocument/2006/relationships/hyperlink" Target="http://uk.wikipedia.org/wiki/%D0%94%D1%8E%D1%81%D1%81%D0%B5%D0%BB%D1%8C%D0%B4%D0%BE%D1%80%D1%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12968" cy="2232248"/>
          </a:xfrm>
        </p:spPr>
        <p:txBody>
          <a:bodyPr>
            <a:prstTxWarp prst="textArchUp">
              <a:avLst>
                <a:gd name="adj" fmla="val 10774923"/>
              </a:avLst>
            </a:prstTxWarp>
          </a:bodyPr>
          <a:lstStyle/>
          <a:p>
            <a:r>
              <a:rPr lang="uk-UA" dirty="0" smtClean="0">
                <a:gradFill flip="none" rotWithShape="1">
                  <a:gsLst>
                    <a:gs pos="32000">
                      <a:srgbClr val="5E008E"/>
                    </a:gs>
                    <a:gs pos="0">
                      <a:srgbClr val="000082">
                        <a:lumMod val="99000"/>
                      </a:srgbClr>
                    </a:gs>
                    <a:gs pos="44000">
                      <a:srgbClr val="66008F"/>
                    </a:gs>
                    <a:gs pos="80000">
                      <a:srgbClr val="BA0066"/>
                    </a:gs>
                    <a:gs pos="92000">
                      <a:srgbClr val="FF0000"/>
                    </a:gs>
                    <a:gs pos="85000">
                      <a:srgbClr val="FF8200"/>
                    </a:gs>
                  </a:gsLst>
                  <a:lin ang="13500000" scaled="1"/>
                  <a:tileRect/>
                </a:gradFill>
              </a:rPr>
              <a:t>Федеративна Республіка Німеччина</a:t>
            </a:r>
            <a:br>
              <a:rPr lang="uk-UA" dirty="0" smtClean="0">
                <a:gradFill flip="none" rotWithShape="1">
                  <a:gsLst>
                    <a:gs pos="32000">
                      <a:srgbClr val="5E008E"/>
                    </a:gs>
                    <a:gs pos="0">
                      <a:srgbClr val="000082">
                        <a:lumMod val="99000"/>
                      </a:srgbClr>
                    </a:gs>
                    <a:gs pos="44000">
                      <a:srgbClr val="66008F"/>
                    </a:gs>
                    <a:gs pos="80000">
                      <a:srgbClr val="BA0066"/>
                    </a:gs>
                    <a:gs pos="92000">
                      <a:srgbClr val="FF0000"/>
                    </a:gs>
                    <a:gs pos="85000">
                      <a:srgbClr val="FF8200"/>
                    </a:gs>
                  </a:gsLst>
                  <a:lin ang="13500000" scaled="1"/>
                  <a:tileRect/>
                </a:gradFill>
              </a:rPr>
            </a:br>
            <a:endParaRPr lang="ru-RU" dirty="0">
              <a:gradFill flip="none" rotWithShape="1">
                <a:gsLst>
                  <a:gs pos="32000">
                    <a:srgbClr val="5E008E"/>
                  </a:gs>
                  <a:gs pos="0">
                    <a:srgbClr val="000082">
                      <a:lumMod val="99000"/>
                    </a:srgbClr>
                  </a:gs>
                  <a:gs pos="44000">
                    <a:srgbClr val="66008F"/>
                  </a:gs>
                  <a:gs pos="80000">
                    <a:srgbClr val="BA0066"/>
                  </a:gs>
                  <a:gs pos="92000">
                    <a:srgbClr val="FF0000"/>
                  </a:gs>
                  <a:gs pos="85000">
                    <a:srgbClr val="FF8200"/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42088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gradFill flip="none" rotWithShape="1">
                  <a:gsLst>
                    <a:gs pos="0">
                      <a:srgbClr val="000082">
                        <a:lumMod val="60000"/>
                      </a:srgb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8100000" scaled="1"/>
                  <a:tileRect/>
                </a:gradFill>
                <a:latin typeface="Comic Sans MS" pitchFamily="66" charset="0"/>
              </a:rPr>
              <a:t>- демократична федеративна республіка у центрі Європи.</a:t>
            </a:r>
            <a:endParaRPr lang="ru-RU" sz="2800" dirty="0">
              <a:gradFill flip="none" rotWithShape="1">
                <a:gsLst>
                  <a:gs pos="0">
                    <a:srgbClr val="000082">
                      <a:lumMod val="60000"/>
                    </a:srgbClr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8100000" scaled="1"/>
                <a:tileRect/>
              </a:gra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2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2" y="805879"/>
            <a:ext cx="4187956" cy="309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6" y="188640"/>
            <a:ext cx="478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Рурський </a:t>
            </a:r>
            <a:r>
              <a:rPr lang="uk-UA" sz="2800" dirty="0" err="1" smtClean="0"/>
              <a:t>кам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яний</a:t>
            </a:r>
            <a:r>
              <a:rPr lang="uk-UA" sz="2800" dirty="0" smtClean="0"/>
              <a:t> басейн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719"/>
          <a:stretch/>
        </p:blipFill>
        <p:spPr>
          <a:xfrm>
            <a:off x="3025418" y="3093435"/>
            <a:ext cx="3121407" cy="37444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231" y="0"/>
            <a:ext cx="3034769" cy="3726237"/>
          </a:xfrm>
        </p:spPr>
      </p:pic>
    </p:spTree>
    <p:extLst>
      <p:ext uri="{BB962C8B-B14F-4D97-AF65-F5344CB8AC3E}">
        <p14:creationId xmlns:p14="http://schemas.microsoft.com/office/powerpoint/2010/main" xmlns="" val="63764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dirty="0">
                <a:effectLst/>
                <a:latin typeface="Comic Sans MS" pitchFamily="66" charset="0"/>
              </a:rPr>
              <a:t>У</a:t>
            </a:r>
            <a:r>
              <a:rPr lang="ru-RU" dirty="0" smtClean="0">
                <a:effectLst/>
                <a:latin typeface="Comic Sans MS" pitchFamily="66" charset="0"/>
              </a:rPr>
              <a:t> </a:t>
            </a:r>
            <a:r>
              <a:rPr lang="ru-RU" dirty="0">
                <a:effectLst/>
                <a:latin typeface="Comic Sans MS" pitchFamily="66" charset="0"/>
              </a:rPr>
              <a:t>ФРН – густа </a:t>
            </a:r>
            <a:r>
              <a:rPr lang="ru-RU" dirty="0" err="1">
                <a:effectLst/>
                <a:latin typeface="Comic Sans MS" pitchFamily="66" charset="0"/>
              </a:rPr>
              <a:t>розгалужена</a:t>
            </a:r>
            <a:r>
              <a:rPr lang="ru-RU" dirty="0">
                <a:effectLst/>
                <a:latin typeface="Comic Sans MS" pitchFamily="66" charset="0"/>
              </a:rPr>
              <a:t> мережа </a:t>
            </a:r>
            <a:r>
              <a:rPr lang="ru-RU" dirty="0" err="1">
                <a:effectLst/>
                <a:latin typeface="Comic Sans MS" pitchFamily="66" charset="0"/>
              </a:rPr>
              <a:t>повноводних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річок</a:t>
            </a:r>
            <a:r>
              <a:rPr lang="ru-RU" dirty="0">
                <a:effectLst/>
                <a:latin typeface="Comic Sans MS" pitchFamily="66" charset="0"/>
              </a:rPr>
              <a:t>, </a:t>
            </a:r>
            <a:r>
              <a:rPr lang="ru-RU" dirty="0" err="1">
                <a:effectLst/>
                <a:latin typeface="Comic Sans MS" pitchFamily="66" charset="0"/>
              </a:rPr>
              <a:t>що</a:t>
            </a:r>
            <a:r>
              <a:rPr lang="ru-RU" dirty="0">
                <a:effectLst/>
                <a:latin typeface="Comic Sans MS" pitchFamily="66" charset="0"/>
              </a:rPr>
              <a:t> належать </a:t>
            </a:r>
            <a:r>
              <a:rPr lang="ru-RU" dirty="0" err="1">
                <a:effectLst/>
                <a:latin typeface="Comic Sans MS" pitchFamily="66" charset="0"/>
              </a:rPr>
              <a:t>головним</a:t>
            </a:r>
            <a:r>
              <a:rPr lang="ru-RU" dirty="0">
                <a:effectLst/>
                <a:latin typeface="Comic Sans MS" pitchFamily="66" charset="0"/>
              </a:rPr>
              <a:t> чином до </a:t>
            </a:r>
            <a:r>
              <a:rPr lang="ru-RU" dirty="0" err="1">
                <a:effectLst/>
                <a:latin typeface="Comic Sans MS" pitchFamily="66" charset="0"/>
              </a:rPr>
              <a:t>басейну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Північного</a:t>
            </a:r>
            <a:r>
              <a:rPr lang="ru-RU" dirty="0">
                <a:effectLst/>
                <a:latin typeface="Comic Sans MS" pitchFamily="66" charset="0"/>
              </a:rPr>
              <a:t> моря. </a:t>
            </a:r>
            <a:r>
              <a:rPr lang="ru-RU" dirty="0" err="1">
                <a:effectLst/>
                <a:latin typeface="Comic Sans MS" pitchFamily="66" charset="0"/>
              </a:rPr>
              <a:t>Основна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річка</a:t>
            </a:r>
            <a:r>
              <a:rPr lang="ru-RU" dirty="0">
                <a:effectLst/>
                <a:latin typeface="Comic Sans MS" pitchFamily="66" charset="0"/>
              </a:rPr>
              <a:t> – Рейн, яка </a:t>
            </a:r>
            <a:r>
              <a:rPr lang="ru-RU" dirty="0" err="1">
                <a:effectLst/>
                <a:latin typeface="Comic Sans MS" pitchFamily="66" charset="0"/>
              </a:rPr>
              <a:t>тече</a:t>
            </a:r>
            <a:r>
              <a:rPr lang="ru-RU" dirty="0">
                <a:effectLst/>
                <a:latin typeface="Comic Sans MS" pitchFamily="66" charset="0"/>
              </a:rPr>
              <a:t> через </a:t>
            </a:r>
            <a:r>
              <a:rPr lang="ru-RU" dirty="0" err="1">
                <a:effectLst/>
                <a:latin typeface="Comic Sans MS" pitchFamily="66" charset="0"/>
              </a:rPr>
              <a:t>усю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країну</a:t>
            </a:r>
            <a:r>
              <a:rPr lang="ru-RU" dirty="0">
                <a:effectLst/>
                <a:latin typeface="Comic Sans MS" pitchFamily="66" charset="0"/>
              </a:rPr>
              <a:t> з </a:t>
            </a:r>
            <a:r>
              <a:rPr lang="ru-RU" dirty="0" err="1">
                <a:effectLst/>
                <a:latin typeface="Comic Sans MS" pitchFamily="66" charset="0"/>
              </a:rPr>
              <a:t>півдня</a:t>
            </a:r>
            <a:r>
              <a:rPr lang="ru-RU" dirty="0">
                <a:effectLst/>
                <a:latin typeface="Comic Sans MS" pitchFamily="66" charset="0"/>
              </a:rPr>
              <a:t> на </a:t>
            </a:r>
            <a:r>
              <a:rPr lang="ru-RU" dirty="0" err="1">
                <a:effectLst/>
                <a:latin typeface="Comic Sans MS" pitchFamily="66" charset="0"/>
              </a:rPr>
              <a:t>північ</a:t>
            </a:r>
            <a:r>
              <a:rPr lang="ru-RU" dirty="0">
                <a:effectLst/>
                <a:latin typeface="Comic Sans MS" pitchFamily="66" charset="0"/>
              </a:rPr>
              <a:t>.  </a:t>
            </a:r>
            <a:r>
              <a:rPr lang="ru-RU" dirty="0" err="1">
                <a:effectLst/>
                <a:latin typeface="Comic Sans MS" pitchFamily="66" charset="0"/>
              </a:rPr>
              <a:t>Основні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річки</a:t>
            </a:r>
            <a:r>
              <a:rPr lang="ru-RU" dirty="0">
                <a:effectLst/>
                <a:latin typeface="Comic Sans MS" pitchFamily="66" charset="0"/>
              </a:rPr>
              <a:t> –</a:t>
            </a:r>
            <a:r>
              <a:rPr lang="ru-RU" dirty="0" err="1">
                <a:effectLst/>
                <a:latin typeface="Comic Sans MS" pitchFamily="66" charset="0"/>
              </a:rPr>
              <a:t>Ельба</a:t>
            </a:r>
            <a:r>
              <a:rPr lang="ru-RU" dirty="0">
                <a:effectLst/>
                <a:latin typeface="Comic Sans MS" pitchFamily="66" charset="0"/>
              </a:rPr>
              <a:t>, Везер, </a:t>
            </a:r>
            <a:r>
              <a:rPr lang="ru-RU" dirty="0" err="1">
                <a:effectLst/>
                <a:latin typeface="Comic Sans MS" pitchFamily="66" charset="0"/>
              </a:rPr>
              <a:t>Емс</a:t>
            </a:r>
            <a:r>
              <a:rPr lang="ru-RU" dirty="0">
                <a:effectLst/>
                <a:latin typeface="Comic Sans MS" pitchFamily="66" charset="0"/>
              </a:rPr>
              <a:t> та </a:t>
            </a:r>
            <a:r>
              <a:rPr lang="ru-RU" dirty="0" err="1">
                <a:effectLst/>
                <a:latin typeface="Comic Sans MS" pitchFamily="66" charset="0"/>
              </a:rPr>
              <a:t>ін</a:t>
            </a:r>
            <a:r>
              <a:rPr lang="ru-RU" dirty="0">
                <a:effectLst/>
                <a:latin typeface="Comic Sans MS" pitchFamily="66" charset="0"/>
              </a:rPr>
              <a:t>. </a:t>
            </a:r>
            <a:r>
              <a:rPr lang="ru-RU" dirty="0" err="1">
                <a:effectLst/>
                <a:latin typeface="Comic Sans MS" pitchFamily="66" charset="0"/>
              </a:rPr>
              <a:t>Південні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райони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відносяться</a:t>
            </a:r>
            <a:r>
              <a:rPr lang="ru-RU" dirty="0">
                <a:effectLst/>
                <a:latin typeface="Comic Sans MS" pitchFamily="66" charset="0"/>
              </a:rPr>
              <a:t> до </a:t>
            </a:r>
            <a:r>
              <a:rPr lang="ru-RU" dirty="0" err="1">
                <a:effectLst/>
                <a:latin typeface="Comic Sans MS" pitchFamily="66" charset="0"/>
              </a:rPr>
              <a:t>басейну</a:t>
            </a:r>
            <a:r>
              <a:rPr lang="ru-RU" dirty="0">
                <a:effectLst/>
                <a:latin typeface="Comic Sans MS" pitchFamily="66" charset="0"/>
              </a:rPr>
              <a:t> Дунаю. </a:t>
            </a:r>
            <a:r>
              <a:rPr lang="ru-RU" dirty="0" err="1">
                <a:effectLst/>
                <a:latin typeface="Comic Sans MS" pitchFamily="66" charset="0"/>
              </a:rPr>
              <a:t>Альпійські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ріки</a:t>
            </a:r>
            <a:r>
              <a:rPr lang="ru-RU" dirty="0">
                <a:effectLst/>
                <a:latin typeface="Comic Sans MS" pitchFamily="66" charset="0"/>
              </a:rPr>
              <a:t> (</a:t>
            </a:r>
            <a:r>
              <a:rPr lang="ru-RU" dirty="0" err="1">
                <a:effectLst/>
                <a:latin typeface="Comic Sans MS" pitchFamily="66" charset="0"/>
              </a:rPr>
              <a:t>верхня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течія</a:t>
            </a:r>
            <a:r>
              <a:rPr lang="ru-RU" dirty="0">
                <a:effectLst/>
                <a:latin typeface="Comic Sans MS" pitchFamily="66" charset="0"/>
              </a:rPr>
              <a:t> Рейну, </a:t>
            </a:r>
            <a:r>
              <a:rPr lang="ru-RU" dirty="0" err="1">
                <a:effectLst/>
                <a:latin typeface="Comic Sans MS" pitchFamily="66" charset="0"/>
              </a:rPr>
              <a:t>праві</a:t>
            </a:r>
            <a:r>
              <a:rPr lang="ru-RU" dirty="0">
                <a:effectLst/>
                <a:latin typeface="Comic Sans MS" pitchFamily="66" charset="0"/>
              </a:rPr>
              <a:t> притоки Дунаю) </a:t>
            </a:r>
            <a:r>
              <a:rPr lang="ru-RU" dirty="0" err="1">
                <a:effectLst/>
                <a:latin typeface="Comic Sans MS" pitchFamily="66" charset="0"/>
              </a:rPr>
              <a:t>мають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переважно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снігове</a:t>
            </a:r>
            <a:r>
              <a:rPr lang="ru-RU" dirty="0">
                <a:effectLst/>
                <a:latin typeface="Comic Sans MS" pitchFamily="66" charset="0"/>
              </a:rPr>
              <a:t> і </a:t>
            </a:r>
            <a:r>
              <a:rPr lang="ru-RU" dirty="0" err="1">
                <a:effectLst/>
                <a:latin typeface="Comic Sans MS" pitchFamily="66" charset="0"/>
              </a:rPr>
              <a:t>льодовикове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живлення</a:t>
            </a:r>
            <a:r>
              <a:rPr lang="ru-RU" dirty="0">
                <a:effectLst/>
                <a:latin typeface="Comic Sans MS" pitchFamily="66" charset="0"/>
              </a:rPr>
              <a:t>, </a:t>
            </a:r>
            <a:r>
              <a:rPr lang="ru-RU" dirty="0" err="1">
                <a:effectLst/>
                <a:latin typeface="Comic Sans MS" pitchFamily="66" charset="0"/>
              </a:rPr>
              <a:t>літній</a:t>
            </a:r>
            <a:r>
              <a:rPr lang="ru-RU" dirty="0">
                <a:effectLst/>
                <a:latin typeface="Comic Sans MS" pitchFamily="66" charset="0"/>
              </a:rPr>
              <a:t> максимум і зимовий </a:t>
            </a:r>
            <a:r>
              <a:rPr lang="ru-RU" dirty="0" err="1">
                <a:effectLst/>
                <a:latin typeface="Comic Sans MS" pitchFamily="66" charset="0"/>
              </a:rPr>
              <a:t>мінімум</a:t>
            </a:r>
            <a:r>
              <a:rPr lang="ru-RU" dirty="0">
                <a:effectLst/>
                <a:latin typeface="Comic Sans MS" pitchFamily="66" charset="0"/>
              </a:rPr>
              <a:t> стоку; </a:t>
            </a:r>
            <a:r>
              <a:rPr lang="ru-RU" dirty="0" err="1">
                <a:effectLst/>
                <a:latin typeface="Comic Sans MS" pitchFamily="66" charset="0"/>
              </a:rPr>
              <a:t>рясне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сніготанення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нерідко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підсилюється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зливовими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опадами</a:t>
            </a:r>
            <a:r>
              <a:rPr lang="ru-RU" dirty="0">
                <a:effectLst/>
                <a:latin typeface="Comic Sans MS" pitchFamily="66" charset="0"/>
              </a:rPr>
              <a:t>, </a:t>
            </a:r>
            <a:r>
              <a:rPr lang="ru-RU" dirty="0" err="1">
                <a:effectLst/>
                <a:latin typeface="Comic Sans MS" pitchFamily="66" charset="0"/>
              </a:rPr>
              <a:t>що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призводить</a:t>
            </a:r>
            <a:r>
              <a:rPr lang="ru-RU" dirty="0">
                <a:effectLst/>
                <a:latin typeface="Comic Sans MS" pitchFamily="66" charset="0"/>
              </a:rPr>
              <a:t> до </a:t>
            </a:r>
            <a:r>
              <a:rPr lang="ru-RU" dirty="0" err="1">
                <a:effectLst/>
                <a:latin typeface="Comic Sans MS" pitchFamily="66" charset="0"/>
              </a:rPr>
              <a:t>повеней</a:t>
            </a:r>
            <a:r>
              <a:rPr lang="ru-RU" dirty="0">
                <a:effectLst/>
                <a:latin typeface="Comic Sans MS" pitchFamily="66" charset="0"/>
              </a:rPr>
              <a:t>.</a:t>
            </a:r>
          </a:p>
          <a:p>
            <a:pPr marL="18288" indent="0" algn="ctr">
              <a:buNone/>
            </a:pPr>
            <a:r>
              <a:rPr lang="ru-RU" dirty="0" err="1" smtClean="0">
                <a:effectLst/>
                <a:latin typeface="Comic Sans MS" pitchFamily="66" charset="0"/>
              </a:rPr>
              <a:t>Більшість</a:t>
            </a:r>
            <a:r>
              <a:rPr lang="ru-RU" dirty="0" smtClean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річок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узимку</a:t>
            </a:r>
            <a:r>
              <a:rPr lang="ru-RU" dirty="0">
                <a:effectLst/>
                <a:latin typeface="Comic Sans MS" pitchFamily="66" charset="0"/>
              </a:rPr>
              <a:t> не </a:t>
            </a:r>
            <a:r>
              <a:rPr lang="ru-RU" dirty="0" err="1">
                <a:effectLst/>
                <a:latin typeface="Comic Sans MS" pitchFamily="66" charset="0"/>
              </a:rPr>
              <a:t>замерзає</a:t>
            </a:r>
            <a:r>
              <a:rPr lang="ru-RU" dirty="0">
                <a:effectLst/>
                <a:latin typeface="Comic Sans MS" pitchFamily="66" charset="0"/>
              </a:rPr>
              <a:t>. </a:t>
            </a:r>
            <a:r>
              <a:rPr lang="ru-RU" dirty="0" err="1">
                <a:effectLst/>
                <a:latin typeface="Comic Sans MS" pitchFamily="66" charset="0"/>
              </a:rPr>
              <a:t>Багато</a:t>
            </a:r>
            <a:r>
              <a:rPr lang="ru-RU" dirty="0">
                <a:effectLst/>
                <a:latin typeface="Comic Sans MS" pitchFamily="66" charset="0"/>
              </a:rPr>
              <a:t> з них </a:t>
            </a:r>
            <a:r>
              <a:rPr lang="ru-RU" dirty="0" err="1">
                <a:effectLst/>
                <a:latin typeface="Comic Sans MS" pitchFamily="66" charset="0"/>
              </a:rPr>
              <a:t>судноплавні</a:t>
            </a:r>
            <a:r>
              <a:rPr lang="ru-RU" dirty="0">
                <a:effectLst/>
                <a:latin typeface="Comic Sans MS" pitchFamily="66" charset="0"/>
              </a:rPr>
              <a:t> та </a:t>
            </a:r>
            <a:r>
              <a:rPr lang="ru-RU" dirty="0" err="1">
                <a:effectLst/>
                <a:latin typeface="Comic Sans MS" pitchFamily="66" charset="0"/>
              </a:rPr>
              <a:t>з'єднані</a:t>
            </a:r>
            <a:r>
              <a:rPr lang="ru-RU" dirty="0">
                <a:effectLst/>
                <a:latin typeface="Comic Sans MS" pitchFamily="66" charset="0"/>
              </a:rPr>
              <a:t> каналами.</a:t>
            </a:r>
          </a:p>
          <a:p>
            <a:pPr marL="18288" indent="0" algn="ctr">
              <a:buNone/>
            </a:pPr>
            <a:r>
              <a:rPr lang="ru-RU" dirty="0" err="1">
                <a:effectLst/>
                <a:latin typeface="Comic Sans MS" pitchFamily="66" charset="0"/>
              </a:rPr>
              <a:t>Найбільші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скупчення</a:t>
            </a:r>
            <a:r>
              <a:rPr lang="ru-RU" dirty="0">
                <a:effectLst/>
                <a:latin typeface="Comic Sans MS" pitchFamily="66" charset="0"/>
              </a:rPr>
              <a:t> озер у районах </a:t>
            </a:r>
            <a:r>
              <a:rPr lang="ru-RU" dirty="0" err="1">
                <a:effectLst/>
                <a:latin typeface="Comic Sans MS" pitchFamily="66" charset="0"/>
              </a:rPr>
              <a:t>стародавнього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заледеніння</a:t>
            </a:r>
            <a:r>
              <a:rPr lang="ru-RU" dirty="0">
                <a:effectLst/>
                <a:latin typeface="Comic Sans MS" pitchFamily="66" charset="0"/>
              </a:rPr>
              <a:t> – на </a:t>
            </a:r>
            <a:r>
              <a:rPr lang="ru-RU" dirty="0" err="1">
                <a:effectLst/>
                <a:latin typeface="Comic Sans MS" pitchFamily="66" charset="0"/>
              </a:rPr>
              <a:t>Баварському</a:t>
            </a:r>
            <a:r>
              <a:rPr lang="ru-RU" dirty="0">
                <a:effectLst/>
                <a:latin typeface="Comic Sans MS" pitchFamily="66" charset="0"/>
              </a:rPr>
              <a:t> плато (</a:t>
            </a:r>
            <a:r>
              <a:rPr lang="ru-RU" dirty="0" err="1">
                <a:effectLst/>
                <a:latin typeface="Comic Sans MS" pitchFamily="66" charset="0"/>
              </a:rPr>
              <a:t>Боденське</a:t>
            </a:r>
            <a:r>
              <a:rPr lang="ru-RU" dirty="0">
                <a:effectLst/>
                <a:latin typeface="Comic Sans MS" pitchFamily="66" charset="0"/>
              </a:rPr>
              <a:t> – 538 км2, </a:t>
            </a:r>
            <a:r>
              <a:rPr lang="ru-RU" dirty="0" err="1">
                <a:effectLst/>
                <a:latin typeface="Comic Sans MS" pitchFamily="66" charset="0"/>
              </a:rPr>
              <a:t>Хим</a:t>
            </a:r>
            <a:r>
              <a:rPr lang="ru-RU" dirty="0">
                <a:effectLst/>
                <a:latin typeface="Comic Sans MS" pitchFamily="66" charset="0"/>
              </a:rPr>
              <a:t>, </a:t>
            </a:r>
            <a:r>
              <a:rPr lang="ru-RU" dirty="0" err="1">
                <a:effectLst/>
                <a:latin typeface="Comic Sans MS" pitchFamily="66" charset="0"/>
              </a:rPr>
              <a:t>Штарнбергер-Зі</a:t>
            </a:r>
            <a:r>
              <a:rPr lang="ru-RU" dirty="0">
                <a:effectLst/>
                <a:latin typeface="Comic Sans MS" pitchFamily="66" charset="0"/>
              </a:rPr>
              <a:t>, </a:t>
            </a:r>
            <a:r>
              <a:rPr lang="ru-RU" dirty="0" err="1">
                <a:effectLst/>
                <a:latin typeface="Comic Sans MS" pitchFamily="66" charset="0"/>
              </a:rPr>
              <a:t>Аммер</a:t>
            </a:r>
            <a:r>
              <a:rPr lang="ru-RU" dirty="0">
                <a:effectLst/>
                <a:latin typeface="Comic Sans MS" pitchFamily="66" charset="0"/>
              </a:rPr>
              <a:t> та </a:t>
            </a:r>
            <a:r>
              <a:rPr lang="ru-RU" dirty="0" err="1">
                <a:effectLst/>
                <a:latin typeface="Comic Sans MS" pitchFamily="66" charset="0"/>
              </a:rPr>
              <a:t>інші</a:t>
            </a:r>
            <a:r>
              <a:rPr lang="ru-RU" dirty="0">
                <a:effectLst/>
                <a:latin typeface="Comic Sans MS" pitchFamily="66" charset="0"/>
              </a:rPr>
              <a:t>), а </a:t>
            </a:r>
            <a:r>
              <a:rPr lang="ru-RU" dirty="0" err="1">
                <a:effectLst/>
                <a:latin typeface="Comic Sans MS" pitchFamily="66" charset="0"/>
              </a:rPr>
              <a:t>також</a:t>
            </a:r>
            <a:r>
              <a:rPr lang="ru-RU" dirty="0">
                <a:effectLst/>
                <a:latin typeface="Comic Sans MS" pitchFamily="66" charset="0"/>
              </a:rPr>
              <a:t> на </a:t>
            </a:r>
            <a:r>
              <a:rPr lang="ru-RU" dirty="0" err="1">
                <a:effectLst/>
                <a:latin typeface="Comic Sans MS" pitchFamily="66" charset="0"/>
              </a:rPr>
              <a:t>північному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сході</a:t>
            </a:r>
            <a:r>
              <a:rPr lang="ru-RU" dirty="0">
                <a:effectLst/>
                <a:latin typeface="Comic Sans MS" pitchFamily="66" charset="0"/>
              </a:rPr>
              <a:t>, у </a:t>
            </a:r>
            <a:r>
              <a:rPr lang="ru-RU" dirty="0" err="1">
                <a:effectLst/>
                <a:latin typeface="Comic Sans MS" pitchFamily="66" charset="0"/>
              </a:rPr>
              <a:t>поясі</a:t>
            </a:r>
            <a:r>
              <a:rPr lang="ru-RU" dirty="0">
                <a:effectLst/>
                <a:latin typeface="Comic Sans MS" pitchFamily="66" charset="0"/>
              </a:rPr>
              <a:t> </a:t>
            </a:r>
            <a:r>
              <a:rPr lang="ru-RU" dirty="0" err="1">
                <a:effectLst/>
                <a:latin typeface="Comic Sans MS" pitchFamily="66" charset="0"/>
              </a:rPr>
              <a:t>прибалтійських</a:t>
            </a:r>
            <a:r>
              <a:rPr lang="ru-RU" dirty="0">
                <a:effectLst/>
                <a:latin typeface="Comic Sans MS" pitchFamily="66" charset="0"/>
              </a:rPr>
              <a:t> озер.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6624736" cy="936104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  <a:latin typeface="Comic Sans MS" pitchFamily="66" charset="0"/>
              </a:rPr>
              <a:t>Водні ресурси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79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61665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913" y="1340835"/>
            <a:ext cx="3758730" cy="5269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Річка Рейн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5270" y="794356"/>
            <a:ext cx="375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Карта р. Рейн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645024"/>
            <a:ext cx="3542557" cy="31103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725144"/>
            <a:ext cx="1410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Баварське </a:t>
            </a:r>
          </a:p>
          <a:p>
            <a:r>
              <a:rPr lang="uk-UA" sz="2000" dirty="0" smtClean="0">
                <a:solidFill>
                  <a:srgbClr val="002060"/>
                </a:solidFill>
              </a:rPr>
              <a:t>плато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60283" y="5089149"/>
            <a:ext cx="366650" cy="22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23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228601"/>
            <a:ext cx="8256215" cy="752127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14522D"/>
                </a:solidFill>
                <a:latin typeface="Segoe Print" pitchFamily="2" charset="0"/>
              </a:rPr>
              <a:t>Лісові ресурси Німеччини</a:t>
            </a:r>
            <a:endParaRPr lang="ru-RU" sz="4000" dirty="0">
              <a:solidFill>
                <a:srgbClr val="14522D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124744"/>
            <a:ext cx="8595360" cy="54726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Б</a:t>
            </a:r>
            <a:r>
              <a:rPr lang="ru-RU" b="1" dirty="0" err="1" smtClean="0">
                <a:solidFill>
                  <a:srgbClr val="14522D"/>
                </a:solidFill>
                <a:latin typeface="Segoe Print" pitchFamily="2" charset="0"/>
              </a:rPr>
              <a:t>лизько</a:t>
            </a:r>
            <a:r>
              <a:rPr lang="ru-RU" b="1" dirty="0" smtClean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30%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території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країни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вкрито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лісами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.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Переважають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монокультурами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хвойних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порід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(на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півночі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– сосна, у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центрі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і на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півдні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–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ялина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).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Природні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перевагою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широколистяних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порід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збереглися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переважно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у горах (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гірські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райони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Рейнської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області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). </a:t>
            </a:r>
            <a:r>
              <a:rPr lang="ru-RU" b="1" dirty="0" smtClean="0">
                <a:solidFill>
                  <a:srgbClr val="14522D"/>
                </a:solidFill>
                <a:latin typeface="Segoe Print" pitchFamily="2" charset="0"/>
              </a:rPr>
              <a:t>По 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долинах Дунаю, Рейну,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Ельби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і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деяких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інших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річок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місцями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збереглися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заплавні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вільхи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і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тополі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домішкою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ясена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,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верби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та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липи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. У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високогір'ях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Альп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поширені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субальпійські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й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альпійські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луги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,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що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відрізняються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великою видовою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розмаїтістю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. На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північних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рівнинах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і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Баварському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плато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зустрічаються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значні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торф'яні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болота. На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північному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заході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–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невеликі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ділянки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вересових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пустищ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із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заростями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чагарників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. Луги по долинах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річок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добре </a:t>
            </a:r>
            <a:r>
              <a:rPr lang="ru-RU" b="1" dirty="0" err="1" smtClean="0">
                <a:solidFill>
                  <a:srgbClr val="14522D"/>
                </a:solidFill>
                <a:latin typeface="Segoe Print" pitchFamily="2" charset="0"/>
              </a:rPr>
              <a:t>окультурені</a:t>
            </a:r>
            <a:r>
              <a:rPr lang="ru-RU" b="1" dirty="0" smtClean="0">
                <a:solidFill>
                  <a:srgbClr val="14522D"/>
                </a:solidFill>
                <a:latin typeface="Segoe Print" pitchFamily="2" charset="0"/>
              </a:rPr>
              <a:t>.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Південна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частина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–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смуга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родючих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лісових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горбкуватих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рівнин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яружною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мережею.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Середньонімецькі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гори і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плоскогір'я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–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чергування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лісистих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височин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і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гір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міжгірськими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улоговинами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,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зайнятими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полями, садами, виноградниками.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Альпи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–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флішеві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й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вапнякові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хребти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виразною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висотною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поясністю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ландшафтів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(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широколистяні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й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мішані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з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висотою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змінюються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хвойними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лісами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,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високогірними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лугами,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вічними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снігами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 і </a:t>
            </a:r>
            <a:r>
              <a:rPr lang="ru-RU" b="1" dirty="0" err="1">
                <a:solidFill>
                  <a:srgbClr val="14522D"/>
                </a:solidFill>
                <a:latin typeface="Segoe Print" pitchFamily="2" charset="0"/>
              </a:rPr>
              <a:t>льодовиками</a:t>
            </a:r>
            <a:r>
              <a:rPr lang="ru-RU" b="1" dirty="0">
                <a:solidFill>
                  <a:srgbClr val="14522D"/>
                </a:solidFill>
                <a:latin typeface="Segoe Print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91702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4626721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783" y="3212976"/>
            <a:ext cx="4738531" cy="3553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89624"/>
            <a:ext cx="3400602" cy="3400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556" y="260648"/>
            <a:ext cx="4295563" cy="2861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256430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Альпійські луги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20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1"/>
            <a:ext cx="7704856" cy="864095"/>
          </a:xfrm>
        </p:spPr>
        <p:txBody>
          <a:bodyPr/>
          <a:lstStyle/>
          <a:p>
            <a:r>
              <a:rPr lang="ru-RU" sz="3600" dirty="0">
                <a:latin typeface="Comic Sans MS" pitchFamily="66" charset="0"/>
              </a:rPr>
              <a:t>Природно-</a:t>
            </a:r>
            <a:r>
              <a:rPr lang="ru-RU" sz="3600" dirty="0" err="1">
                <a:latin typeface="Comic Sans MS" pitchFamily="66" charset="0"/>
              </a:rPr>
              <a:t>рекреаційні</a:t>
            </a:r>
            <a:r>
              <a:rPr lang="ru-RU" sz="3600" dirty="0">
                <a:latin typeface="Comic Sans MS" pitchFamily="66" charset="0"/>
              </a:rPr>
              <a:t> </a:t>
            </a:r>
            <a:r>
              <a:rPr lang="ru-RU" sz="3600" dirty="0" err="1">
                <a:latin typeface="Comic Sans MS" pitchFamily="66" charset="0"/>
              </a:rPr>
              <a:t>ресурси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latin typeface="Comic Sans MS" pitchFamily="66" charset="0"/>
              </a:rPr>
              <a:t>Північна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частина</a:t>
            </a:r>
            <a:r>
              <a:rPr lang="ru-RU" sz="2000" dirty="0">
                <a:latin typeface="Comic Sans MS" pitchFamily="66" charset="0"/>
              </a:rPr>
              <a:t> ФРН </a:t>
            </a:r>
            <a:r>
              <a:rPr lang="ru-RU" sz="2000" dirty="0" err="1">
                <a:latin typeface="Comic Sans MS" pitchFamily="66" charset="0"/>
              </a:rPr>
              <a:t>знаходиться</a:t>
            </a:r>
            <a:r>
              <a:rPr lang="ru-RU" sz="2000" dirty="0">
                <a:latin typeface="Comic Sans MS" pitchFamily="66" charset="0"/>
              </a:rPr>
              <a:t> в межах </a:t>
            </a:r>
            <a:r>
              <a:rPr lang="ru-RU" sz="2000" dirty="0" err="1">
                <a:latin typeface="Comic Sans MS" pitchFamily="66" charset="0"/>
              </a:rPr>
              <a:t>Північно-Німецької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низовини</a:t>
            </a:r>
            <a:r>
              <a:rPr lang="ru-RU" sz="2000" dirty="0">
                <a:latin typeface="Comic Sans MS" pitchFamily="66" charset="0"/>
              </a:rPr>
              <a:t>, де добре </a:t>
            </a:r>
            <a:r>
              <a:rPr lang="ru-RU" sz="2000" dirty="0" err="1">
                <a:latin typeface="Comic Sans MS" pitchFamily="66" charset="0"/>
              </a:rPr>
              <a:t>збереглися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сліди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зледенінь</a:t>
            </a:r>
            <a:r>
              <a:rPr lang="ru-RU" sz="2000" dirty="0">
                <a:latin typeface="Comic Sans MS" pitchFamily="66" charset="0"/>
              </a:rPr>
              <a:t> (особливо </a:t>
            </a:r>
            <a:r>
              <a:rPr lang="ru-RU" sz="2000" dirty="0" err="1">
                <a:latin typeface="Comic Sans MS" pitchFamily="66" charset="0"/>
              </a:rPr>
              <a:t>чітко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виражені</a:t>
            </a:r>
            <a:r>
              <a:rPr lang="ru-RU" sz="2000" dirty="0">
                <a:latin typeface="Comic Sans MS" pitchFamily="66" charset="0"/>
              </a:rPr>
              <a:t> на </a:t>
            </a:r>
            <a:r>
              <a:rPr lang="ru-RU" sz="2000" dirty="0" err="1">
                <a:latin typeface="Comic Sans MS" pitchFamily="66" charset="0"/>
              </a:rPr>
              <a:t>північному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сході</a:t>
            </a:r>
            <a:r>
              <a:rPr lang="ru-RU" sz="2000" dirty="0">
                <a:latin typeface="Comic Sans MS" pitchFamily="66" charset="0"/>
              </a:rPr>
              <a:t>) у </a:t>
            </a:r>
            <a:r>
              <a:rPr lang="ru-RU" sz="2000" dirty="0" err="1">
                <a:latin typeface="Comic Sans MS" pitchFamily="66" charset="0"/>
              </a:rPr>
              <a:t>вигляді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моренних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рівнин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зандрів</a:t>
            </a:r>
            <a:r>
              <a:rPr lang="ru-RU" sz="2000" dirty="0">
                <a:latin typeface="Comic Sans MS" pitchFamily="66" charset="0"/>
              </a:rPr>
              <a:t>, долин стоку </a:t>
            </a:r>
            <a:r>
              <a:rPr lang="ru-RU" sz="2000" dirty="0" err="1">
                <a:latin typeface="Comic Sans MS" pitchFamily="66" charset="0"/>
              </a:rPr>
              <a:t>льодовикових</a:t>
            </a:r>
            <a:r>
              <a:rPr lang="ru-RU" sz="2000" dirty="0">
                <a:latin typeface="Comic Sans MS" pitchFamily="66" charset="0"/>
              </a:rPr>
              <a:t> вод та </a:t>
            </a:r>
            <a:r>
              <a:rPr lang="ru-RU" sz="2000" dirty="0" err="1">
                <a:latin typeface="Comic Sans MS" pitchFamily="66" charset="0"/>
              </a:rPr>
              <a:t>інших</a:t>
            </a:r>
            <a:r>
              <a:rPr lang="ru-RU" sz="2000" dirty="0">
                <a:latin typeface="Comic Sans MS" pitchFamily="66" charset="0"/>
              </a:rPr>
              <a:t> форм </a:t>
            </a:r>
            <a:r>
              <a:rPr lang="ru-RU" sz="2000" dirty="0" err="1">
                <a:latin typeface="Comic Sans MS" pitchFamily="66" charset="0"/>
              </a:rPr>
              <a:t>льодовикового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рельєфу</a:t>
            </a:r>
            <a:r>
              <a:rPr lang="ru-RU" sz="2000" dirty="0">
                <a:latin typeface="Comic Sans MS" pitchFamily="66" charset="0"/>
              </a:rPr>
              <a:t>. На </a:t>
            </a:r>
            <a:r>
              <a:rPr lang="ru-RU" sz="2000" dirty="0" err="1">
                <a:latin typeface="Comic Sans MS" pitchFamily="66" charset="0"/>
              </a:rPr>
              <a:t>північному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сході</a:t>
            </a:r>
            <a:r>
              <a:rPr lang="ru-RU" sz="2000" dirty="0">
                <a:latin typeface="Comic Sans MS" pitchFamily="66" charset="0"/>
              </a:rPr>
              <a:t> – </a:t>
            </a:r>
            <a:r>
              <a:rPr lang="ru-RU" sz="2000" dirty="0" err="1">
                <a:latin typeface="Comic Sans MS" pitchFamily="66" charset="0"/>
              </a:rPr>
              <a:t>великі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горбкувато-моренні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височини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численні</a:t>
            </a:r>
            <a:r>
              <a:rPr lang="ru-RU" sz="2000" dirty="0">
                <a:latin typeface="Comic Sans MS" pitchFamily="66" charset="0"/>
              </a:rPr>
              <a:t> озера (пояс </a:t>
            </a:r>
            <a:r>
              <a:rPr lang="ru-RU" sz="2000" dirty="0" err="1">
                <a:latin typeface="Comic Sans MS" pitchFamily="66" charset="0"/>
              </a:rPr>
              <a:t>прибалтійських</a:t>
            </a:r>
            <a:r>
              <a:rPr lang="ru-RU" sz="2000" dirty="0">
                <a:latin typeface="Comic Sans MS" pitchFamily="66" charset="0"/>
              </a:rPr>
              <a:t> озер). </a:t>
            </a:r>
            <a:r>
              <a:rPr lang="ru-RU" sz="2000" dirty="0" err="1">
                <a:latin typeface="Comic Sans MS" pitchFamily="66" charset="0"/>
              </a:rPr>
              <a:t>Горбкуваті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передгір'я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утворюють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перехід</a:t>
            </a:r>
            <a:r>
              <a:rPr lang="ru-RU" sz="2000" dirty="0">
                <a:latin typeface="Comic Sans MS" pitchFamily="66" charset="0"/>
              </a:rPr>
              <a:t> до </a:t>
            </a:r>
            <a:r>
              <a:rPr lang="ru-RU" sz="2000" dirty="0" err="1">
                <a:latin typeface="Comic Sans MS" pitchFamily="66" charset="0"/>
              </a:rPr>
              <a:t>низького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середньовисотного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рельєфу</a:t>
            </a:r>
            <a:r>
              <a:rPr lang="ru-RU" sz="2000" dirty="0">
                <a:latin typeface="Comic Sans MS" pitchFamily="66" charset="0"/>
              </a:rPr>
              <a:t> (600-1400 м) </a:t>
            </a:r>
            <a:r>
              <a:rPr lang="ru-RU" sz="2000" dirty="0" err="1">
                <a:latin typeface="Comic Sans MS" pitchFamily="66" charset="0"/>
              </a:rPr>
              <a:t>Рейнські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Сланцеві</a:t>
            </a:r>
            <a:r>
              <a:rPr lang="ru-RU" sz="2000" dirty="0">
                <a:latin typeface="Comic Sans MS" pitchFamily="66" charset="0"/>
              </a:rPr>
              <a:t> гори, </a:t>
            </a:r>
            <a:r>
              <a:rPr lang="ru-RU" sz="2000" dirty="0" err="1">
                <a:latin typeface="Comic Sans MS" pitchFamily="66" charset="0"/>
              </a:rPr>
              <a:t>висотою</a:t>
            </a:r>
            <a:r>
              <a:rPr lang="ru-RU" sz="2000" dirty="0">
                <a:latin typeface="Comic Sans MS" pitchFamily="66" charset="0"/>
              </a:rPr>
              <a:t> до 880 м, </a:t>
            </a:r>
            <a:r>
              <a:rPr lang="ru-RU" sz="2000" dirty="0" err="1">
                <a:latin typeface="Comic Sans MS" pitchFamily="66" charset="0"/>
              </a:rPr>
              <a:t>Везерські</a:t>
            </a:r>
            <a:r>
              <a:rPr lang="ru-RU" sz="2000" dirty="0">
                <a:latin typeface="Comic Sans MS" pitchFamily="66" charset="0"/>
              </a:rPr>
              <a:t> гори,  </a:t>
            </a:r>
            <a:r>
              <a:rPr lang="ru-RU" sz="2000" dirty="0" err="1">
                <a:latin typeface="Comic Sans MS" pitchFamily="66" charset="0"/>
              </a:rPr>
              <a:t>низькогір'я</a:t>
            </a:r>
            <a:r>
              <a:rPr lang="ru-RU" sz="2000" dirty="0">
                <a:latin typeface="Comic Sans MS" pitchFamily="66" charset="0"/>
              </a:rPr>
              <a:t> Гессену, </a:t>
            </a:r>
            <a:r>
              <a:rPr lang="ru-RU" sz="2000" dirty="0" err="1">
                <a:latin typeface="Comic Sans MS" pitchFamily="66" charset="0"/>
              </a:rPr>
              <a:t>частина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масиву</a:t>
            </a:r>
            <a:r>
              <a:rPr lang="ru-RU" sz="2000" dirty="0">
                <a:latin typeface="Comic Sans MS" pitchFamily="66" charset="0"/>
              </a:rPr>
              <a:t> Гарц, </a:t>
            </a:r>
            <a:r>
              <a:rPr lang="ru-RU" sz="2000" dirty="0" err="1">
                <a:latin typeface="Comic Sans MS" pitchFamily="66" charset="0"/>
              </a:rPr>
              <a:t>висотою</a:t>
            </a:r>
            <a:r>
              <a:rPr lang="ru-RU" sz="2000" dirty="0">
                <a:latin typeface="Comic Sans MS" pitchFamily="66" charset="0"/>
              </a:rPr>
              <a:t> до 1142 м, </a:t>
            </a:r>
            <a:r>
              <a:rPr lang="ru-RU" sz="2000" dirty="0" err="1">
                <a:latin typeface="Comic Sans MS" pitchFamily="66" charset="0"/>
              </a:rPr>
              <a:t>гірські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масиви</a:t>
            </a:r>
            <a:r>
              <a:rPr lang="ru-RU" sz="2000" dirty="0">
                <a:latin typeface="Comic Sans MS" pitchFamily="66" charset="0"/>
              </a:rPr>
              <a:t> Шварцвальд, </a:t>
            </a:r>
            <a:r>
              <a:rPr lang="ru-RU" sz="2000" dirty="0" err="1">
                <a:latin typeface="Comic Sans MS" pitchFamily="66" charset="0"/>
              </a:rPr>
              <a:t>висотою</a:t>
            </a:r>
            <a:r>
              <a:rPr lang="ru-RU" sz="2000" dirty="0">
                <a:latin typeface="Comic Sans MS" pitchFamily="66" charset="0"/>
              </a:rPr>
              <a:t> до 1493 м, </a:t>
            </a:r>
            <a:r>
              <a:rPr lang="ru-RU" sz="2000" dirty="0" err="1">
                <a:latin typeface="Comic Sans MS" pitchFamily="66" charset="0"/>
              </a:rPr>
              <a:t>Оденвальд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Шпессарт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Хардт</a:t>
            </a:r>
            <a:r>
              <a:rPr lang="ru-RU" sz="2000" dirty="0">
                <a:latin typeface="Comic Sans MS" pitchFamily="66" charset="0"/>
              </a:rPr>
              <a:t> та </a:t>
            </a:r>
            <a:r>
              <a:rPr lang="ru-RU" sz="2000" dirty="0" err="1">
                <a:latin typeface="Comic Sans MS" pitchFamily="66" charset="0"/>
              </a:rPr>
              <a:t>інші</a:t>
            </a:r>
            <a:r>
              <a:rPr lang="ru-RU" sz="2000" dirty="0"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 err="1">
                <a:latin typeface="Comic Sans MS" pitchFamily="66" charset="0"/>
              </a:rPr>
              <a:t>Вздовж</a:t>
            </a:r>
            <a:r>
              <a:rPr lang="ru-RU" sz="2000" dirty="0">
                <a:latin typeface="Comic Sans MS" pitchFamily="66" charset="0"/>
              </a:rPr>
              <a:t> кордону з </a:t>
            </a:r>
            <a:r>
              <a:rPr lang="ru-RU" sz="2000" dirty="0" err="1">
                <a:latin typeface="Comic Sans MS" pitchFamily="66" charset="0"/>
              </a:rPr>
              <a:t>Чехією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піднімаються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хребти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Шумава</a:t>
            </a:r>
            <a:r>
              <a:rPr lang="ru-RU" sz="2000" dirty="0">
                <a:latin typeface="Comic Sans MS" pitchFamily="66" charset="0"/>
              </a:rPr>
              <a:t> (</a:t>
            </a:r>
            <a:r>
              <a:rPr lang="ru-RU" sz="2000" dirty="0" err="1">
                <a:latin typeface="Comic Sans MS" pitchFamily="66" charset="0"/>
              </a:rPr>
              <a:t>висотою</a:t>
            </a:r>
            <a:r>
              <a:rPr lang="ru-RU" sz="2000" dirty="0">
                <a:latin typeface="Comic Sans MS" pitchFamily="66" charset="0"/>
              </a:rPr>
              <a:t> до 1456 м) і </a:t>
            </a:r>
            <a:r>
              <a:rPr lang="ru-RU" sz="2000" dirty="0" err="1">
                <a:latin typeface="Comic Sans MS" pitchFamily="66" charset="0"/>
              </a:rPr>
              <a:t>Чеський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Ліс</a:t>
            </a:r>
            <a:r>
              <a:rPr lang="ru-RU" sz="2000" dirty="0">
                <a:latin typeface="Comic Sans MS" pitchFamily="66" charset="0"/>
              </a:rPr>
              <a:t>; на </a:t>
            </a:r>
            <a:r>
              <a:rPr lang="ru-RU" sz="2000" dirty="0" err="1">
                <a:latin typeface="Comic Sans MS" pitchFamily="66" charset="0"/>
              </a:rPr>
              <a:t>захід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від</a:t>
            </a:r>
            <a:r>
              <a:rPr lang="ru-RU" sz="2000" dirty="0">
                <a:latin typeface="Comic Sans MS" pitchFamily="66" charset="0"/>
              </a:rPr>
              <a:t> них – </a:t>
            </a:r>
            <a:r>
              <a:rPr lang="ru-RU" sz="2000" dirty="0" err="1">
                <a:latin typeface="Comic Sans MS" pitchFamily="66" charset="0"/>
              </a:rPr>
              <a:t>середньогірські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масиви</a:t>
            </a:r>
            <a:r>
              <a:rPr lang="ru-RU" sz="2000" dirty="0">
                <a:latin typeface="Comic Sans MS" pitchFamily="66" charset="0"/>
              </a:rPr>
              <a:t> – </a:t>
            </a:r>
            <a:r>
              <a:rPr lang="ru-RU" sz="2000" dirty="0" err="1">
                <a:latin typeface="Comic Sans MS" pitchFamily="66" charset="0"/>
              </a:rPr>
              <a:t>Баварський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Ліс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Фіхтель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Швабо-Франконська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куестова</a:t>
            </a:r>
            <a:r>
              <a:rPr lang="ru-RU" sz="2000" dirty="0">
                <a:latin typeface="Comic Sans MS" pitchFamily="66" charset="0"/>
              </a:rPr>
              <a:t> область з </a:t>
            </a:r>
            <a:r>
              <a:rPr lang="ru-RU" sz="2000" dirty="0" err="1">
                <a:latin typeface="Comic Sans MS" pitchFamily="66" charset="0"/>
              </a:rPr>
              <a:t>численними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проявами</a:t>
            </a:r>
            <a:r>
              <a:rPr lang="ru-RU" sz="2000" dirty="0">
                <a:latin typeface="Comic Sans MS" pitchFamily="66" charset="0"/>
              </a:rPr>
              <a:t> карсту. </a:t>
            </a:r>
            <a:r>
              <a:rPr lang="ru-RU" sz="2000" dirty="0" smtClean="0">
                <a:latin typeface="Comic Sans MS" pitchFamily="66" charset="0"/>
              </a:rPr>
              <a:t>На </a:t>
            </a:r>
            <a:r>
              <a:rPr lang="ru-RU" sz="2000" dirty="0" err="1">
                <a:latin typeface="Comic Sans MS" pitchFamily="66" charset="0"/>
              </a:rPr>
              <a:t>крайньому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півдні</a:t>
            </a:r>
            <a:r>
              <a:rPr lang="ru-RU" sz="2000" dirty="0">
                <a:latin typeface="Comic Sans MS" pitchFamily="66" charset="0"/>
              </a:rPr>
              <a:t> ФРН – </a:t>
            </a:r>
            <a:r>
              <a:rPr lang="ru-RU" sz="2000" dirty="0" err="1">
                <a:latin typeface="Comic Sans MS" pitchFamily="66" charset="0"/>
              </a:rPr>
              <a:t>передові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хребти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Східних</a:t>
            </a:r>
            <a:r>
              <a:rPr lang="ru-RU" sz="2000" dirty="0">
                <a:latin typeface="Comic Sans MS" pitchFamily="66" charset="0"/>
              </a:rPr>
              <a:t> Альп (</a:t>
            </a:r>
            <a:r>
              <a:rPr lang="ru-RU" sz="2000" dirty="0" err="1">
                <a:latin typeface="Comic Sans MS" pitchFamily="66" charset="0"/>
              </a:rPr>
              <a:t>висотою</a:t>
            </a:r>
            <a:r>
              <a:rPr lang="ru-RU" sz="2000" dirty="0">
                <a:latin typeface="Comic Sans MS" pitchFamily="66" charset="0"/>
              </a:rPr>
              <a:t> до 2963 </a:t>
            </a:r>
            <a:r>
              <a:rPr lang="ru-RU" sz="2000" dirty="0" smtClean="0">
                <a:latin typeface="Comic Sans MS" pitchFamily="66" charset="0"/>
              </a:rPr>
              <a:t>м), </a:t>
            </a:r>
            <a:r>
              <a:rPr lang="ru-RU" sz="2000" dirty="0" err="1">
                <a:latin typeface="Comic Sans MS" pitchFamily="66" charset="0"/>
              </a:rPr>
              <a:t>із</a:t>
            </a:r>
            <a:r>
              <a:rPr lang="ru-RU" sz="2000" dirty="0">
                <a:latin typeface="Comic Sans MS" pitchFamily="66" charset="0"/>
              </a:rPr>
              <a:t> широким </a:t>
            </a:r>
            <a:r>
              <a:rPr lang="ru-RU" sz="2000" dirty="0" err="1">
                <a:latin typeface="Comic Sans MS" pitchFamily="66" charset="0"/>
              </a:rPr>
              <a:t>розвитком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льодовикових</a:t>
            </a:r>
            <a:r>
              <a:rPr lang="ru-RU" sz="2000" dirty="0">
                <a:latin typeface="Comic Sans MS" pitchFamily="66" charset="0"/>
              </a:rPr>
              <a:t> і </a:t>
            </a:r>
            <a:r>
              <a:rPr lang="ru-RU" sz="2000" dirty="0" err="1">
                <a:latin typeface="Comic Sans MS" pitchFamily="66" charset="0"/>
              </a:rPr>
              <a:t>карстових</a:t>
            </a:r>
            <a:r>
              <a:rPr lang="ru-RU" sz="2000" dirty="0">
                <a:latin typeface="Comic Sans MS" pitchFamily="66" charset="0"/>
              </a:rPr>
              <a:t> форм </a:t>
            </a:r>
            <a:r>
              <a:rPr lang="ru-RU" sz="2000" dirty="0" err="1">
                <a:latin typeface="Comic Sans MS" pitchFamily="66" charset="0"/>
              </a:rPr>
              <a:t>рельєфу</a:t>
            </a:r>
            <a:r>
              <a:rPr lang="ru-RU" sz="20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320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68" y="585126"/>
            <a:ext cx="4475398" cy="3744416"/>
          </a:xfrm>
        </p:spPr>
      </p:pic>
      <p:sp>
        <p:nvSpPr>
          <p:cNvPr id="5" name="TextBox 4"/>
          <p:cNvSpPr txBox="1"/>
          <p:nvPr/>
        </p:nvSpPr>
        <p:spPr>
          <a:xfrm>
            <a:off x="139451" y="11663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Segoe Print" pitchFamily="2" charset="0"/>
              </a:rPr>
              <a:t>Рейнські</a:t>
            </a:r>
            <a:r>
              <a:rPr lang="ru-RU" sz="2400" dirty="0">
                <a:latin typeface="Segoe Print" pitchFamily="2" charset="0"/>
              </a:rPr>
              <a:t> </a:t>
            </a:r>
            <a:r>
              <a:rPr lang="ru-RU" sz="2400" dirty="0" err="1">
                <a:latin typeface="Segoe Print" pitchFamily="2" charset="0"/>
              </a:rPr>
              <a:t>Сланцеві</a:t>
            </a:r>
            <a:r>
              <a:rPr lang="ru-RU" sz="2400" dirty="0">
                <a:latin typeface="Segoe Print" pitchFamily="2" charset="0"/>
              </a:rPr>
              <a:t> гори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297" y="3284984"/>
            <a:ext cx="4248324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263691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Segoe Print" pitchFamily="2" charset="0"/>
              </a:rPr>
              <a:t>Частина масиву </a:t>
            </a:r>
            <a:r>
              <a:rPr lang="uk-UA" sz="2400" dirty="0" err="1" smtClean="0">
                <a:latin typeface="Segoe Print" pitchFamily="2" charset="0"/>
              </a:rPr>
              <a:t>Гарц</a:t>
            </a:r>
            <a:endParaRPr lang="ru-RU" sz="24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9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7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0609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Comic Sans MS" pitchFamily="66" charset="0"/>
              </a:rPr>
              <a:t>Сільське господарство країни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Сільське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господарство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 в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Німеччині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добре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розвину­те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інтенсивне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ньому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працює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4%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зайнятого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населення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Країна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найбільшим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(разом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Францією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сільськогосподарським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виробником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Західної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Європи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Проте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власні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потреби в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продовольстві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країна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забезпечує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на 2/3. Як і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Японія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Німеччина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залишається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найбільшим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світі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імпортером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продукції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сільського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господарства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Головною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зерновою культурою є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пшениця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важлива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також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роль жита,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вирощують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ячмінь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Німеч­чина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є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значним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виробником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картоплі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цукрових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буряків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фруктів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(особливо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яблук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овочів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і винограду. “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Національною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” культурою став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хміль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використовується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пивоваріння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 За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виробництвом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пива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Німеччина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поступається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тільки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США, а за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споживанням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на душу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населення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експортом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утримує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перше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місце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Comic Sans MS" pitchFamily="66" charset="0"/>
              </a:rPr>
              <a:t>світі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5346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9036496" cy="720080"/>
          </a:xfrm>
        </p:spPr>
        <p:txBody>
          <a:bodyPr/>
          <a:lstStyle/>
          <a:p>
            <a:r>
              <a:rPr lang="uk-UA" sz="2800" dirty="0" smtClean="0">
                <a:solidFill>
                  <a:srgbClr val="3333CC"/>
                </a:solidFill>
                <a:latin typeface="Segoe Print" pitchFamily="2" charset="0"/>
              </a:rPr>
              <a:t>Населення Федеративної Республіки Німеччини  </a:t>
            </a:r>
            <a:endParaRPr lang="ru-RU" sz="2800" dirty="0">
              <a:solidFill>
                <a:srgbClr val="3333CC"/>
              </a:solidFill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За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чисельністю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населення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Німеччина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посідає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друге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місце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в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Європі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після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Росії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- </a:t>
            </a:r>
            <a:r>
              <a:rPr lang="ru-RU" dirty="0" err="1" smtClean="0">
                <a:solidFill>
                  <a:srgbClr val="3333CC"/>
                </a:solidFill>
                <a:latin typeface="Segoe Print" pitchFamily="2" charset="0"/>
              </a:rPr>
              <a:t>близько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81,7 млн. </a:t>
            </a:r>
            <a:r>
              <a:rPr lang="ru-RU" dirty="0" err="1" smtClean="0">
                <a:solidFill>
                  <a:srgbClr val="3333CC"/>
                </a:solidFill>
                <a:latin typeface="Segoe Print" pitchFamily="2" charset="0"/>
              </a:rPr>
              <a:t>осіб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У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країні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живуть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70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мільйонів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німців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та 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11,7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мільйонів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іноземців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(16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%).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Німеччина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—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етнічно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однорідна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країна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.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Німецька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мова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належить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до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германської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групи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індоєвропейської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мовної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сім'ї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.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Крім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німців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, нею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розмовляють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австрійці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, германо-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швейцарці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люксембуржці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,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тобто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сусідні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народи. За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своєю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релігією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німці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південних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районів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є католиками,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північних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— протестантами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.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rgbClr val="3333CC"/>
                </a:solidFill>
                <a:latin typeface="Segoe Print" pitchFamily="2" charset="0"/>
              </a:rPr>
              <a:t>Рівень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народжуваності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постійно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знижується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.  </a:t>
            </a:r>
            <a:r>
              <a:rPr lang="ru-RU" dirty="0" smtClean="0">
                <a:solidFill>
                  <a:srgbClr val="3333CC"/>
                </a:solidFill>
                <a:latin typeface="Segoe Print" pitchFamily="2" charset="0"/>
              </a:rPr>
              <a:t>В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Німеччині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знаходиться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найбільша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в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Європі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агломерація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міст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—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Рурська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, яка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утворилася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на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базі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вугільного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басейну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і комплексу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важкої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3333CC"/>
                </a:solidFill>
                <a:latin typeface="Segoe Print" pitchFamily="2" charset="0"/>
              </a:rPr>
              <a:t>промисловості</a:t>
            </a:r>
            <a:r>
              <a:rPr lang="ru-RU" dirty="0">
                <a:solidFill>
                  <a:srgbClr val="3333CC"/>
                </a:solidFill>
                <a:latin typeface="Segoe Print" pitchFamily="2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011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424936" cy="403447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7030A0"/>
                </a:solidFill>
              </a:rPr>
              <a:t>Демографічний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розподіл</a:t>
            </a:r>
            <a:r>
              <a:rPr lang="ru-RU" sz="3600" b="1" dirty="0">
                <a:solidFill>
                  <a:srgbClr val="7030A0"/>
                </a:solidFill>
              </a:rPr>
              <a:t> по </a:t>
            </a:r>
            <a:r>
              <a:rPr lang="ru-RU" sz="3600" b="1" dirty="0" err="1">
                <a:solidFill>
                  <a:srgbClr val="7030A0"/>
                </a:solidFill>
              </a:rPr>
              <a:t>найбільших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містах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Німеччини</a:t>
            </a:r>
            <a:r>
              <a:rPr lang="ru-RU" sz="3600" b="1" dirty="0">
                <a:solidFill>
                  <a:srgbClr val="7030A0"/>
                </a:solidFill>
              </a:rPr>
              <a:t>: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 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9630181"/>
              </p:ext>
            </p:extLst>
          </p:nvPr>
        </p:nvGraphicFramePr>
        <p:xfrm>
          <a:off x="1835696" y="1268760"/>
          <a:ext cx="5112568" cy="4896547"/>
        </p:xfrm>
        <a:graphic>
          <a:graphicData uri="http://schemas.openxmlformats.org/drawingml/2006/table">
            <a:tbl>
              <a:tblPr/>
              <a:tblGrid>
                <a:gridCol w="2556284"/>
                <a:gridCol w="2556284"/>
              </a:tblGrid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400" u="sng" dirty="0" err="1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2" tooltip="Берлін"/>
                        </a:rPr>
                        <a:t>Берлін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3,5 млн.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3" tooltip="Гамбург"/>
                        </a:rPr>
                        <a:t>Гамбург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1,6 млн.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4" tooltip="Мюнхен"/>
                        </a:rPr>
                        <a:t>Мюнхен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1,2 млн.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5" tooltip="Кельн"/>
                        </a:rPr>
                        <a:t>Кельн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1 020 тис.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6" tooltip="Франкфурт на Майні"/>
                        </a:rPr>
                        <a:t>Франкфурт на </a:t>
                      </a:r>
                      <a:r>
                        <a:rPr lang="ru-RU" sz="2000" u="sng" dirty="0" err="1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6" tooltip="Франкфурт на Майні"/>
                        </a:rPr>
                        <a:t>Майні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675 тис.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 err="1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7" tooltip="Ессен (ще не написана)"/>
                        </a:rPr>
                        <a:t>Ессен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623 тис.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8" tooltip="Дортмунд"/>
                        </a:rPr>
                        <a:t>Дортмунд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584 тис.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9" tooltip="Дюссельдорф"/>
                        </a:rPr>
                        <a:t>Дюссельдорф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563 тис.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57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2000" u="sng" dirty="0">
                          <a:solidFill>
                            <a:srgbClr val="7030A0"/>
                          </a:solidFill>
                          <a:effectLst/>
                          <a:latin typeface="Verdana"/>
                          <a:hlinkClick r:id="rId10" tooltip="Штутгарт"/>
                        </a:rPr>
                        <a:t>Штутгарт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552 тис. </a:t>
                      </a:r>
                      <a:r>
                        <a:rPr lang="ru-RU" sz="1800" dirty="0" err="1">
                          <a:solidFill>
                            <a:srgbClr val="7030A0"/>
                          </a:solidFill>
                          <a:effectLst/>
                          <a:latin typeface="Verdana"/>
                        </a:rPr>
                        <a:t>жителів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765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/>
          <a:lstStyle/>
          <a:p>
            <a:r>
              <a:rPr lang="uk-UA" sz="4400" dirty="0" smtClean="0">
                <a:solidFill>
                  <a:srgbClr val="E5EA1A"/>
                </a:solidFill>
                <a:latin typeface="Comic Sans MS" pitchFamily="66" charset="0"/>
              </a:rPr>
              <a:t>Географічне положення країни</a:t>
            </a:r>
            <a:endParaRPr lang="ru-RU" sz="4400" dirty="0">
              <a:solidFill>
                <a:srgbClr val="E5EA1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85698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Німеччина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займає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площу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u="sng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357 021 </a:t>
            </a:r>
            <a:r>
              <a:rPr lang="ru-RU" sz="1900" b="1" u="sng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км² 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і 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має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населення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понад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u="sng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82,5 </a:t>
            </a:r>
            <a:r>
              <a:rPr lang="ru-RU" sz="1900" b="1" u="sng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млн. 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чоловік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Держави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,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які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мають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спільний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кордон з 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Німеччиною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: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півночі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Данія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(68 км), 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заході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—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Нідерланди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(577 км),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Бельгія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(167 км), 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Люксембург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(138 км) та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Франція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(451 км), 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півдні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—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Швейцарія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(334 км),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Австрія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(784 км) і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Чехія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(646 км), а 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сході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— 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Польща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 (456 км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). 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півночі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омивається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Балтійським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та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Північним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морями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Берлін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-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столиця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,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найбільше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і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найбільш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населене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місто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Берлін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є одним з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найважливіших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промислових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,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наукових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та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культурних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центрів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Німеччина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- держава з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федеративним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устроєм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; у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складі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16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рівноправних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суб'єктів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- земель, три з них -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міста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(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Берлін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, Бремен і Гамбург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).</a:t>
            </a:r>
          </a:p>
          <a:p>
            <a:pPr algn="ctr"/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Державний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прапор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складається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з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чорної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,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червоної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і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жовтої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горизонтальних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смуг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Чорний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колір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прапорі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розглядають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як символ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минулого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,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колишньої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німецької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імперії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Червоний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колір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символізує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сучасне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внутрішньополітичне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становище в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Жовта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смуга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прапора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уособлює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майбутнє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цієї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країни</a:t>
            </a:r>
            <a:r>
              <a:rPr lang="ru-RU" sz="1900" b="1" dirty="0" smtClean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Державний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герб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зображений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у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вигляді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щита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жовтого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кольору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, 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якому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розташований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чорний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одноголовий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орел з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закривавленими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лапами. Орел на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гербі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Німеччини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символізує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силу і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міць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цієї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 </a:t>
            </a:r>
            <a:r>
              <a:rPr lang="ru-RU" sz="1900" b="1" dirty="0" err="1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держави</a:t>
            </a:r>
            <a:r>
              <a:rPr lang="ru-RU" sz="1900" b="1" dirty="0">
                <a:gradFill>
                  <a:gsLst>
                    <a:gs pos="81000">
                      <a:srgbClr val="FFFF00"/>
                    </a:gs>
                    <a:gs pos="100000">
                      <a:srgbClr val="FF7A00"/>
                    </a:gs>
                    <a:gs pos="99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.</a:t>
            </a:r>
            <a:endParaRPr lang="ru-RU" sz="1900" b="1" dirty="0" smtClean="0">
              <a:gradFill>
                <a:gsLst>
                  <a:gs pos="81000">
                    <a:srgbClr val="FFFF00"/>
                  </a:gs>
                  <a:gs pos="100000">
                    <a:srgbClr val="FF7A00"/>
                  </a:gs>
                  <a:gs pos="99000">
                    <a:srgbClr val="FF0300"/>
                  </a:gs>
                  <a:gs pos="100000">
                    <a:srgbClr val="4D0808"/>
                  </a:gs>
                </a:gsLst>
                <a:lin ang="8100000" scaled="0"/>
              </a:gradFill>
              <a:latin typeface="Comic Sans MS" pitchFamily="66" charset="0"/>
            </a:endParaRPr>
          </a:p>
          <a:p>
            <a:pPr algn="ctr"/>
            <a:endParaRPr lang="ru-RU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8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856984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  <a:effectLst/>
                <a:latin typeface="Segoe Print" pitchFamily="2" charset="0"/>
              </a:rPr>
              <a:t> В 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1841-1900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рр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. за кордон,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насамперед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у США,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емігрувало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4,8 млн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чоловік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.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Коефіцієнт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приросту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населення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: 0.27%.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Щорічний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приріст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населення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відбувається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здебільшого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за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рахунок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припливу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в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країну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іммігрантів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, для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пошуку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/>
                <a:latin typeface="Segoe Print" pitchFamily="2" charset="0"/>
              </a:rPr>
              <a:t>роботи</a:t>
            </a:r>
            <a:r>
              <a:rPr lang="ru-RU" sz="2400" dirty="0">
                <a:solidFill>
                  <a:srgbClr val="C00000"/>
                </a:solidFill>
                <a:effectLst/>
                <a:latin typeface="Segoe Print" pitchFamily="2" charset="0"/>
              </a:rPr>
              <a:t>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12968" cy="1368152"/>
          </a:xfrm>
        </p:spPr>
        <p:txBody>
          <a:bodyPr/>
          <a:lstStyle/>
          <a:p>
            <a:r>
              <a:rPr lang="uk-UA" sz="3600" dirty="0" smtClean="0">
                <a:solidFill>
                  <a:srgbClr val="C00000"/>
                </a:solidFill>
                <a:latin typeface="Segoe Print" pitchFamily="2" charset="0"/>
              </a:rPr>
              <a:t>Еміграція та імміграція населення</a:t>
            </a:r>
            <a:endParaRPr lang="ru-RU" sz="3600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267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Розміщення та середня густота населення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496944" cy="374441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Середня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густота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населення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230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чоловік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на 1 км кв. 87 %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населення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живе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містах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серед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яких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виділяються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Берлін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Гамбург і Мюнхен, як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міста-мільйонери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»,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ще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13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міст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населення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кожного з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яких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становить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більш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як 500 тис.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чоловік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Гамбург, Мюнхен і Франкфурт-на-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Майні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віднесені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сімки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євроміст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вищої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ліги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852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31683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i="1" dirty="0" err="1">
                <a:solidFill>
                  <a:srgbClr val="00B050"/>
                </a:solidFill>
              </a:rPr>
              <a:t>Вікова</a:t>
            </a:r>
            <a:r>
              <a:rPr lang="ru-RU" sz="2200" i="1" dirty="0">
                <a:solidFill>
                  <a:srgbClr val="00B050"/>
                </a:solidFill>
              </a:rPr>
              <a:t> структура </a:t>
            </a:r>
            <a:r>
              <a:rPr lang="ru-RU" sz="2200" i="1" dirty="0" err="1">
                <a:solidFill>
                  <a:srgbClr val="00B050"/>
                </a:solidFill>
              </a:rPr>
              <a:t>населення</a:t>
            </a:r>
            <a:r>
              <a:rPr lang="ru-RU" sz="2200" i="1" dirty="0">
                <a:solidFill>
                  <a:srgbClr val="00B050"/>
                </a:solidFill>
              </a:rPr>
              <a:t> у </a:t>
            </a:r>
            <a:r>
              <a:rPr lang="ru-RU" sz="2200" i="1" dirty="0" err="1">
                <a:solidFill>
                  <a:srgbClr val="00B050"/>
                </a:solidFill>
              </a:rPr>
              <a:t>Німеччині</a:t>
            </a:r>
            <a:r>
              <a:rPr lang="ru-RU" sz="2200" i="1" dirty="0">
                <a:solidFill>
                  <a:srgbClr val="00B050"/>
                </a:solidFill>
              </a:rPr>
              <a:t> станом на 2010 </a:t>
            </a:r>
            <a:r>
              <a:rPr lang="ru-RU" sz="2200" i="1" dirty="0" err="1">
                <a:solidFill>
                  <a:srgbClr val="00B050"/>
                </a:solidFill>
              </a:rPr>
              <a:t>рік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наступна</a:t>
            </a:r>
            <a:r>
              <a:rPr lang="ru-RU" sz="2200" i="1" dirty="0">
                <a:solidFill>
                  <a:srgbClr val="00B050"/>
                </a:solidFill>
              </a:rPr>
              <a:t>: </a:t>
            </a:r>
            <a:r>
              <a:rPr lang="ru-RU" sz="2200" i="1" dirty="0" err="1">
                <a:solidFill>
                  <a:srgbClr val="00B050"/>
                </a:solidFill>
              </a:rPr>
              <a:t>від</a:t>
            </a:r>
            <a:r>
              <a:rPr lang="ru-RU" sz="2200" i="1" dirty="0">
                <a:solidFill>
                  <a:srgbClr val="00B050"/>
                </a:solidFill>
              </a:rPr>
              <a:t> 0 до 14 </a:t>
            </a:r>
            <a:r>
              <a:rPr lang="ru-RU" sz="2200" i="1" dirty="0" err="1">
                <a:solidFill>
                  <a:srgbClr val="00B050"/>
                </a:solidFill>
              </a:rPr>
              <a:t>років</a:t>
            </a:r>
            <a:r>
              <a:rPr lang="ru-RU" sz="2200" i="1" dirty="0">
                <a:solidFill>
                  <a:srgbClr val="00B050"/>
                </a:solidFill>
              </a:rPr>
              <a:t> - 13,7%; 15-64 </a:t>
            </a:r>
            <a:r>
              <a:rPr lang="ru-RU" sz="2200" i="1" dirty="0" err="1">
                <a:solidFill>
                  <a:srgbClr val="00B050"/>
                </a:solidFill>
              </a:rPr>
              <a:t>років</a:t>
            </a:r>
            <a:r>
              <a:rPr lang="ru-RU" sz="2200" i="1" dirty="0">
                <a:solidFill>
                  <a:srgbClr val="00B050"/>
                </a:solidFill>
              </a:rPr>
              <a:t> - 66,1%; особи, </a:t>
            </a:r>
            <a:r>
              <a:rPr lang="ru-RU" sz="2200" i="1" dirty="0" err="1">
                <a:solidFill>
                  <a:srgbClr val="00B050"/>
                </a:solidFill>
              </a:rPr>
              <a:t>старші</a:t>
            </a:r>
            <a:r>
              <a:rPr lang="ru-RU" sz="2200" i="1" dirty="0">
                <a:solidFill>
                  <a:srgbClr val="00B050"/>
                </a:solidFill>
              </a:rPr>
              <a:t> за 65 </a:t>
            </a:r>
            <a:r>
              <a:rPr lang="ru-RU" sz="2200" i="1" dirty="0" err="1">
                <a:solidFill>
                  <a:srgbClr val="00B050"/>
                </a:solidFill>
              </a:rPr>
              <a:t>років</a:t>
            </a:r>
            <a:r>
              <a:rPr lang="ru-RU" sz="2200" i="1" dirty="0">
                <a:solidFill>
                  <a:srgbClr val="00B050"/>
                </a:solidFill>
              </a:rPr>
              <a:t> - 20,3%. Таким чином, </a:t>
            </a:r>
            <a:r>
              <a:rPr lang="ru-RU" sz="2200" i="1" dirty="0" err="1">
                <a:solidFill>
                  <a:srgbClr val="00B050"/>
                </a:solidFill>
              </a:rPr>
              <a:t>спостерігається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явище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старіння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нації</a:t>
            </a:r>
            <a:r>
              <a:rPr lang="ru-RU" sz="2200" i="1" dirty="0">
                <a:solidFill>
                  <a:srgbClr val="00B050"/>
                </a:solidFill>
              </a:rPr>
              <a:t>, </a:t>
            </a:r>
            <a:r>
              <a:rPr lang="ru-RU" sz="2200" i="1" dirty="0" err="1">
                <a:solidFill>
                  <a:srgbClr val="00B050"/>
                </a:solidFill>
              </a:rPr>
              <a:t>викликане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зростанням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середньої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тривалості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життя</a:t>
            </a:r>
            <a:r>
              <a:rPr lang="ru-RU" sz="2200" i="1" dirty="0">
                <a:solidFill>
                  <a:srgbClr val="00B050"/>
                </a:solidFill>
              </a:rPr>
              <a:t> та </a:t>
            </a:r>
            <a:r>
              <a:rPr lang="ru-RU" sz="2200" i="1" dirty="0" err="1">
                <a:solidFill>
                  <a:srgbClr val="00B050"/>
                </a:solidFill>
              </a:rPr>
              <a:t>зниженням</a:t>
            </a:r>
            <a:r>
              <a:rPr lang="ru-RU" sz="2200" i="1" dirty="0">
                <a:solidFill>
                  <a:srgbClr val="00B050"/>
                </a:solidFill>
              </a:rPr>
              <a:t> природного приросту.  У </a:t>
            </a:r>
            <a:r>
              <a:rPr lang="ru-RU" sz="2200" i="1" dirty="0" err="1">
                <a:solidFill>
                  <a:srgbClr val="00B050"/>
                </a:solidFill>
              </a:rPr>
              <a:t>статевій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структурі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переважають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жінки</a:t>
            </a:r>
            <a:r>
              <a:rPr lang="ru-RU" sz="2200" i="1" dirty="0">
                <a:solidFill>
                  <a:srgbClr val="00B050"/>
                </a:solidFill>
              </a:rPr>
              <a:t> (на 100 </a:t>
            </a:r>
            <a:r>
              <a:rPr lang="ru-RU" sz="2200" i="1" dirty="0" err="1">
                <a:solidFill>
                  <a:srgbClr val="00B050"/>
                </a:solidFill>
              </a:rPr>
              <a:t>жінок</a:t>
            </a:r>
            <a:r>
              <a:rPr lang="ru-RU" sz="2200" i="1" dirty="0">
                <a:solidFill>
                  <a:srgbClr val="00B050"/>
                </a:solidFill>
              </a:rPr>
              <a:t> </a:t>
            </a:r>
            <a:r>
              <a:rPr lang="ru-RU" sz="2200" i="1" dirty="0" err="1">
                <a:solidFill>
                  <a:srgbClr val="00B050"/>
                </a:solidFill>
              </a:rPr>
              <a:t>припадає</a:t>
            </a:r>
            <a:r>
              <a:rPr lang="ru-RU" sz="2200" i="1" dirty="0">
                <a:solidFill>
                  <a:srgbClr val="00B050"/>
                </a:solidFill>
              </a:rPr>
              <a:t> 97 </a:t>
            </a:r>
            <a:r>
              <a:rPr lang="ru-RU" sz="2200" i="1" dirty="0" err="1">
                <a:solidFill>
                  <a:srgbClr val="00B050"/>
                </a:solidFill>
              </a:rPr>
              <a:t>чоловіків</a:t>
            </a:r>
            <a:r>
              <a:rPr lang="ru-RU" sz="2200" i="1" dirty="0" smtClean="0">
                <a:solidFill>
                  <a:srgbClr val="00A44A"/>
                </a:solidFill>
              </a:rPr>
              <a:t>).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Середня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тривалість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життя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складає</a:t>
            </a:r>
            <a:r>
              <a:rPr lang="ru-RU" sz="2200" i="1" dirty="0">
                <a:solidFill>
                  <a:srgbClr val="00A44A"/>
                </a:solidFill>
              </a:rPr>
              <a:t> 80 </a:t>
            </a:r>
            <a:r>
              <a:rPr lang="ru-RU" sz="2200" i="1" dirty="0" err="1">
                <a:solidFill>
                  <a:srgbClr val="00A44A"/>
                </a:solidFill>
              </a:rPr>
              <a:t>років</a:t>
            </a:r>
            <a:r>
              <a:rPr lang="ru-RU" sz="2200" i="1" dirty="0">
                <a:solidFill>
                  <a:srgbClr val="00A44A"/>
                </a:solidFill>
              </a:rPr>
              <a:t> у </a:t>
            </a:r>
            <a:r>
              <a:rPr lang="ru-RU" sz="2200" i="1" dirty="0" err="1">
                <a:solidFill>
                  <a:srgbClr val="00A44A"/>
                </a:solidFill>
              </a:rPr>
              <a:t>жінок</a:t>
            </a:r>
            <a:r>
              <a:rPr lang="ru-RU" sz="2200" i="1" dirty="0">
                <a:solidFill>
                  <a:srgbClr val="00A44A"/>
                </a:solidFill>
              </a:rPr>
              <a:t> і 74 року у </a:t>
            </a:r>
            <a:r>
              <a:rPr lang="ru-RU" sz="2200" i="1" dirty="0" err="1">
                <a:solidFill>
                  <a:srgbClr val="00A44A"/>
                </a:solidFill>
              </a:rPr>
              <a:t>чоловіків</a:t>
            </a:r>
            <a:r>
              <a:rPr lang="ru-RU" sz="2200" i="1" dirty="0" smtClean="0">
                <a:solidFill>
                  <a:srgbClr val="00A44A"/>
                </a:solidFill>
              </a:rPr>
              <a:t>.</a:t>
            </a:r>
            <a:r>
              <a:rPr lang="ru-RU" sz="2200" i="1" dirty="0">
                <a:solidFill>
                  <a:srgbClr val="00A44A"/>
                </a:solidFill>
              </a:rPr>
              <a:t> В </a:t>
            </a:r>
            <a:r>
              <a:rPr lang="ru-RU" sz="2200" i="1" dirty="0" err="1">
                <a:solidFill>
                  <a:srgbClr val="00A44A"/>
                </a:solidFill>
              </a:rPr>
              <a:t>цілому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Німеччина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має</a:t>
            </a:r>
            <a:r>
              <a:rPr lang="ru-RU" sz="2200" i="1" dirty="0">
                <a:solidFill>
                  <a:srgbClr val="00A44A"/>
                </a:solidFill>
              </a:rPr>
              <a:t> один з </a:t>
            </a:r>
            <a:r>
              <a:rPr lang="ru-RU" sz="2200" i="1" dirty="0" err="1">
                <a:solidFill>
                  <a:srgbClr val="00A44A"/>
                </a:solidFill>
              </a:rPr>
              <a:t>найвищих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життєвих</a:t>
            </a:r>
            <a:r>
              <a:rPr lang="ru-RU" sz="2200" i="1" dirty="0">
                <a:solidFill>
                  <a:srgbClr val="00A44A"/>
                </a:solidFill>
              </a:rPr>
              <a:t> </a:t>
            </a:r>
            <a:r>
              <a:rPr lang="ru-RU" sz="2200" i="1" dirty="0" err="1">
                <a:solidFill>
                  <a:srgbClr val="00A44A"/>
                </a:solidFill>
              </a:rPr>
              <a:t>стандартів</a:t>
            </a:r>
            <a:r>
              <a:rPr lang="ru-RU" sz="2200" i="1" dirty="0">
                <a:solidFill>
                  <a:srgbClr val="00A44A"/>
                </a:solidFill>
              </a:rPr>
              <a:t> у </a:t>
            </a:r>
            <a:r>
              <a:rPr lang="ru-RU" sz="2200" i="1" dirty="0" err="1">
                <a:solidFill>
                  <a:srgbClr val="00A44A"/>
                </a:solidFill>
              </a:rPr>
              <a:t>світі</a:t>
            </a:r>
            <a:r>
              <a:rPr lang="ru-RU" sz="2200" i="1" dirty="0">
                <a:solidFill>
                  <a:srgbClr val="00A44A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00B050"/>
                </a:solidFill>
              </a:rPr>
              <a:t> 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856984" cy="1152127"/>
          </a:xfrm>
        </p:spPr>
        <p:txBody>
          <a:bodyPr/>
          <a:lstStyle/>
          <a:p>
            <a:r>
              <a:rPr lang="uk-UA" sz="3600" i="1" dirty="0" smtClean="0"/>
              <a:t>Статева і вікова структура країни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2540287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976" cy="590465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000" dirty="0" smtClean="0"/>
              <a:t>На </a:t>
            </a:r>
            <a:r>
              <a:rPr lang="ru-RU" sz="2000" dirty="0" err="1"/>
              <a:t>гербі</a:t>
            </a:r>
            <a:r>
              <a:rPr lang="ru-RU" sz="2000" dirty="0"/>
              <a:t> </a:t>
            </a:r>
            <a:r>
              <a:rPr lang="ru-RU" sz="2000" dirty="0" err="1"/>
              <a:t>зображено</a:t>
            </a:r>
            <a:r>
              <a:rPr lang="ru-RU" sz="2000" dirty="0"/>
              <a:t> </a:t>
            </a:r>
            <a:r>
              <a:rPr lang="ru-RU" sz="2000" dirty="0" err="1"/>
              <a:t>білий</a:t>
            </a:r>
            <a:r>
              <a:rPr lang="ru-RU" sz="2000" dirty="0"/>
              <a:t> орел, але </a:t>
            </a:r>
            <a:r>
              <a:rPr lang="ru-RU" sz="2000" dirty="0" err="1"/>
              <a:t>самі</a:t>
            </a:r>
            <a:r>
              <a:rPr lang="ru-RU" sz="2000" dirty="0"/>
              <a:t> </a:t>
            </a:r>
            <a:r>
              <a:rPr lang="ru-RU" sz="2000" dirty="0" err="1"/>
              <a:t>німці</a:t>
            </a:r>
            <a:r>
              <a:rPr lang="ru-RU" sz="2000" dirty="0"/>
              <a:t> часто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smtClean="0"/>
              <a:t>«​​жирною </a:t>
            </a:r>
            <a:r>
              <a:rPr lang="ru-RU" sz="2000" dirty="0" err="1" smtClean="0"/>
              <a:t>куркою</a:t>
            </a:r>
            <a:r>
              <a:rPr lang="ru-RU" sz="20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2000" dirty="0" err="1"/>
              <a:t>Паливно-енергетичний</a:t>
            </a:r>
            <a:r>
              <a:rPr lang="ru-RU" sz="2000" dirty="0"/>
              <a:t> баланс ФРН на початку XXI ст. (2001): </a:t>
            </a:r>
            <a:r>
              <a:rPr lang="ru-RU" sz="2000" dirty="0" err="1"/>
              <a:t>нафта</a:t>
            </a:r>
            <a:r>
              <a:rPr lang="ru-RU" sz="2000" dirty="0"/>
              <a:t> - 38.5%; </a:t>
            </a:r>
            <a:r>
              <a:rPr lang="ru-RU" sz="2000" dirty="0" err="1"/>
              <a:t>природний</a:t>
            </a:r>
            <a:r>
              <a:rPr lang="ru-RU" sz="2000" dirty="0"/>
              <a:t> газ - 21.5%, </a:t>
            </a:r>
            <a:r>
              <a:rPr lang="ru-RU" sz="2000" dirty="0" err="1"/>
              <a:t>кам'яне</a:t>
            </a:r>
            <a:r>
              <a:rPr lang="ru-RU" sz="2000" dirty="0"/>
              <a:t> </a:t>
            </a:r>
            <a:r>
              <a:rPr lang="ru-RU" sz="2000" dirty="0" err="1"/>
              <a:t>вугілля</a:t>
            </a:r>
            <a:r>
              <a:rPr lang="ru-RU" sz="2000" dirty="0"/>
              <a:t> - 13.1%; </a:t>
            </a:r>
            <a:r>
              <a:rPr lang="ru-RU" sz="2000" dirty="0" err="1"/>
              <a:t>ядерна</a:t>
            </a:r>
            <a:r>
              <a:rPr lang="ru-RU" sz="2000" dirty="0"/>
              <a:t> - 12.9%; </a:t>
            </a:r>
            <a:r>
              <a:rPr lang="ru-RU" sz="2000" dirty="0" err="1"/>
              <a:t>лігніт</a:t>
            </a:r>
            <a:r>
              <a:rPr lang="ru-RU" sz="2000" dirty="0"/>
              <a:t> - 11.2%; </a:t>
            </a:r>
            <a:r>
              <a:rPr lang="ru-RU" sz="2000" dirty="0" err="1"/>
              <a:t>гідро</a:t>
            </a:r>
            <a:r>
              <a:rPr lang="ru-RU" sz="2000" dirty="0"/>
              <a:t>- і </a:t>
            </a:r>
            <a:r>
              <a:rPr lang="ru-RU" sz="2000" dirty="0" err="1"/>
              <a:t>аероенергія</a:t>
            </a:r>
            <a:r>
              <a:rPr lang="ru-RU" sz="2000" dirty="0"/>
              <a:t> - 0.8%,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- 2.0</a:t>
            </a:r>
            <a:r>
              <a:rPr lang="ru-RU" sz="2000" dirty="0" smtClean="0"/>
              <a:t>%.</a:t>
            </a:r>
          </a:p>
          <a:p>
            <a:pPr marL="342900" indent="-342900">
              <a:buAutoNum type="arabicPeriod"/>
            </a:pP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початкової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 </a:t>
            </a:r>
            <a:r>
              <a:rPr lang="ru-RU" sz="2000" dirty="0" err="1"/>
              <a:t>німець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вибрати</a:t>
            </a:r>
            <a:r>
              <a:rPr lang="ru-RU" sz="2000" dirty="0"/>
              <a:t> для себе один з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шкіл</a:t>
            </a:r>
            <a:r>
              <a:rPr lang="ru-RU" sz="2000" dirty="0"/>
              <a:t>: </a:t>
            </a:r>
            <a:r>
              <a:rPr lang="ru-RU" sz="2000" dirty="0" err="1"/>
              <a:t>базову</a:t>
            </a:r>
            <a:r>
              <a:rPr lang="ru-RU" sz="2000" dirty="0"/>
              <a:t> школу, </a:t>
            </a:r>
            <a:r>
              <a:rPr lang="ru-RU" sz="2000" dirty="0" err="1"/>
              <a:t>реальну</a:t>
            </a:r>
            <a:r>
              <a:rPr lang="ru-RU" sz="2000" dirty="0"/>
              <a:t> школу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гімназію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000" dirty="0" err="1"/>
              <a:t>Поїзд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практично </a:t>
            </a:r>
            <a:r>
              <a:rPr lang="ru-RU" sz="2000" dirty="0" err="1"/>
              <a:t>найдорожчим</a:t>
            </a:r>
            <a:r>
              <a:rPr lang="ru-RU" sz="2000" dirty="0"/>
              <a:t> видом </a:t>
            </a:r>
            <a:r>
              <a:rPr lang="ru-RU" sz="2000" dirty="0" smtClean="0"/>
              <a:t>транспорту.</a:t>
            </a:r>
          </a:p>
          <a:p>
            <a:pPr marL="342900" indent="-342900">
              <a:buAutoNum type="arabicPeriod"/>
            </a:pP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сьомий</a:t>
            </a:r>
            <a:r>
              <a:rPr lang="ru-RU" sz="2000" dirty="0"/>
              <a:t> житель </a:t>
            </a:r>
            <a:r>
              <a:rPr lang="ru-RU" sz="2000" dirty="0" err="1"/>
              <a:t>Німеччини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іммігрант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2000" dirty="0" smtClean="0"/>
              <a:t>8 липня 2009 року у Німеччині був зафіксований температурний рекорд – плюс 44,8 градусів по Цельсію в тіні.</a:t>
            </a:r>
          </a:p>
          <a:p>
            <a:pPr marL="342900" indent="-342900">
              <a:buAutoNum type="arabicPeriod"/>
            </a:pP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економіки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одним з </a:t>
            </a:r>
            <a:r>
              <a:rPr lang="ru-RU" sz="2000" dirty="0" err="1"/>
              <a:t>найвищих</a:t>
            </a:r>
            <a:r>
              <a:rPr lang="ru-RU" sz="2000" dirty="0"/>
              <a:t> в </a:t>
            </a:r>
            <a:r>
              <a:rPr lang="ru-RU" sz="2000" dirty="0" err="1"/>
              <a:t>Європі</a:t>
            </a:r>
            <a:r>
              <a:rPr lang="ru-RU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000" dirty="0" err="1"/>
              <a:t>Німеччина</a:t>
            </a:r>
            <a:r>
              <a:rPr lang="ru-RU" sz="2000" dirty="0"/>
              <a:t> є членом НАТО, вона входить до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«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Вісімки</a:t>
            </a:r>
            <a:r>
              <a:rPr lang="ru-RU" sz="2000" dirty="0"/>
              <a:t>» і «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Четвірки</a:t>
            </a:r>
            <a:r>
              <a:rPr lang="ru-RU" sz="2000" dirty="0" smtClean="0"/>
              <a:t>».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Comic Sans MS" pitchFamily="66" charset="0"/>
              </a:rPr>
              <a:t>Цікаві факт…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300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5432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 </a:t>
            </a:r>
            <a:r>
              <a:rPr lang="ru-RU" dirty="0" err="1" smtClean="0"/>
              <a:t>робтою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      учениц</a:t>
            </a:r>
            <a:r>
              <a:rPr lang="uk-UA" dirty="0" smtClean="0"/>
              <a:t>і 10-б класу!</a:t>
            </a:r>
            <a:br>
              <a:rPr lang="uk-UA" dirty="0" smtClean="0"/>
            </a:br>
            <a:r>
              <a:rPr lang="uk-UA" dirty="0" smtClean="0"/>
              <a:t>                   </a:t>
            </a:r>
            <a:r>
              <a:rPr lang="uk-UA" dirty="0" err="1" smtClean="0"/>
              <a:t>Стусова</a:t>
            </a:r>
            <a:r>
              <a:rPr lang="uk-UA" dirty="0" smtClean="0"/>
              <a:t> </a:t>
            </a:r>
            <a:r>
              <a:rPr lang="uk-UA" dirty="0" err="1" smtClean="0"/>
              <a:t>Крістіна</a:t>
            </a:r>
            <a:r>
              <a:rPr lang="uk-UA" dirty="0" smtClean="0"/>
              <a:t>,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             Богданова  Анжеліка!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18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0" y="26775"/>
            <a:ext cx="4962488" cy="4385734"/>
          </a:xfrm>
        </p:spPr>
      </p:pic>
      <p:sp>
        <p:nvSpPr>
          <p:cNvPr id="6" name="TextBox 5"/>
          <p:cNvSpPr txBox="1"/>
          <p:nvPr/>
        </p:nvSpPr>
        <p:spPr>
          <a:xfrm>
            <a:off x="395536" y="523185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gradFill>
                  <a:gsLst>
                    <a:gs pos="0">
                      <a:srgbClr val="FFF200">
                        <a:lumMod val="24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Прапор і герб Німеччини</a:t>
            </a:r>
            <a:endParaRPr lang="ru-RU" sz="2000" dirty="0">
              <a:gradFill>
                <a:gsLst>
                  <a:gs pos="0">
                    <a:srgbClr val="FFF200">
                      <a:lumMod val="24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0"/>
              </a:gra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0277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gradFill>
                  <a:gsLst>
                    <a:gs pos="0">
                      <a:srgbClr val="FFF200">
                        <a:lumMod val="24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</a:gradFill>
                <a:latin typeface="Comic Sans MS" pitchFamily="66" charset="0"/>
              </a:rPr>
              <a:t>Карта розташування країни</a:t>
            </a:r>
            <a:endParaRPr lang="ru-RU" sz="2400" dirty="0">
              <a:gradFill>
                <a:gsLst>
                  <a:gs pos="0">
                    <a:srgbClr val="FFF200">
                      <a:lumMod val="24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0"/>
              </a:gra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200726"/>
            <a:ext cx="3859495" cy="3211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005823"/>
            <a:ext cx="4576374" cy="285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155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1698154"/>
              </p:ext>
            </p:extLst>
          </p:nvPr>
        </p:nvGraphicFramePr>
        <p:xfrm>
          <a:off x="395536" y="908720"/>
          <a:ext cx="8496943" cy="4824536"/>
        </p:xfrm>
        <a:graphic>
          <a:graphicData uri="http://schemas.openxmlformats.org/drawingml/2006/table">
            <a:tbl>
              <a:tblPr/>
              <a:tblGrid>
                <a:gridCol w="3960440"/>
                <a:gridCol w="4536503"/>
              </a:tblGrid>
              <a:tr h="213329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Етнічні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групи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Німці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(93,2%)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Турки (2,3%)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Юґослави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(0,9%)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Італійці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(0,8%)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За межами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країни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проживають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 млн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німців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12143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Релігійний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склад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населення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Протестанти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(34%)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Католики (34%)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Мусульмани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(3,7%)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8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Державний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устрій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Федеративна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республіка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9538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Глава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держави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Президент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виконує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представницькі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функції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8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Глава уряду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Федеральний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канцлер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9538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Законодавчий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орган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Однопалатний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парламент (бундестаг)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8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Органи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представництва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земель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Бундесрати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44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02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5" cy="46085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Клімат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території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країни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помірний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 переходить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морського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до континентального.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Середні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температури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січня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рівнинах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0 до -3 ° С, у горах до -5 ° С,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липня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відповідно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16-20 ° С, 12-14 ° С.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Річна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норма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опадів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500 - 800 мм, в горах 1000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-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2000 мм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Загалом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треба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сказати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клімат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території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Німеччини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досить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м'який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робить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позитивний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вплив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розвиток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господарства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країни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зокрема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сільське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господарство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368152"/>
          </a:xfrm>
        </p:spPr>
        <p:txBody>
          <a:bodyPr/>
          <a:lstStyle/>
          <a:p>
            <a:r>
              <a:rPr lang="uk-UA" sz="4400" dirty="0" smtClean="0">
                <a:solidFill>
                  <a:schemeClr val="bg1"/>
                </a:solidFill>
                <a:latin typeface="Monotype Corsiva" pitchFamily="66" charset="0"/>
              </a:rPr>
              <a:t>Природні умови.</a:t>
            </a:r>
            <a:br>
              <a:rPr lang="uk-UA" sz="4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400" dirty="0" smtClean="0">
                <a:solidFill>
                  <a:schemeClr val="bg1"/>
                </a:solidFill>
                <a:latin typeface="Monotype Corsiva" pitchFamily="66" charset="0"/>
              </a:rPr>
              <a:t>Клімат.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286" y="1313926"/>
            <a:ext cx="3203848" cy="468052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620688"/>
            <a:ext cx="6156175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Рельєф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країни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підвищується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півночі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південь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За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особливостями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рельєфу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країну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можна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поділити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на три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частини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Північнонімецьку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низовину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Середньо-німецькі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гори (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Рейнські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Сланцеві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 Гарц,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Рудні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Тюрінгенський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Ліс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),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підвищену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Південну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Німеччину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(Шварцвальд,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Швабські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Альпи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Франконські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Альпи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Баварський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Ліс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Баварське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плоскогір'я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).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Територія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країни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добре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освоєна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і густо заселена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Німеччину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називають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країною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родючих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земель,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повноводних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річок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і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густих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лісів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. 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Найвища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точка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Німеччини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- гора </a:t>
            </a:r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</a:rPr>
              <a:t>Цугшпітце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(2962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м).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Основні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ріки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 — Рейн, 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Ельба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 Дунай, Одер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Варнов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 Везер.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Великі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озера —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Боденське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, 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Гім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 та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інші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розташовані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передгір'ях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Альп,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багато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дрібних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озер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льодовикового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походження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Північно-Німецькій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</a:rPr>
              <a:t>низовині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20688"/>
          </a:xfrm>
        </p:spPr>
        <p:txBody>
          <a:bodyPr/>
          <a:lstStyle/>
          <a:p>
            <a:r>
              <a:rPr lang="uk-UA" sz="6000" b="1" dirty="0" smtClean="0">
                <a:solidFill>
                  <a:srgbClr val="00B050"/>
                </a:solidFill>
                <a:latin typeface="Monotype Corsiva" pitchFamily="66" charset="0"/>
              </a:rPr>
              <a:t>Рельєф.</a:t>
            </a:r>
            <a:endParaRPr lang="ru-RU" sz="6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0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899"/>
            <a:ext cx="4998842" cy="37491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550" y="3068959"/>
            <a:ext cx="5037449" cy="3778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764704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rgbClr val="00B0F0"/>
                </a:solidFill>
                <a:latin typeface="Segoe Print" pitchFamily="2" charset="0"/>
              </a:rPr>
              <a:t>Гора</a:t>
            </a:r>
            <a:endParaRPr lang="ru-RU" sz="88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504754"/>
            <a:ext cx="3914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00B0F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Цугшпітце</a:t>
            </a:r>
            <a:endParaRPr lang="ru-RU" sz="4800" b="1" dirty="0" smtClean="0">
              <a:solidFill>
                <a:srgbClr val="00B0F0"/>
              </a:solidFill>
              <a:latin typeface="Segoe Print" pitchFamily="2" charset="0"/>
              <a:ea typeface="Meiryo" pitchFamily="34" charset="-128"/>
              <a:cs typeface="Meiryo" pitchFamily="34" charset="-128"/>
            </a:endParaRPr>
          </a:p>
          <a:p>
            <a:r>
              <a:rPr lang="uk-UA" sz="4800" b="1" dirty="0" smtClean="0">
                <a:solidFill>
                  <a:srgbClr val="00B0F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 (2962м.)</a:t>
            </a:r>
            <a:endParaRPr lang="ru-RU" sz="4800" dirty="0">
              <a:solidFill>
                <a:srgbClr val="00B0F0"/>
              </a:solidFill>
              <a:latin typeface="Segoe Print" pitchFamily="2" charset="0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97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</p:spPr>
        <p:txBody>
          <a:bodyPr>
            <a:normAutofit fontScale="90000"/>
          </a:bodyPr>
          <a:lstStyle/>
          <a:p>
            <a:endParaRPr lang="ru-RU" sz="4800" dirty="0"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3738228"/>
              </p:ext>
            </p:extLst>
          </p:nvPr>
        </p:nvGraphicFramePr>
        <p:xfrm>
          <a:off x="-180528" y="260648"/>
          <a:ext cx="9216578" cy="619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699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79208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Мінеральні ресурси.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1" cy="504055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dirty="0" err="1">
                <a:effectLst/>
              </a:rPr>
              <a:t>Німеччина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використовує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мінеральних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ресурсів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набагато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більше</a:t>
            </a:r>
            <a:r>
              <a:rPr lang="ru-RU" sz="4000" dirty="0">
                <a:effectLst/>
              </a:rPr>
              <a:t>, </a:t>
            </a:r>
            <a:r>
              <a:rPr lang="ru-RU" sz="4000" dirty="0" err="1">
                <a:effectLst/>
              </a:rPr>
              <a:t>ніж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видобуває</a:t>
            </a:r>
            <a:r>
              <a:rPr lang="ru-RU" sz="4000" dirty="0">
                <a:effectLst/>
              </a:rPr>
              <a:t>. </a:t>
            </a:r>
            <a:r>
              <a:rPr lang="ru-RU" sz="4000" dirty="0" err="1">
                <a:effectLst/>
              </a:rPr>
              <a:t>Основні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її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корисні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копалини</a:t>
            </a:r>
            <a:r>
              <a:rPr lang="ru-RU" sz="4000" dirty="0">
                <a:effectLst/>
              </a:rPr>
              <a:t> — </a:t>
            </a:r>
            <a:r>
              <a:rPr lang="ru-RU" sz="4000" dirty="0" err="1">
                <a:effectLst/>
              </a:rPr>
              <a:t>кам'яне</a:t>
            </a:r>
            <a:r>
              <a:rPr lang="ru-RU" sz="4000" dirty="0">
                <a:effectLst/>
              </a:rPr>
              <a:t> (</a:t>
            </a:r>
            <a:r>
              <a:rPr lang="ru-RU" sz="4000" dirty="0" err="1">
                <a:effectLst/>
              </a:rPr>
              <a:t>Рурський</a:t>
            </a:r>
            <a:r>
              <a:rPr lang="ru-RU" sz="4000" dirty="0">
                <a:effectLst/>
              </a:rPr>
              <a:t> та </a:t>
            </a:r>
            <a:r>
              <a:rPr lang="ru-RU" sz="4000" dirty="0" err="1">
                <a:effectLst/>
              </a:rPr>
              <a:t>Саарський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басейни</a:t>
            </a:r>
            <a:r>
              <a:rPr lang="ru-RU" sz="4000" dirty="0">
                <a:effectLst/>
              </a:rPr>
              <a:t>) і буре </a:t>
            </a:r>
            <a:r>
              <a:rPr lang="ru-RU" sz="4000" dirty="0" err="1">
                <a:effectLst/>
              </a:rPr>
              <a:t>вугілля</a:t>
            </a:r>
            <a:r>
              <a:rPr lang="ru-RU" sz="4000" dirty="0">
                <a:effectLst/>
              </a:rPr>
              <a:t>, </a:t>
            </a:r>
            <a:r>
              <a:rPr lang="ru-RU" sz="4000" dirty="0" err="1">
                <a:effectLst/>
              </a:rPr>
              <a:t>калійна</a:t>
            </a:r>
            <a:r>
              <a:rPr lang="ru-RU" sz="4000" dirty="0">
                <a:effectLst/>
              </a:rPr>
              <a:t> і </a:t>
            </a:r>
            <a:r>
              <a:rPr lang="ru-RU" sz="4000" dirty="0" err="1">
                <a:effectLst/>
              </a:rPr>
              <a:t>кам'яна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солі</a:t>
            </a:r>
            <a:r>
              <a:rPr lang="ru-RU" sz="4000" dirty="0">
                <a:effectLst/>
              </a:rPr>
              <a:t>, </a:t>
            </a:r>
            <a:r>
              <a:rPr lang="ru-RU" sz="4000" dirty="0" err="1">
                <a:effectLst/>
              </a:rPr>
              <a:t>гіпс</a:t>
            </a:r>
            <a:r>
              <a:rPr lang="ru-RU" sz="4000" dirty="0">
                <a:effectLst/>
              </a:rPr>
              <a:t>, </a:t>
            </a:r>
            <a:r>
              <a:rPr lang="ru-RU" sz="4000" dirty="0" err="1">
                <a:effectLst/>
              </a:rPr>
              <a:t>польовий</a:t>
            </a:r>
            <a:r>
              <a:rPr lang="ru-RU" sz="4000" dirty="0">
                <a:effectLst/>
              </a:rPr>
              <a:t> шпат, </a:t>
            </a:r>
            <a:r>
              <a:rPr lang="ru-RU" sz="4000" dirty="0" err="1">
                <a:effectLst/>
              </a:rPr>
              <a:t>крейда</a:t>
            </a:r>
            <a:r>
              <a:rPr lang="ru-RU" sz="4000" dirty="0">
                <a:effectLst/>
              </a:rPr>
              <a:t>, </a:t>
            </a:r>
            <a:r>
              <a:rPr lang="ru-RU" sz="4000" dirty="0" err="1">
                <a:effectLst/>
              </a:rPr>
              <a:t>графіт</a:t>
            </a:r>
            <a:r>
              <a:rPr lang="ru-RU" sz="4000" dirty="0" smtClean="0">
                <a:effectLst/>
              </a:rPr>
              <a:t>.</a:t>
            </a:r>
            <a:r>
              <a:rPr lang="ru-RU" sz="3600" dirty="0"/>
              <a:t> </a:t>
            </a:r>
            <a:r>
              <a:rPr lang="ru-RU" sz="3600" dirty="0" err="1"/>
              <a:t>Рурський</a:t>
            </a:r>
            <a:r>
              <a:rPr lang="ru-RU" sz="3600" dirty="0"/>
              <a:t> </a:t>
            </a:r>
            <a:r>
              <a:rPr lang="ru-RU" sz="3600" dirty="0" err="1"/>
              <a:t>басейн</a:t>
            </a:r>
            <a:r>
              <a:rPr lang="ru-RU" sz="3600" dirty="0"/>
              <a:t> </a:t>
            </a:r>
            <a:r>
              <a:rPr lang="ru-RU" sz="3600" dirty="0" err="1"/>
              <a:t>посідає</a:t>
            </a:r>
            <a:r>
              <a:rPr lang="ru-RU" sz="3600" dirty="0"/>
              <a:t> І-</a:t>
            </a:r>
            <a:r>
              <a:rPr lang="ru-RU" sz="3600" dirty="0" err="1"/>
              <a:t>ше</a:t>
            </a:r>
            <a:r>
              <a:rPr lang="ru-RU" sz="3600" dirty="0"/>
              <a:t> </a:t>
            </a:r>
            <a:r>
              <a:rPr lang="ru-RU" sz="3600" dirty="0" err="1"/>
              <a:t>місце</a:t>
            </a:r>
            <a:r>
              <a:rPr lang="ru-RU" sz="3600" dirty="0"/>
              <a:t> в </a:t>
            </a:r>
            <a:r>
              <a:rPr lang="ru-RU" sz="3600" dirty="0" err="1"/>
              <a:t>західній</a:t>
            </a:r>
            <a:r>
              <a:rPr lang="ru-RU" sz="3600" dirty="0"/>
              <a:t> </a:t>
            </a:r>
            <a:r>
              <a:rPr lang="ru-RU" sz="3600" dirty="0" err="1"/>
              <a:t>Європі</a:t>
            </a:r>
            <a:r>
              <a:rPr lang="ru-RU" sz="3600" dirty="0"/>
              <a:t>.</a:t>
            </a:r>
            <a:endParaRPr lang="ru-RU" sz="4000" dirty="0" smtClean="0">
              <a:effectLst/>
            </a:endParaRPr>
          </a:p>
          <a:p>
            <a:pPr marL="0" indent="0" algn="ctr">
              <a:buNone/>
            </a:pPr>
            <a:r>
              <a:rPr lang="ru-RU" sz="4000" dirty="0" smtClean="0">
                <a:effectLst/>
              </a:rPr>
              <a:t>Є </a:t>
            </a:r>
            <a:r>
              <a:rPr lang="ru-RU" sz="4000" dirty="0" err="1" smtClean="0">
                <a:effectLst/>
              </a:rPr>
              <a:t>також</a:t>
            </a:r>
            <a:r>
              <a:rPr lang="ru-RU" sz="4000" dirty="0" smtClean="0">
                <a:effectLst/>
              </a:rPr>
              <a:t> запаси </a:t>
            </a:r>
            <a:r>
              <a:rPr lang="ru-RU" sz="4000" dirty="0" err="1" smtClean="0">
                <a:effectLst/>
              </a:rPr>
              <a:t>залізної</a:t>
            </a:r>
            <a:r>
              <a:rPr lang="ru-RU" sz="4000" dirty="0" smtClean="0">
                <a:effectLst/>
              </a:rPr>
              <a:t> </a:t>
            </a:r>
            <a:r>
              <a:rPr lang="ru-RU" sz="4000" dirty="0" err="1" smtClean="0">
                <a:effectLst/>
              </a:rPr>
              <a:t>руди</a:t>
            </a:r>
            <a:r>
              <a:rPr lang="ru-RU" sz="4000" dirty="0" smtClean="0">
                <a:effectLst/>
              </a:rPr>
              <a:t>, </a:t>
            </a:r>
            <a:r>
              <a:rPr lang="ru-RU" sz="4000" dirty="0" err="1" smtClean="0">
                <a:effectLst/>
              </a:rPr>
              <a:t>калійної</a:t>
            </a:r>
            <a:r>
              <a:rPr lang="ru-RU" sz="4000" dirty="0" smtClean="0">
                <a:effectLst/>
              </a:rPr>
              <a:t> </a:t>
            </a:r>
            <a:r>
              <a:rPr lang="ru-RU" sz="4000" dirty="0">
                <a:effectLst/>
              </a:rPr>
              <a:t>і </a:t>
            </a:r>
            <a:r>
              <a:rPr lang="ru-RU" sz="4000" dirty="0" err="1" smtClean="0">
                <a:effectLst/>
              </a:rPr>
              <a:t>кам'яної</a:t>
            </a:r>
            <a:r>
              <a:rPr lang="ru-RU" sz="4000" dirty="0" smtClean="0">
                <a:effectLst/>
              </a:rPr>
              <a:t> солей, </a:t>
            </a:r>
            <a:r>
              <a:rPr lang="ru-RU" sz="4000" dirty="0" err="1">
                <a:effectLst/>
              </a:rPr>
              <a:t>невеликі</a:t>
            </a:r>
            <a:r>
              <a:rPr lang="ru-RU" sz="4000" dirty="0">
                <a:effectLst/>
              </a:rPr>
              <a:t> запаси </a:t>
            </a:r>
            <a:r>
              <a:rPr lang="ru-RU" sz="4000" dirty="0" err="1">
                <a:effectLst/>
              </a:rPr>
              <a:t>нафти</a:t>
            </a:r>
            <a:r>
              <a:rPr lang="ru-RU" sz="4000" dirty="0">
                <a:effectLst/>
              </a:rPr>
              <a:t>, природного газу, </a:t>
            </a:r>
            <a:r>
              <a:rPr lang="ru-RU" sz="4000" dirty="0" err="1">
                <a:effectLst/>
              </a:rPr>
              <a:t>кольорових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металів</a:t>
            </a:r>
            <a:r>
              <a:rPr lang="ru-RU" sz="4000" dirty="0">
                <a:effectLst/>
              </a:rPr>
              <a:t>, урану.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63338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310</TotalTime>
  <Words>945</Words>
  <Application>Microsoft Office PowerPoint</Application>
  <PresentationFormat>Экран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Твердый переплет</vt:lpstr>
      <vt:lpstr>Kilter</vt:lpstr>
      <vt:lpstr>Кутюр</vt:lpstr>
      <vt:lpstr>Техническая</vt:lpstr>
      <vt:lpstr>Базовая</vt:lpstr>
      <vt:lpstr>Поток</vt:lpstr>
      <vt:lpstr>Soho</vt:lpstr>
      <vt:lpstr>Spring</vt:lpstr>
      <vt:lpstr>Литейная</vt:lpstr>
      <vt:lpstr>Tradeshow</vt:lpstr>
      <vt:lpstr>Паркет</vt:lpstr>
      <vt:lpstr>Winter</vt:lpstr>
      <vt:lpstr>Эркер</vt:lpstr>
      <vt:lpstr>Сетка</vt:lpstr>
      <vt:lpstr>Кнопка</vt:lpstr>
      <vt:lpstr>Mylar</vt:lpstr>
      <vt:lpstr>Федеративна Республіка Німеччина </vt:lpstr>
      <vt:lpstr>Географічне положення країни</vt:lpstr>
      <vt:lpstr>Слайд 3</vt:lpstr>
      <vt:lpstr>Слайд 4</vt:lpstr>
      <vt:lpstr>Природні умови. Клімат.</vt:lpstr>
      <vt:lpstr>Рельєф.</vt:lpstr>
      <vt:lpstr>Слайд 7</vt:lpstr>
      <vt:lpstr>Слайд 8</vt:lpstr>
      <vt:lpstr>Мінеральні ресурси.</vt:lpstr>
      <vt:lpstr>Слайд 10</vt:lpstr>
      <vt:lpstr>Водні ресурси</vt:lpstr>
      <vt:lpstr>Слайд 12</vt:lpstr>
      <vt:lpstr>Лісові ресурси Німеччини</vt:lpstr>
      <vt:lpstr>Слайд 14</vt:lpstr>
      <vt:lpstr>Природно-рекреаційні ресурси</vt:lpstr>
      <vt:lpstr>Слайд 16</vt:lpstr>
      <vt:lpstr>Сільське господарство країни</vt:lpstr>
      <vt:lpstr>Населення Федеративної Республіки Німеччини  </vt:lpstr>
      <vt:lpstr>Демографічний розподіл по найбільших містах Німеччини:   </vt:lpstr>
      <vt:lpstr>Еміграція та імміграція населення</vt:lpstr>
      <vt:lpstr>Розміщення та середня густота населення</vt:lpstr>
      <vt:lpstr>Статева і вікова структура країни</vt:lpstr>
      <vt:lpstr>Цікаві факт…</vt:lpstr>
      <vt:lpstr>Над робтою працювали              учениці 10-б класу!                    Стусова Крістіна,                     Богданова  Анжеліка!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Кристина</cp:lastModifiedBy>
  <cp:revision>28</cp:revision>
  <dcterms:created xsi:type="dcterms:W3CDTF">2012-12-16T12:24:51Z</dcterms:created>
  <dcterms:modified xsi:type="dcterms:W3CDTF">2014-02-05T14:05:58Z</dcterms:modified>
</cp:coreProperties>
</file>