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8" r:id="rId5"/>
    <p:sldId id="269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3300"/>
    <a:srgbClr val="0099FF"/>
    <a:srgbClr val="006600"/>
    <a:srgbClr val="00CC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9" autoAdjust="0"/>
    <p:restoredTop sz="94660"/>
  </p:normalViewPr>
  <p:slideViewPr>
    <p:cSldViewPr>
      <p:cViewPr>
        <p:scale>
          <a:sx n="73" d="100"/>
          <a:sy n="73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/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8AC5-30CA-4998-B1AC-06D83F70664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A327-E11D-4397-9016-EA9CA1657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D0B8-3319-4ADF-A124-95C256511EB1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9196-EA37-4B33-9E59-7F9BC0D10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289D-1188-4794-9507-F88E59A40B03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3A1D-B475-4FF7-90A5-9D6392C17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DC91-7A86-4B29-99B0-B131F62F57B3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E4F7-BE6C-4B95-8CFE-7C763D1D2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361E-4B1E-453B-95FA-FAED0D4EC441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6532-3832-4EE1-BB2B-1E8B531C8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A158-2091-4E8B-8B13-D36FB7BD7409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CE1B-CC6F-4C21-9284-90476209D1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E1FC-90A6-4845-86F5-1FC5D2F2E48F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D9DB-F379-4177-BC1A-3F9D413776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EC46-8E52-47A7-9AB3-41BDB4922ABB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731B-A975-4C6C-A62B-849444CF3C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3E55-863A-4AB5-BE0A-40EFDCCE2E3D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FB19-5CFF-411E-AD36-09BE6FAAD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1329-DED4-4703-BEF9-06D8CE7A0783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D6CA-5449-454D-BC32-5752EAD3A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58A0-BE1C-4F43-B25C-DE29BB7105AB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9227-172A-42B0-80B8-08DA972091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A2E5E-DF6E-4F63-B9F7-C7FAC7843569}" type="datetimeFigureOut">
              <a:rPr lang="ru-RU"/>
              <a:pPr>
                <a:defRPr/>
              </a:pPr>
              <a:t>01.12.2014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02EC1-6372-411E-90C8-2CA0766248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 cap="all" spc="20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 flipH="1">
            <a:off x="974725" y="476250"/>
            <a:ext cx="816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Rectangle 5"/>
          <p:cNvSpPr>
            <a:spLocks noGrp="1"/>
          </p:cNvSpPr>
          <p:nvPr>
            <p:ph type="ctrTitle" idx="4294967295"/>
          </p:nvPr>
        </p:nvSpPr>
        <p:spPr bwMode="auto">
          <a:xfrm>
            <a:off x="250825" y="115888"/>
            <a:ext cx="7885113" cy="22336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  </a:t>
            </a:r>
            <a:b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</a:br>
            <a: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/>
            </a:r>
            <a:b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</a:br>
            <a: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/>
            </a:r>
            <a:br>
              <a:rPr sz="4000" cap="none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</a:br>
            <a:r>
              <a:rPr lang="uk-UA" sz="54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>Презентація</a:t>
            </a:r>
            <a:br>
              <a:rPr lang="uk-UA" sz="54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</a:br>
            <a:r>
              <a:rPr lang="uk-UA" sz="28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Структура сучасної екології </a:t>
            </a:r>
            <a:br>
              <a:rPr lang="uk-UA" sz="28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</a:br>
            <a:r>
              <a:rPr lang="uk-UA" sz="28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та її місце в системі наук</a:t>
            </a:r>
            <a:r>
              <a:rPr sz="28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/>
            </a:r>
            <a:br>
              <a:rPr sz="28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</a:br>
            <a:r>
              <a:rPr lang="uk-UA" sz="4000" cap="none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sz="4000" cap="none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5" name="Rectangle 6"/>
          <p:cNvSpPr>
            <a:spLocks noGrp="1"/>
          </p:cNvSpPr>
          <p:nvPr>
            <p:ph type="subTitle" idx="4294967295"/>
          </p:nvPr>
        </p:nvSpPr>
        <p:spPr>
          <a:xfrm>
            <a:off x="179388" y="5373688"/>
            <a:ext cx="5832475" cy="14843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000" b="1" i="1" smtClean="0">
                <a:solidFill>
                  <a:srgbClr val="CC3300"/>
                </a:solidFill>
                <a:latin typeface="AcademyCTT" pitchFamily="2" charset="0"/>
              </a:rPr>
              <a:t>Виконав учень 11 класу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000" b="1" i="1" smtClean="0">
                <a:solidFill>
                  <a:srgbClr val="CC3300"/>
                </a:solidFill>
                <a:latin typeface="AcademyCTT" pitchFamily="2" charset="0"/>
              </a:rPr>
              <a:t>Чигарев Максим</a:t>
            </a:r>
            <a:endParaRPr lang="ru-RU" sz="2000" b="1" i="1" smtClean="0">
              <a:solidFill>
                <a:srgbClr val="CC3300"/>
              </a:solidFill>
              <a:latin typeface="AcademyCTT" pitchFamily="2" charset="0"/>
            </a:endParaRPr>
          </a:p>
        </p:txBody>
      </p:sp>
    </p:spTree>
  </p:cSld>
  <p:clrMapOvr>
    <a:masterClrMapping/>
  </p:clrMapOvr>
  <p:transition spd="med">
    <p:zo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orporate_ep_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565400"/>
            <a:ext cx="4175125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0" y="3333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>
                <a:latin typeface="AcademyCTT" pitchFamily="2" charset="0"/>
              </a:rPr>
              <a:t>Також в структурі сучасної екології К. М. Ситник та М. І. Будико (1990 - 1992) розділяють екологію на три частини:</a:t>
            </a:r>
          </a:p>
          <a:p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Загальна екологія</a:t>
            </a:r>
          </a:p>
          <a:p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Спеціальна екологія</a:t>
            </a:r>
          </a:p>
          <a:p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Прикладна екологія</a:t>
            </a:r>
          </a:p>
          <a:p>
            <a:endParaRPr lang="uk-UA" smtClean="0">
              <a:latin typeface="Academy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Загальна </a:t>
            </a:r>
            <a:r>
              <a:rPr lang="uk-UA" smtClean="0">
                <a:latin typeface="AcademyCTT" pitchFamily="2" charset="0"/>
              </a:rPr>
              <a:t>екологія вивчає фундаментальні проблеми структурно-функціональної організації екосистем, а також досліджує взаємодію біосистем різних рівнів інтеграції між собою та довкіллям.</a:t>
            </a:r>
          </a:p>
        </p:txBody>
      </p:sp>
      <p:pic>
        <p:nvPicPr>
          <p:cNvPr id="23554" name="Picture 5" descr="18775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43481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Cyatea-cooperi-Hopetoun_falls-de_wikipedia_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975" y="35004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3484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Спеціальна </a:t>
            </a:r>
            <a:r>
              <a:rPr lang="uk-UA" smtClean="0">
                <a:latin typeface="AcademyCTT" pitchFamily="2" charset="0"/>
              </a:rPr>
              <a:t>екологія досліджує закономірності функціонування конкретних екосистем або особливості пристосування популяцій різних видів організмів чи їх угруповань до умов навколишнього середовища.</a:t>
            </a:r>
          </a:p>
          <a:p>
            <a:pPr algn="ctr"/>
            <a:endParaRPr lang="uk-UA" smtClean="0">
              <a:latin typeface="AcademyCTT" pitchFamily="2" charset="0"/>
            </a:endParaRPr>
          </a:p>
        </p:txBody>
      </p:sp>
      <p:pic>
        <p:nvPicPr>
          <p:cNvPr id="24578" name="Picture 4" descr="773039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24263"/>
            <a:ext cx="381635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Users\Oksi\Downloads\екологія\450px-Blue_Linckia_Star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3463"/>
            <a:ext cx="41243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68313" y="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3600" b="1" smtClean="0">
                <a:solidFill>
                  <a:srgbClr val="CC3300"/>
                </a:solidFill>
                <a:latin typeface="AcademyCTT" pitchFamily="2" charset="0"/>
              </a:rPr>
              <a:t>Прикладна</a:t>
            </a:r>
            <a:r>
              <a:rPr lang="uk-UA" sz="2400" b="1" smtClean="0">
                <a:latin typeface="AcademyCTT" pitchFamily="2" charset="0"/>
              </a:rPr>
              <a:t> </a:t>
            </a:r>
            <a:r>
              <a:rPr lang="uk-UA" sz="2400" smtClean="0">
                <a:latin typeface="AcademyCTT" pitchFamily="2" charset="0"/>
              </a:rPr>
              <a:t>екологія з'ясовує різні аспекти дії чинників довкілля на біосистеми і спрямована на розв'язання головним чином практичних питань.</a:t>
            </a:r>
          </a:p>
          <a:p>
            <a:r>
              <a:rPr lang="uk-UA" sz="2800" b="1" smtClean="0">
                <a:solidFill>
                  <a:srgbClr val="CC3300"/>
                </a:solidFill>
                <a:latin typeface="AcademyCTT" pitchFamily="2" charset="0"/>
              </a:rPr>
              <a:t>агроекологія</a:t>
            </a:r>
            <a:r>
              <a:rPr lang="uk-UA" sz="2400" b="1" smtClean="0">
                <a:latin typeface="AcademyCTT" pitchFamily="2" charset="0"/>
              </a:rPr>
              <a:t> (сільськогосподарська екологія)</a:t>
            </a:r>
          </a:p>
          <a:p>
            <a:r>
              <a:rPr lang="uk-UA" sz="2800" b="1" smtClean="0">
                <a:solidFill>
                  <a:srgbClr val="CC3300"/>
                </a:solidFill>
                <a:latin typeface="AcademyCTT" pitchFamily="2" charset="0"/>
              </a:rPr>
              <a:t>системна екологія</a:t>
            </a:r>
            <a:r>
              <a:rPr lang="uk-UA" sz="2400" b="1" smtClean="0">
                <a:latin typeface="AcademyCTT" pitchFamily="2" charset="0"/>
              </a:rPr>
              <a:t> (екологія екосистем)</a:t>
            </a:r>
          </a:p>
          <a:p>
            <a:r>
              <a:rPr lang="uk-UA" sz="2800" b="1" smtClean="0">
                <a:solidFill>
                  <a:srgbClr val="CC3300"/>
                </a:solidFill>
                <a:latin typeface="AcademyCTT" pitchFamily="2" charset="0"/>
              </a:rPr>
              <a:t>екологія людини</a:t>
            </a:r>
            <a:r>
              <a:rPr lang="uk-UA" sz="2400" b="1" smtClean="0">
                <a:latin typeface="AcademyCTT" pitchFamily="2" charset="0"/>
              </a:rPr>
              <a:t> із такими підрозділами, як соціоекологія, антропоекологія.</a:t>
            </a:r>
          </a:p>
          <a:p>
            <a:r>
              <a:rPr lang="uk-UA" sz="2800" b="1" smtClean="0">
                <a:solidFill>
                  <a:srgbClr val="CC3300"/>
                </a:solidFill>
                <a:latin typeface="AcademyCTT" pitchFamily="2" charset="0"/>
              </a:rPr>
              <a:t>еволюційна екологія</a:t>
            </a:r>
            <a:r>
              <a:rPr lang="uk-UA" sz="2400" b="1" smtClean="0">
                <a:latin typeface="AcademyCTT" pitchFamily="2" charset="0"/>
              </a:rPr>
              <a:t> — вивчає історичні зміни екосистем і біосфери у зв'язку зі змінами умов довкілля</a:t>
            </a:r>
          </a:p>
        </p:txBody>
      </p:sp>
      <p:pic>
        <p:nvPicPr>
          <p:cNvPr id="25602" name="Picture 8" descr="d26112b7d0_199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221163"/>
            <a:ext cx="39671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1279573522_ymtguexphcfto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508500"/>
            <a:ext cx="35290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Місце екології в системі наук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>
                <a:latin typeface="AcademyCTT" pitchFamily="2" charset="0"/>
              </a:rPr>
              <a:t>М.Ф.Реймерс (1990) вважає, що екологія  тісно пов’язана з </a:t>
            </a:r>
            <a:r>
              <a:rPr lang="uk-UA" b="1" smtClean="0">
                <a:solidFill>
                  <a:srgbClr val="CC3300"/>
                </a:solidFill>
                <a:latin typeface="AcademyCTT" pitchFamily="2" charset="0"/>
              </a:rPr>
              <a:t>70</a:t>
            </a:r>
            <a:r>
              <a:rPr lang="uk-UA" smtClean="0">
                <a:latin typeface="AcademyCTT" pitchFamily="2" charset="0"/>
              </a:rPr>
              <a:t> великими науковими дисциплінами. </a:t>
            </a:r>
          </a:p>
          <a:p>
            <a:pPr algn="ctr"/>
            <a:endParaRPr lang="uk-UA" smtClean="0">
              <a:latin typeface="AcademyCTT" pitchFamily="2" charset="0"/>
            </a:endParaRPr>
          </a:p>
        </p:txBody>
      </p:sp>
      <p:pic>
        <p:nvPicPr>
          <p:cNvPr id="26627" name="Picture 7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3068638"/>
            <a:ext cx="414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52882_image0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4900"/>
            <a:ext cx="51482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>Висновок</a:t>
            </a:r>
            <a:endParaRPr cap="none" smtClean="0">
              <a:ln>
                <a:noFill/>
              </a:ln>
              <a:solidFill>
                <a:srgbClr val="CC3300"/>
              </a:solidFill>
              <a:effectLst/>
              <a:latin typeface="AcademyCTT" pitchFamily="2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539750" y="692150"/>
            <a:ext cx="8229600" cy="25923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>
                <a:latin typeface="AcademyCTT" pitchFamily="2" charset="0"/>
              </a:rPr>
              <a:t>Нині сформувалося близько ста напрямів екологічних досліджень, які можна об'єднати за принципами галузевої належності, взаємозв'язків, пріоритетності, теоретичного та практичного значення.</a:t>
            </a:r>
          </a:p>
          <a:p>
            <a:endParaRPr lang="uk-UA" smtClean="0"/>
          </a:p>
        </p:txBody>
      </p:sp>
      <p:pic>
        <p:nvPicPr>
          <p:cNvPr id="27651" name="Picture 8" descr="1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453707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729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13100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200px-Nagasakibo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6038" y="3573463"/>
            <a:ext cx="27479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э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3068638"/>
            <a:ext cx="345598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0"/>
            <a:ext cx="8229600" cy="24765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sz="2800" b="1" smtClean="0">
                <a:solidFill>
                  <a:srgbClr val="CC3300"/>
                </a:solidFill>
                <a:latin typeface="AcademyCTT" pitchFamily="2" charset="0"/>
              </a:rPr>
              <a:t>Для сучасної людини</a:t>
            </a:r>
            <a:r>
              <a:rPr lang="uk-UA" sz="2800" smtClean="0">
                <a:latin typeface="AcademyCTT" pitchFamily="2" charset="0"/>
              </a:rPr>
              <a:t> знання основ екології не менш важливе, ніж основ фізики, хімії, математики. Екологізація виробництва - один з провідних напрямів науково-технічного прогресу, покликаної не тільки забезпечити узгоджене функціонування природних і технічних систем, а й значно підвищити ефективність останніх. Таким чином, екологія все більше набуває особливостей прикладної науки.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pic>
        <p:nvPicPr>
          <p:cNvPr id="28675" name="Picture 7" descr="ecology-2011-1-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00438"/>
            <a:ext cx="51831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vi-VN" sz="24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  <a:cs typeface="Times New Roman" pitchFamily="18" charset="0"/>
              </a:rPr>
              <a:t>Еколо́гія</a:t>
            </a:r>
            <a:r>
              <a:rPr lang="vi-VN" sz="20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 </a:t>
            </a:r>
            <a:r>
              <a:rPr lang="vi-VN" sz="20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(грец. </a:t>
            </a:r>
            <a:r>
              <a:rPr lang="el-GR" sz="2000" b="0" i="1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οίκος</a:t>
            </a:r>
            <a:r>
              <a:rPr lang="el-GR" sz="20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 — </a:t>
            </a:r>
            <a:r>
              <a:rPr lang="vi-VN" sz="20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будинок, дім; грец. </a:t>
            </a:r>
            <a:r>
              <a:rPr lang="el-GR" sz="2000" b="0" i="1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λογος</a:t>
            </a:r>
            <a:r>
              <a:rPr lang="el-GR" sz="20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 — </a:t>
            </a:r>
            <a:r>
              <a:rPr lang="vi-VN" sz="20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  <a:cs typeface="Times New Roman" pitchFamily="18" charset="0"/>
              </a:rPr>
              <a:t>наука) — наукова дисципліна, один з розділів біології, який досліджує взаємовідносини між біотичними та соціальними цілісностями та їхнім довкіллям</a:t>
            </a:r>
            <a:endParaRPr sz="2000" b="0" cap="none" smtClean="0">
              <a:ln>
                <a:noFill/>
              </a:ln>
              <a:solidFill>
                <a:schemeClr val="tx1"/>
              </a:solidFill>
              <a:effectLst/>
              <a:latin typeface="AcademyCTT" pitchFamily="2" charset="0"/>
              <a:cs typeface="Times New Roman" pitchFamily="18" charset="0"/>
            </a:endParaRPr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20896781">
            <a:off x="468313" y="2636838"/>
            <a:ext cx="3498850" cy="3662362"/>
          </a:xfrm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1425">
            <a:off x="4643438" y="2636838"/>
            <a:ext cx="422275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8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/>
            </a:r>
            <a:br>
              <a:rPr lang="uk-UA" sz="28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</a:br>
            <a:r>
              <a:rPr lang="uk-UA" sz="2800"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>Екологія</a:t>
            </a:r>
            <a:r>
              <a:rPr lang="uk-UA" sz="20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 </a:t>
            </a:r>
            <a:r>
              <a:rPr lang="uk-UA" sz="24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вивчає взаємовідносини організмів із довкіллям, досліджує структурно-функціональну організацію надорганізмових систем (популяцій, угруповань, екосистем, біосфери), виявляє механізми підтримання їх стійкості у просторі й часі.</a:t>
            </a:r>
          </a:p>
        </p:txBody>
      </p:sp>
      <p:pic>
        <p:nvPicPr>
          <p:cNvPr id="15362" name="Picture 3" descr="C:\Users\Oksi\Downloads\екологі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371725"/>
            <a:ext cx="4895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cap="none" smtClean="0">
                <a:ln>
                  <a:noFill/>
                </a:ln>
                <a:solidFill>
                  <a:srgbClr val="CC3300"/>
                </a:solidFill>
                <a:effectLst/>
                <a:latin typeface="AcademyCTT" pitchFamily="2" charset="0"/>
              </a:rPr>
              <a:t>Структура екології</a:t>
            </a:r>
          </a:p>
        </p:txBody>
      </p:sp>
      <p:pic>
        <p:nvPicPr>
          <p:cNvPr id="16386" name="Рисунок 3" descr="http://ru.osvita.ua/doc/images/news/188/18867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66325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Oksi\Downloads\екологія\Экология_картин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-18000"/>
          </a:blip>
          <a:srcRect/>
          <a:stretch>
            <a:fillRect/>
          </a:stretch>
        </p:blipFill>
        <p:spPr bwMode="auto">
          <a:xfrm>
            <a:off x="3490913" y="18732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000" b="1" smtClean="0">
                <a:latin typeface="AcademyCTT" pitchFamily="2" charset="0"/>
              </a:rPr>
              <a:t>Сучасна екологія — складна багатогранна дисципліна, основою якої є біогеографічні знання, але яка поєднує сьогодні всі природничі, точні, гуманітарні і соціальні науки, з метою пошуків шляхів оптимального розвитку людства на максимально далеку перспективу, вироблення нових методів збереження біосфери планети. Г. Білявський та М. Падун (1991) виділяють в екології п'ять основних блоків:</a:t>
            </a:r>
          </a:p>
          <a:p>
            <a:pPr algn="ctr"/>
            <a:r>
              <a:rPr lang="uk-UA" sz="2400" b="1" smtClean="0">
                <a:solidFill>
                  <a:srgbClr val="CC3300"/>
                </a:solidFill>
                <a:latin typeface="Arial" charset="0"/>
              </a:rPr>
              <a:t>Біоекологію</a:t>
            </a:r>
          </a:p>
          <a:p>
            <a:pPr algn="ctr"/>
            <a:r>
              <a:rPr lang="uk-UA" sz="2400" b="1" smtClean="0">
                <a:solidFill>
                  <a:srgbClr val="CC3300"/>
                </a:solidFill>
                <a:latin typeface="Arial" charset="0"/>
              </a:rPr>
              <a:t> Геоекологію</a:t>
            </a:r>
          </a:p>
          <a:p>
            <a:pPr algn="ctr"/>
            <a:r>
              <a:rPr lang="uk-UA" sz="2400" b="1" smtClean="0">
                <a:solidFill>
                  <a:srgbClr val="CC3300"/>
                </a:solidFill>
                <a:latin typeface="Arial" charset="0"/>
              </a:rPr>
              <a:t>Техноекологію</a:t>
            </a:r>
          </a:p>
          <a:p>
            <a:pPr algn="ctr"/>
            <a:r>
              <a:rPr lang="uk-UA" sz="2400" b="1" smtClean="0">
                <a:solidFill>
                  <a:srgbClr val="CC3300"/>
                </a:solidFill>
                <a:latin typeface="Arial" charset="0"/>
              </a:rPr>
              <a:t>Соціоекологію</a:t>
            </a:r>
          </a:p>
          <a:p>
            <a:pPr algn="ctr"/>
            <a:r>
              <a:rPr lang="uk-UA" sz="2400" b="1" smtClean="0">
                <a:solidFill>
                  <a:srgbClr val="CC3300"/>
                </a:solidFill>
                <a:latin typeface="Arial" charset="0"/>
              </a:rPr>
              <a:t>Космічну екологію</a:t>
            </a:r>
          </a:p>
          <a:p>
            <a:pPr algn="ctr"/>
            <a:endParaRPr lang="uk-UA" sz="2400" b="1" smtClean="0">
              <a:solidFill>
                <a:srgbClr val="CC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3">
            <a:lum bright="46000" contrast="-70000"/>
          </a:blip>
          <a:srcRect/>
          <a:stretch>
            <a:fillRect/>
          </a:stretch>
        </p:blipFill>
        <p:spPr bwMode="auto">
          <a:xfrm rot="-1649603">
            <a:off x="5867400" y="4652963"/>
            <a:ext cx="3097213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b="1" smtClean="0">
                <a:solidFill>
                  <a:srgbClr val="CC3300"/>
                </a:solidFill>
                <a:latin typeface="AcademyCTT" pitchFamily="2" charset="0"/>
              </a:rPr>
              <a:t>Аутекологія</a:t>
            </a:r>
            <a:r>
              <a:rPr lang="uk-UA" smtClean="0">
                <a:latin typeface="AcademyCTT" pitchFamily="2" charset="0"/>
              </a:rPr>
              <a:t> </a:t>
            </a:r>
            <a:r>
              <a:rPr lang="uk-UA" sz="2400" smtClean="0">
                <a:latin typeface="AcademyCTT" pitchFamily="2" charset="0"/>
              </a:rPr>
              <a:t>(екологію організмів) вивчає взаємозв'язки представників виду з оточуючим їх середовищем. </a:t>
            </a:r>
          </a:p>
          <a:p>
            <a:pPr eaLnBrk="1" hangingPunct="1">
              <a:lnSpc>
                <a:spcPct val="80000"/>
              </a:lnSpc>
            </a:pPr>
            <a:r>
              <a:rPr lang="uk-UA" b="1" smtClean="0">
                <a:latin typeface="AcademyCTT" pitchFamily="2" charset="0"/>
              </a:rPr>
              <a:t>Демекологія</a:t>
            </a:r>
            <a:r>
              <a:rPr lang="uk-UA" sz="2400" b="1" smtClean="0">
                <a:latin typeface="AcademyCTT" pitchFamily="2" charset="0"/>
              </a:rPr>
              <a:t> </a:t>
            </a:r>
            <a:r>
              <a:rPr lang="uk-UA" sz="2400" smtClean="0">
                <a:latin typeface="AcademyCTT" pitchFamily="2" charset="0"/>
              </a:rPr>
              <a:t>(екологію популяцій) описує коливання чисельності різних видів і встановлює їх причини. </a:t>
            </a:r>
          </a:p>
          <a:p>
            <a:pPr eaLnBrk="1" hangingPunct="1">
              <a:lnSpc>
                <a:spcPct val="80000"/>
              </a:lnSpc>
            </a:pPr>
            <a:r>
              <a:rPr lang="uk-UA" b="1" smtClean="0">
                <a:solidFill>
                  <a:srgbClr val="CC3300"/>
                </a:solidFill>
                <a:latin typeface="AcademyCTT" pitchFamily="2" charset="0"/>
              </a:rPr>
              <a:t>Синекологія</a:t>
            </a:r>
            <a:r>
              <a:rPr lang="uk-UA" sz="2400" smtClean="0">
                <a:latin typeface="AcademyCTT" pitchFamily="2" charset="0"/>
              </a:rPr>
              <a:t> (екологію угруповань) аналізує стосунки між особинами, що належать до різних видів даного угруповання організмів, а також між ними і оточуючим середовищем.</a:t>
            </a:r>
          </a:p>
          <a:p>
            <a:pPr eaLnBrk="1" hangingPunct="1">
              <a:lnSpc>
                <a:spcPct val="80000"/>
              </a:lnSpc>
            </a:pPr>
            <a:r>
              <a:rPr lang="uk-UA" b="1" u="sng" smtClean="0">
                <a:latin typeface="AcademyCTT" pitchFamily="2" charset="0"/>
              </a:rPr>
              <a:t>Біосферологія</a:t>
            </a:r>
            <a:r>
              <a:rPr lang="uk-UA" sz="2400" smtClean="0">
                <a:latin typeface="AcademyCTT" pitchFamily="2" charset="0"/>
              </a:rPr>
              <a:t> (глобальна екологія) вивчає біосферу як єдине планетарне ціле, з'ясовує закономірності еволюції</a:t>
            </a:r>
            <a:r>
              <a:rPr lang="uk-UA" sz="2400" smtClean="0">
                <a:solidFill>
                  <a:srgbClr val="006600"/>
                </a:solidFill>
                <a:latin typeface="AcademyCTT" pitchFamily="2" charset="0"/>
              </a:rPr>
              <a:t> </a:t>
            </a:r>
            <a:r>
              <a:rPr lang="uk-UA" sz="2400" smtClean="0">
                <a:latin typeface="AcademyCTT" pitchFamily="2" charset="0"/>
              </a:rPr>
              <a:t>біосфери.</a:t>
            </a:r>
          </a:p>
        </p:txBody>
      </p:sp>
      <p:sp>
        <p:nvSpPr>
          <p:cNvPr id="1434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50825" y="476250"/>
            <a:ext cx="8229600" cy="941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24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Сучасна екологія, по суті</a:t>
            </a:r>
            <a:r>
              <a:rPr sz="240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, </a:t>
            </a:r>
            <a:r>
              <a:rPr sz="2400" b="0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розчленована на чотири взаємопов'язаних, але до певної міри самостійних, розділи, що логічно виходять один з одного, і поділяють екологію за розмірами об'єктів вивчення:</a:t>
            </a:r>
          </a:p>
        </p:txBody>
      </p:sp>
    </p:spTree>
  </p:cSld>
  <p:clrMapOvr>
    <a:masterClrMapping/>
  </p:clrMapOvr>
  <p:transition spd="med">
    <p:cover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>
              <a:latin typeface="AcademyCTT" pitchFamily="2" charset="0"/>
            </a:endParaRPr>
          </a:p>
          <a:p>
            <a:pPr algn="ctr">
              <a:buFont typeface="Arial" charset="0"/>
              <a:buNone/>
            </a:pPr>
            <a:endParaRPr lang="uk-UA" smtClean="0">
              <a:latin typeface="AcademyCTT" pitchFamily="2" charset="0"/>
            </a:endParaRPr>
          </a:p>
          <a:p>
            <a:pPr algn="ctr">
              <a:buFont typeface="Arial" charset="0"/>
              <a:buNone/>
            </a:pPr>
            <a:endParaRPr lang="uk-UA" smtClean="0">
              <a:latin typeface="AcademyCTT" pitchFamily="2" charset="0"/>
            </a:endParaRPr>
          </a:p>
          <a:p>
            <a:pPr algn="ctr">
              <a:buFont typeface="Arial" charset="0"/>
              <a:buNone/>
            </a:pPr>
            <a:endParaRPr lang="uk-UA" smtClean="0">
              <a:latin typeface="AcademyCTT" pitchFamily="2" charset="0"/>
            </a:endParaRPr>
          </a:p>
          <a:p>
            <a:pPr algn="ctr">
              <a:buFont typeface="Arial" charset="0"/>
              <a:buNone/>
            </a:pPr>
            <a:r>
              <a:rPr lang="uk-UA" smtClean="0">
                <a:latin typeface="AcademyCTT" pitchFamily="2" charset="0"/>
              </a:rPr>
              <a:t>Ще одна класифікація екологічних дисциплін, за принципом теоретичності і застосування знань на практиці включає екологію </a:t>
            </a:r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теоретичну</a:t>
            </a:r>
            <a:r>
              <a:rPr lang="uk-UA" smtClean="0">
                <a:latin typeface="AcademyCTT" pitchFamily="2" charset="0"/>
              </a:rPr>
              <a:t> і </a:t>
            </a:r>
            <a:r>
              <a:rPr lang="uk-UA" sz="4000" b="1" smtClean="0">
                <a:solidFill>
                  <a:srgbClr val="CC3300"/>
                </a:solidFill>
                <a:latin typeface="AcademyCTT" pitchFamily="2" charset="0"/>
              </a:rPr>
              <a:t>практичну</a:t>
            </a:r>
          </a:p>
          <a:p>
            <a:endParaRPr lang="uk-UA" smtClean="0">
              <a:solidFill>
                <a:srgbClr val="CC3300"/>
              </a:solidFill>
              <a:latin typeface="AcademyCTT" pitchFamily="2" charset="0"/>
            </a:endParaRPr>
          </a:p>
        </p:txBody>
      </p:sp>
      <p:pic>
        <p:nvPicPr>
          <p:cNvPr id="19458" name="Picture 7" descr="Ec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333375"/>
            <a:ext cx="51117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Теоретична екологія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>
                <a:latin typeface="AcademyCTT" pitchFamily="2" charset="0"/>
              </a:rPr>
              <a:t>Екологія живих організмів: </a:t>
            </a:r>
            <a:r>
              <a:rPr lang="uk-UA" b="1" smtClean="0">
                <a:solidFill>
                  <a:srgbClr val="CC3300"/>
                </a:solidFill>
                <a:latin typeface="AcademyCTT" pitchFamily="2" charset="0"/>
              </a:rPr>
              <a:t>людини, тварин, рослин, мікроорганізмів.</a:t>
            </a:r>
            <a:r>
              <a:rPr lang="uk-UA" smtClean="0">
                <a:latin typeface="AcademyCTT" pitchFamily="2" charset="0"/>
              </a:rPr>
              <a:t> Цей розділ виник першим і є фундаментом екології</a:t>
            </a:r>
          </a:p>
          <a:p>
            <a:endParaRPr lang="uk-UA" smtClean="0">
              <a:latin typeface="AcademyCTT" pitchFamily="2" charset="0"/>
            </a:endParaRPr>
          </a:p>
        </p:txBody>
      </p:sp>
      <p:pic>
        <p:nvPicPr>
          <p:cNvPr id="20483" name="Picture 8" descr="1286492438w0z9G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5984">
            <a:off x="900113" y="36449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tyhijni ly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7241">
            <a:off x="4787900" y="3573463"/>
            <a:ext cx="3671888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539750" y="0"/>
            <a:ext cx="8229600" cy="8366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Практична </a:t>
            </a:r>
            <a:r>
              <a:rPr lang="uk-UA" cap="none" smtClean="0">
                <a:ln>
                  <a:noFill/>
                </a:ln>
                <a:solidFill>
                  <a:schemeClr val="tx1"/>
                </a:solidFill>
                <a:effectLst/>
                <a:latin typeface="AcademyCTT" pitchFamily="2" charset="0"/>
              </a:rPr>
              <a:t>екологія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4032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smtClean="0">
                <a:latin typeface="AcademyCTT" pitchFamily="2" charset="0"/>
              </a:rPr>
              <a:t>а) </a:t>
            </a:r>
            <a:r>
              <a:rPr lang="uk-UA" sz="3600" b="1" smtClean="0">
                <a:solidFill>
                  <a:srgbClr val="CC3300"/>
                </a:solidFill>
                <a:latin typeface="AcademyCTT" pitchFamily="2" charset="0"/>
              </a:rPr>
              <a:t>геоекологія</a:t>
            </a:r>
            <a:r>
              <a:rPr lang="uk-UA" sz="2800" smtClean="0">
                <a:latin typeface="AcademyCTT" pitchFamily="2" charset="0"/>
              </a:rPr>
              <a:t> — вивчає охорону і раціональне використання природних ресурсів, ділиться на атмо-, гідро-, літо- та ландшафтну екологію.</a:t>
            </a:r>
          </a:p>
          <a:p>
            <a:pPr>
              <a:lnSpc>
                <a:spcPct val="90000"/>
              </a:lnSpc>
            </a:pPr>
            <a:r>
              <a:rPr lang="uk-UA" sz="2800" smtClean="0">
                <a:latin typeface="AcademyCTT" pitchFamily="2" charset="0"/>
              </a:rPr>
              <a:t>б) </a:t>
            </a:r>
            <a:r>
              <a:rPr lang="uk-UA" sz="3600" b="1" smtClean="0">
                <a:solidFill>
                  <a:srgbClr val="CC3300"/>
                </a:solidFill>
                <a:latin typeface="AcademyCTT" pitchFamily="2" charset="0"/>
              </a:rPr>
              <a:t>соціоекологія</a:t>
            </a:r>
            <a:r>
              <a:rPr lang="uk-UA" sz="2800" smtClean="0">
                <a:latin typeface="AcademyCTT" pitchFamily="2" charset="0"/>
              </a:rPr>
              <a:t> — вивчає вплив соціально-економічних факторів на довкілля.</a:t>
            </a:r>
          </a:p>
          <a:p>
            <a:pPr>
              <a:lnSpc>
                <a:spcPct val="90000"/>
              </a:lnSpc>
            </a:pPr>
            <a:r>
              <a:rPr lang="uk-UA" sz="2800" smtClean="0">
                <a:latin typeface="AcademyCTT" pitchFamily="2" charset="0"/>
              </a:rPr>
              <a:t>в) </a:t>
            </a:r>
            <a:r>
              <a:rPr lang="uk-UA" sz="3600" b="1" smtClean="0">
                <a:solidFill>
                  <a:srgbClr val="CC3300"/>
                </a:solidFill>
                <a:latin typeface="AcademyCTT" pitchFamily="2" charset="0"/>
              </a:rPr>
              <a:t>техноекологічна</a:t>
            </a:r>
            <a:r>
              <a:rPr lang="uk-UA" sz="2800" smtClean="0">
                <a:latin typeface="AcademyCTT" pitchFamily="2" charset="0"/>
              </a:rPr>
              <a:t> — вивчає техногенні фактори забруднення довкілля. Поділяється на екологію промисловості, с/г, транспорту.</a:t>
            </a:r>
          </a:p>
          <a:p>
            <a:pPr>
              <a:lnSpc>
                <a:spcPct val="90000"/>
              </a:lnSpc>
            </a:pPr>
            <a:endParaRPr lang="ru-RU" sz="2800" smtClean="0">
              <a:latin typeface="AcademyCTT" pitchFamily="2" charset="0"/>
            </a:endParaRPr>
          </a:p>
        </p:txBody>
      </p:sp>
      <p:pic>
        <p:nvPicPr>
          <p:cNvPr id="21507" name="Picture 8" descr="corall_reef_divers_naturalist_if_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365625"/>
            <a:ext cx="32400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365625"/>
            <a:ext cx="32400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pNatur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481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AcademyCTT</vt:lpstr>
      <vt:lpstr>Times New Roman</vt:lpstr>
      <vt:lpstr>ShipNature</vt:lpstr>
      <vt:lpstr>ShipNature</vt:lpstr>
      <vt:lpstr>     Презентація Структура сучасної екології  та її місце в системі наук  </vt:lpstr>
      <vt:lpstr>Еколо́гія (грец. οίκος — будинок, дім; грец. λογος — наука) — наукова дисципліна, один з розділів біології, який досліджує взаємовідносини між біотичними та соціальними цілісностями та їхнім довкіллям</vt:lpstr>
      <vt:lpstr> Екологія вивчає взаємовідносини організмів із довкіллям, досліджує структурно-функціональну організацію надорганізмових систем (популяцій, угруповань, екосистем, біосфери), виявляє механізми підтримання їх стійкості у просторі й часі.</vt:lpstr>
      <vt:lpstr>Структура екології</vt:lpstr>
      <vt:lpstr>Слайд 5</vt:lpstr>
      <vt:lpstr>Сучасна екологія, по суті, розчленована на чотири взаємопов'язаних, але до певної міри самостійних, розділи, що логічно виходять один з одного, і поділяють екологію за розмірами об'єктів вивчення:</vt:lpstr>
      <vt:lpstr>Слайд 7</vt:lpstr>
      <vt:lpstr>Теоретична екологія</vt:lpstr>
      <vt:lpstr>Практична екологія</vt:lpstr>
      <vt:lpstr>Слайд 10</vt:lpstr>
      <vt:lpstr>Слайд 11</vt:lpstr>
      <vt:lpstr>Слайд 12</vt:lpstr>
      <vt:lpstr>Слайд 13</vt:lpstr>
      <vt:lpstr>Місце екології в системі наук</vt:lpstr>
      <vt:lpstr>Висновок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Презентація на тему: “Структура сучасної екології та її місце в системі наук”  </dc:title>
  <dc:subject/>
  <dc:creator/>
  <cp:keywords/>
  <dc:description/>
  <cp:lastModifiedBy>User</cp:lastModifiedBy>
  <cp:revision>2</cp:revision>
  <dcterms:modified xsi:type="dcterms:W3CDTF">2014-11-30T22:01:34Z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TC030008558</vt:lpwstr>
  </property>
</Properties>
</file>