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9"/>
  </p:notesMasterIdLst>
  <p:handoutMasterIdLst>
    <p:handoutMasterId r:id="rId20"/>
  </p:handoutMasterIdLst>
  <p:sldIdLst>
    <p:sldId id="257" r:id="rId3"/>
    <p:sldId id="258" r:id="rId4"/>
    <p:sldId id="264" r:id="rId5"/>
    <p:sldId id="265" r:id="rId6"/>
    <p:sldId id="271" r:id="rId7"/>
    <p:sldId id="272" r:id="rId8"/>
    <p:sldId id="273" r:id="rId9"/>
    <p:sldId id="287" r:id="rId10"/>
    <p:sldId id="274" r:id="rId11"/>
    <p:sldId id="275" r:id="rId12"/>
    <p:sldId id="276" r:id="rId13"/>
    <p:sldId id="288" r:id="rId14"/>
    <p:sldId id="277" r:id="rId15"/>
    <p:sldId id="278" r:id="rId16"/>
    <p:sldId id="279" r:id="rId17"/>
    <p:sldId id="28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66" d="100"/>
          <a:sy n="66" d="100"/>
        </p:scale>
        <p:origin x="900" y="252"/>
      </p:cViewPr>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A45BA1-980A-4507-BE5A-5C1E7C2FFD8F}" type="datetimeFigureOut">
              <a:rPr lang="en-US"/>
              <a:t>11/25/2014</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E03411-58E2-43FD-AE1D-AD77DFF8CB20}" type="slidenum">
              <a:rPr/>
              <a:t>‹#›</a:t>
            </a:fld>
            <a:endParaRPr/>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A3416D-7FED-43BC-AA7C-D92DBA01ED64}" type="datetimeFigureOut">
              <a:rPr lang="en-US"/>
              <a:t>11/25/2014</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DC57A8-AE18-4654-B6AF-04B3577165BE}" type="slidenum">
              <a:rPr/>
              <a:t>‹#›</a:t>
            </a:fld>
            <a:endParaRPr/>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anchor="b">
            <a:normAutofit/>
          </a:bodyPr>
          <a:lstStyle>
            <a:lvl1pPr algn="l">
              <a:defRPr sz="5400"/>
            </a:lvl1pPr>
          </a:lstStyle>
          <a:p>
            <a:r>
              <a:rPr lang="en-US" smtClean="0"/>
              <a:t>Click to edit Master title style</a:t>
            </a:r>
            <a:endParaRPr/>
          </a:p>
        </p:txBody>
      </p:sp>
      <p:sp>
        <p:nvSpPr>
          <p:cNvPr id="3" name="Subtitle 2"/>
          <p:cNvSpPr>
            <a:spLocks noGrp="1"/>
          </p:cNvSpPr>
          <p:nvPr>
            <p:ph type="subTitle" idx="1"/>
          </p:nvPr>
        </p:nvSpPr>
        <p:spPr>
          <a:xfrm>
            <a:off x="4265610" y="3733800"/>
            <a:ext cx="68580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hree Pictures with Caption">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4CF99945-0A15-4715-AB6C-F5E56CF20F70}" type="datetimeFigureOut">
              <a:rPr lang="en-US"/>
              <a:pPr/>
              <a:t>11/25/2014</a:t>
            </a:fld>
            <a:endParaRPr/>
          </a:p>
        </p:txBody>
      </p:sp>
      <p:sp>
        <p:nvSpPr>
          <p:cNvPr id="7" name="Footer Placeholder 6"/>
          <p:cNvSpPr>
            <a:spLocks noGrp="1"/>
          </p:cNvSpPr>
          <p:nvPr>
            <p:ph type="ftr" sz="quarter" idx="11"/>
          </p:nvPr>
        </p:nvSpPr>
        <p:spPr/>
        <p:txBody>
          <a:bodyPr/>
          <a:lstStyle/>
          <a:p>
            <a:endParaRP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97" name="Picture Placeholder 33"/>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11" name="Picture Placeholder 33"/>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grpSp>
        <p:nvGrpSpPr>
          <p:cNvPr id="112" name="Group 111"/>
          <p:cNvGrpSpPr/>
          <p:nvPr/>
        </p:nvGrpSpPr>
        <p:grpSpPr>
          <a:xfrm>
            <a:off x="5322489" y="34361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25" name="Picture Placeholder 33"/>
          <p:cNvSpPr>
            <a:spLocks noGrp="1" noChangeAspect="1"/>
          </p:cNvSpPr>
          <p:nvPr>
            <p:ph type="pic" sz="quarter" idx="19"/>
          </p:nvPr>
        </p:nvSpPr>
        <p:spPr>
          <a:xfrm>
            <a:off x="5546780" y="3646566"/>
            <a:ext cx="2993366" cy="2305338"/>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sp>
        <p:nvSpPr>
          <p:cNvPr id="126" name="Text Placeholder 3"/>
          <p:cNvSpPr>
            <a:spLocks noGrp="1"/>
          </p:cNvSpPr>
          <p:nvPr>
            <p:ph type="body" sz="half" idx="21"/>
          </p:nvPr>
        </p:nvSpPr>
        <p:spPr>
          <a:xfrm>
            <a:off x="9066214" y="2048893"/>
            <a:ext cx="2286000" cy="2514599"/>
          </a:xfrm>
        </p:spPr>
        <p:txBody>
          <a:bodyPr anchor="ct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anchor="b">
            <a:normAutofit/>
          </a:bodyPr>
          <a:lstStyle>
            <a:lvl1pPr>
              <a:defRPr sz="3600"/>
            </a:lvl1pPr>
          </a:lstStyle>
          <a:p>
            <a:r>
              <a:rPr lang="en-US" smtClean="0"/>
              <a:t>Click to edit Master title style</a:t>
            </a:r>
            <a:endParaRPr/>
          </a:p>
        </p:txBody>
      </p:sp>
      <p:sp>
        <p:nvSpPr>
          <p:cNvPr id="3" name="Content Placeholder 2"/>
          <p:cNvSpPr>
            <a:spLocks noGrp="1"/>
          </p:cNvSpPr>
          <p:nvPr>
            <p:ph idx="1"/>
          </p:nvPr>
        </p:nvSpPr>
        <p:spPr>
          <a:xfrm>
            <a:off x="836613" y="914400"/>
            <a:ext cx="617220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7511732" y="3555523"/>
            <a:ext cx="384048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075611" y="6019801"/>
            <a:ext cx="1396260" cy="228600"/>
          </a:xfrm>
        </p:spPr>
        <p:txBody>
          <a:bodyPr/>
          <a:lstStyle/>
          <a:p>
            <a:fld id="{4CF99945-0A15-4715-AB6C-F5E56CF20F70}" type="datetimeFigureOut">
              <a:rPr lang="en-US"/>
              <a:t>11/25/2014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a:xfrm>
            <a:off x="1065213" y="6019801"/>
            <a:ext cx="762000" cy="228600"/>
          </a:xfrm>
        </p:spPr>
        <p:txBody>
          <a:bodyPr/>
          <a:lstStyle>
            <a:lvl1pPr algn="l">
              <a:defRPr/>
            </a:lvl1pPr>
          </a:lstStyle>
          <a:p>
            <a:fld id="{022B156B-59AE-415F-B24B-8756D48BB977}" type="slidenum">
              <a:rPr/>
              <a:pPr/>
              <a:t>‹#›</a:t>
            </a:fld>
            <a:endParaRPr/>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2" name="Title 1"/>
          <p:cNvSpPr>
            <a:spLocks noGrp="1"/>
          </p:cNvSpPr>
          <p:nvPr>
            <p:ph type="title"/>
          </p:nvPr>
        </p:nvSpPr>
        <p:spPr>
          <a:xfrm>
            <a:off x="7492891" y="1330347"/>
            <a:ext cx="3840480" cy="2103120"/>
          </a:xfrm>
        </p:spPr>
        <p:txBody>
          <a:bodyPr anchor="b">
            <a:normAutofit/>
          </a:bodyPr>
          <a:lstStyle>
            <a:lvl1pPr>
              <a:defRPr sz="3600"/>
            </a:lvl1pPr>
          </a:lstStyle>
          <a:p>
            <a:r>
              <a:rPr lang="en-US" smtClean="0"/>
              <a:t>Click to edit Master title style</a:t>
            </a:r>
            <a:endParaRPr/>
          </a:p>
        </p:txBody>
      </p:sp>
      <p:sp>
        <p:nvSpPr>
          <p:cNvPr id="3" name="Picture Placeholder 2"/>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492891" y="3555521"/>
            <a:ext cx="384048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F99945-0A15-4715-AB6C-F5E56CF20F70}" type="datetimeFigureOut">
              <a:rPr lang="en-US"/>
              <a:t>11/25/2014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CF99945-0A15-4715-AB6C-F5E56CF20F70}" type="datetimeFigureOut">
              <a:rPr lang="en-US"/>
              <a:t>11/25/2014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199" y="304800"/>
            <a:ext cx="8633671" cy="5676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CF99945-0A15-4715-AB6C-F5E56CF20F70}" type="datetimeFigureOut">
              <a:rPr lang="en-US"/>
              <a:t>11/25/2014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CF99945-0A15-4715-AB6C-F5E56CF20F70}" type="datetimeFigureOut">
              <a:rPr lang="en-US"/>
              <a:t>11/25/2014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anchor="b">
            <a:normAutofit/>
          </a:bodyPr>
          <a:lstStyle>
            <a:lvl1pPr>
              <a:defRPr sz="4400"/>
            </a:lvl1pPr>
          </a:lstStyle>
          <a:p>
            <a:r>
              <a:rPr lang="en-US" smtClean="0"/>
              <a:t>Click to edit Master title style</a:t>
            </a:r>
            <a:endParaRPr/>
          </a:p>
        </p:txBody>
      </p:sp>
      <p:sp>
        <p:nvSpPr>
          <p:cNvPr id="3" name="Text Placeholder 2"/>
          <p:cNvSpPr>
            <a:spLocks noGrp="1"/>
          </p:cNvSpPr>
          <p:nvPr>
            <p:ph type="body" idx="1"/>
          </p:nvPr>
        </p:nvSpPr>
        <p:spPr>
          <a:xfrm>
            <a:off x="4265610" y="3733800"/>
            <a:ext cx="68580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065212" y="1825625"/>
            <a:ext cx="4954588" cy="41879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172200" y="1825625"/>
            <a:ext cx="4951414" cy="41879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4CF99945-0A15-4715-AB6C-F5E56CF20F70}" type="datetimeFigureOut">
              <a:rPr lang="en-US"/>
              <a:t>11/25/2014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069848"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505075"/>
            <a:ext cx="4956048" cy="3476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172200"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4956048" cy="3476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4CF99945-0A15-4715-AB6C-F5E56CF20F70}" type="datetimeFigureOut">
              <a:rPr lang="en-US"/>
              <a:t>11/25/2014</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22B156B-59AE-415F-B24B-8756D48BB977}" type="slidenum">
              <a:rPr/>
              <a:t>‹#›</a:t>
            </a:fld>
            <a:endParaRPr/>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4CF99945-0A15-4715-AB6C-F5E56CF20F70}" type="datetimeFigureOut">
              <a:rPr lang="en-US"/>
              <a:t>11/25/2014</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22B156B-59AE-415F-B24B-8756D48BB977}" type="slidenum">
              <a:rPr/>
              <a:t>‹#›</a:t>
            </a:fld>
            <a:endParaRPr/>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F99945-0A15-4715-AB6C-F5E56CF20F70}" type="datetimeFigureOut">
              <a:rPr lang="en-US"/>
              <a:t>11/25/2014</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22B156B-59AE-415F-B24B-8756D48BB977}" type="slidenum">
              <a:rPr/>
              <a:t>‹#›</a:t>
            </a:fld>
            <a:endParaRPr/>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Pictures with Captions">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4CF99945-0A15-4715-AB6C-F5E56CF20F70}" type="datetimeFigureOut">
              <a:rPr lang="en-US"/>
              <a:pPr/>
              <a:t>11/25/2014</a:t>
            </a:fld>
            <a:endParaRPr/>
          </a:p>
        </p:txBody>
      </p:sp>
      <p:sp>
        <p:nvSpPr>
          <p:cNvPr id="7" name="Footer Placeholder 6"/>
          <p:cNvSpPr>
            <a:spLocks noGrp="1"/>
          </p:cNvSpPr>
          <p:nvPr>
            <p:ph type="ftr" sz="quarter" idx="11"/>
          </p:nvPr>
        </p:nvSpPr>
        <p:spPr/>
        <p:txBody>
          <a:bodyPr/>
          <a:lstStyle/>
          <a:p>
            <a:endParaRP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grpSp>
        <p:nvGrpSpPr>
          <p:cNvPr id="9" name="Group 8"/>
          <p:cNvGrpSpPr/>
          <p:nvPr/>
        </p:nvGrpSpPr>
        <p:grpSpPr>
          <a:xfrm>
            <a:off x="574431" y="724619"/>
            <a:ext cx="5318979" cy="3795623"/>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grpSp>
        <p:nvGrpSpPr>
          <p:cNvPr id="22" name="Group 21"/>
          <p:cNvGrpSpPr/>
          <p:nvPr/>
        </p:nvGrpSpPr>
        <p:grpSpPr>
          <a:xfrm>
            <a:off x="6285120" y="724619"/>
            <a:ext cx="5318979" cy="3795623"/>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6" name="Picture Placeholder 33"/>
          <p:cNvSpPr>
            <a:spLocks noGrp="1" noChangeAspect="1"/>
          </p:cNvSpPr>
          <p:nvPr>
            <p:ph type="pic" sz="quarter" idx="17"/>
          </p:nvPr>
        </p:nvSpPr>
        <p:spPr>
          <a:xfrm>
            <a:off x="833620" y="1020195"/>
            <a:ext cx="4800601" cy="3200400"/>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sp>
        <p:nvSpPr>
          <p:cNvPr id="37" name="Picture Placeholder 33"/>
          <p:cNvSpPr>
            <a:spLocks noGrp="1" noChangeAspect="1"/>
          </p:cNvSpPr>
          <p:nvPr>
            <p:ph type="pic" sz="quarter" idx="18"/>
          </p:nvPr>
        </p:nvSpPr>
        <p:spPr>
          <a:xfrm>
            <a:off x="6544309" y="1020195"/>
            <a:ext cx="4800601" cy="3200400"/>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sp>
        <p:nvSpPr>
          <p:cNvPr id="39" name="Text Placeholder 3"/>
          <p:cNvSpPr>
            <a:spLocks noGrp="1"/>
          </p:cNvSpPr>
          <p:nvPr>
            <p:ph type="body" sz="half" idx="2"/>
          </p:nvPr>
        </p:nvSpPr>
        <p:spPr>
          <a:xfrm>
            <a:off x="1052423" y="4648200"/>
            <a:ext cx="4368980" cy="1295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0" name="Text Placeholder 3"/>
          <p:cNvSpPr>
            <a:spLocks noGrp="1"/>
          </p:cNvSpPr>
          <p:nvPr>
            <p:ph type="body" sz="half" idx="19"/>
          </p:nvPr>
        </p:nvSpPr>
        <p:spPr>
          <a:xfrm>
            <a:off x="6742908" y="4648200"/>
            <a:ext cx="4368980" cy="1295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4CF99945-0A15-4715-AB6C-F5E56CF20F70}" type="datetimeFigureOut">
              <a:rPr lang="en-US"/>
              <a:pPr/>
              <a:t>11/25/2014</a:t>
            </a:fld>
            <a:endParaRPr/>
          </a:p>
        </p:txBody>
      </p:sp>
      <p:sp>
        <p:nvSpPr>
          <p:cNvPr id="7" name="Footer Placeholder 6"/>
          <p:cNvSpPr>
            <a:spLocks noGrp="1"/>
          </p:cNvSpPr>
          <p:nvPr>
            <p:ph type="ftr" sz="quarter" idx="11"/>
          </p:nvPr>
        </p:nvSpPr>
        <p:spPr/>
        <p:txBody>
          <a:bodyPr/>
          <a:lstStyle/>
          <a:p>
            <a:endParaRP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grpSp>
        <p:nvGrpSpPr>
          <p:cNvPr id="35" name="Group 34"/>
          <p:cNvGrpSpPr>
            <a:grpSpLocks noChangeAspect="1"/>
          </p:cNvGrpSpPr>
          <p:nvPr/>
        </p:nvGrpSpPr>
        <p:grpSpPr>
          <a:xfrm rot="5400000">
            <a:off x="4030971" y="647727"/>
            <a:ext cx="4116828" cy="3383280"/>
            <a:chOff x="895350" y="3313113"/>
            <a:chExt cx="3613151" cy="2790825"/>
          </a:xfrm>
          <a:solidFill>
            <a:schemeClr val="tx1">
              <a:lumMod val="50000"/>
            </a:schemeClr>
          </a:solidFill>
        </p:grpSpPr>
        <p:sp>
          <p:nvSpPr>
            <p:cNvPr id="3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grpSp>
        <p:nvGrpSpPr>
          <p:cNvPr id="52" name="Group 51"/>
          <p:cNvGrpSpPr>
            <a:grpSpLocks noChangeAspect="1"/>
          </p:cNvGrpSpPr>
          <p:nvPr/>
        </p:nvGrpSpPr>
        <p:grpSpPr>
          <a:xfrm rot="5400000">
            <a:off x="263071" y="1127733"/>
            <a:ext cx="4114800" cy="3381614"/>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grpSp>
        <p:nvGrpSpPr>
          <p:cNvPr id="65" name="Group 64"/>
          <p:cNvGrpSpPr>
            <a:grpSpLocks noChangeAspect="1"/>
          </p:cNvGrpSpPr>
          <p:nvPr/>
        </p:nvGrpSpPr>
        <p:grpSpPr>
          <a:xfrm rot="5400000">
            <a:off x="7803905" y="1127738"/>
            <a:ext cx="4114800" cy="3381613"/>
            <a:chOff x="895350" y="3313113"/>
            <a:chExt cx="3613151" cy="2790825"/>
          </a:xfrm>
          <a:solidFill>
            <a:schemeClr val="tx1">
              <a:lumMod val="50000"/>
            </a:schemeClr>
          </a:solidFill>
        </p:grpSpPr>
        <p:sp>
          <p:nvSpPr>
            <p:cNvPr id="66"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7"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8"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9"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0"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1"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2"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3"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4"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5"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6"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7"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8" name="Picture Placeholder 33"/>
          <p:cNvSpPr>
            <a:spLocks noGrp="1"/>
          </p:cNvSpPr>
          <p:nvPr>
            <p:ph type="pic" sz="quarter" idx="18"/>
          </p:nvPr>
        </p:nvSpPr>
        <p:spPr>
          <a:xfrm>
            <a:off x="4599885" y="533400"/>
            <a:ext cx="2971800" cy="3657600"/>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sp>
        <p:nvSpPr>
          <p:cNvPr id="79" name="Picture Placeholder 33"/>
          <p:cNvSpPr>
            <a:spLocks noGrp="1"/>
          </p:cNvSpPr>
          <p:nvPr>
            <p:ph type="pic" sz="quarter" idx="19"/>
          </p:nvPr>
        </p:nvSpPr>
        <p:spPr>
          <a:xfrm>
            <a:off x="834571" y="1013590"/>
            <a:ext cx="2971800" cy="3657600"/>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sp>
        <p:nvSpPr>
          <p:cNvPr id="80" name="Picture Placeholder 33"/>
          <p:cNvSpPr>
            <a:spLocks noGrp="1"/>
          </p:cNvSpPr>
          <p:nvPr>
            <p:ph type="pic" sz="quarter" idx="20"/>
          </p:nvPr>
        </p:nvSpPr>
        <p:spPr>
          <a:xfrm>
            <a:off x="8375405" y="1013591"/>
            <a:ext cx="2971800" cy="3657600"/>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sp>
        <p:nvSpPr>
          <p:cNvPr id="81" name="Text Placeholder 3"/>
          <p:cNvSpPr>
            <a:spLocks noGrp="1"/>
          </p:cNvSpPr>
          <p:nvPr>
            <p:ph type="body" sz="half" idx="2"/>
          </p:nvPr>
        </p:nvSpPr>
        <p:spPr>
          <a:xfrm>
            <a:off x="948871" y="5018002"/>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2" name="Text Placeholder 3"/>
          <p:cNvSpPr>
            <a:spLocks noGrp="1"/>
          </p:cNvSpPr>
          <p:nvPr>
            <p:ph type="body" sz="half" idx="21"/>
          </p:nvPr>
        </p:nvSpPr>
        <p:spPr>
          <a:xfrm>
            <a:off x="4707208" y="4582378"/>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3" name="Text Placeholder 3"/>
          <p:cNvSpPr>
            <a:spLocks noGrp="1"/>
          </p:cNvSpPr>
          <p:nvPr>
            <p:ph type="body" sz="half" idx="22"/>
          </p:nvPr>
        </p:nvSpPr>
        <p:spPr>
          <a:xfrm>
            <a:off x="8489705" y="5018002"/>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000">
                <a:solidFill>
                  <a:schemeClr val="tx1"/>
                </a:solidFill>
              </a:defRPr>
            </a:lvl1pPr>
          </a:lstStyle>
          <a:p>
            <a:fld id="{4CF99945-0A15-4715-AB6C-F5E56CF20F70}" type="datetimeFigureOut">
              <a:rPr lang="en-US"/>
              <a:pPr/>
              <a:t>11/25/2014</a:t>
            </a:fld>
            <a:endParaRPr/>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000">
                <a:solidFill>
                  <a:schemeClr val="tx1"/>
                </a:solidFill>
              </a:defRPr>
            </a:lvl1pPr>
          </a:lstStyle>
          <a:p>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000">
                <a:solidFill>
                  <a:schemeClr val="tx1"/>
                </a:solidFill>
              </a:defRPr>
            </a:lvl1pPr>
          </a:lstStyle>
          <a:p>
            <a:fld id="{022B156B-59AE-415F-B24B-8756D48BB977}" type="slidenum">
              <a:rPr/>
              <a:pPr/>
              <a:t>‹#›</a:t>
            </a:fld>
            <a:endParaRPr/>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ru-RU" dirty="0" smtClean="0"/>
              <a:t>Вчення Вернадського</a:t>
            </a:r>
            <a:endParaRPr lang="en-US" dirty="0"/>
          </a:p>
        </p:txBody>
      </p:sp>
      <p:sp>
        <p:nvSpPr>
          <p:cNvPr id="3" name="Subtitle 2"/>
          <p:cNvSpPr>
            <a:spLocks noGrp="1"/>
          </p:cNvSpPr>
          <p:nvPr>
            <p:ph type="subTitle" idx="1"/>
          </p:nvPr>
        </p:nvSpPr>
        <p:spPr/>
        <p:txBody>
          <a:bodyPr/>
          <a:lstStyle/>
          <a:p>
            <a:r>
              <a:rPr lang="uk-UA" dirty="0" smtClean="0"/>
              <a:t>Про біосферу і ноосферу</a:t>
            </a:r>
            <a:endParaRPr lang="en-US" dirty="0"/>
          </a:p>
        </p:txBody>
      </p:sp>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Ноосфера</a:t>
            </a:r>
            <a:endParaRPr lang="ru-RU" dirty="0"/>
          </a:p>
        </p:txBody>
      </p:sp>
      <p:sp>
        <p:nvSpPr>
          <p:cNvPr id="3" name="Content Placeholder 2"/>
          <p:cNvSpPr>
            <a:spLocks noGrp="1"/>
          </p:cNvSpPr>
          <p:nvPr>
            <p:ph idx="1"/>
          </p:nvPr>
        </p:nvSpPr>
        <p:spPr>
          <a:xfrm>
            <a:off x="1065214" y="1752600"/>
            <a:ext cx="10604272" cy="4749800"/>
          </a:xfrm>
        </p:spPr>
        <p:txBody>
          <a:bodyPr>
            <a:normAutofit fontScale="92500" lnSpcReduction="10000"/>
          </a:bodyPr>
          <a:lstStyle/>
          <a:p>
            <a:pPr marL="0" indent="0">
              <a:buNone/>
            </a:pPr>
            <a:r>
              <a:rPr lang="ru-RU" dirty="0" smtClean="0"/>
              <a:t>термін </a:t>
            </a:r>
            <a:r>
              <a:rPr lang="ru-RU" dirty="0"/>
              <a:t>«ноосфера» (з грецьк. — сфера розуму) запровадив видатний французький філософ і природознавець П. Тейяр де </a:t>
            </a:r>
            <a:r>
              <a:rPr lang="ru-RU" dirty="0" smtClean="0"/>
              <a:t>Шарден. </a:t>
            </a:r>
            <a:r>
              <a:rPr lang="ru-RU" dirty="0"/>
              <a:t>Наповнив його змістом і розвинув Вернадський. Зміст його концепції такий: впливати на природу, змінювати біосферу слід особливо раціонально, думаючи не про сьогоднішні вигоди, а про майбутні наслідки. Обов’язковою умовою діяльності людини, за Вернадським, як і раніше, має залишатися сприятливий стан біосфери, адже людина, як і інші живі істоти Землі, пристосована лише до тих природних умов, до тих сполучень природних агентів, у яких вона виникла й живе. В іншому середовищі, якісно відмінному від цього, люди жити не можуть. Біосфера, що сформувалася еволюційно як складова частина космічної організації матерії і з якою нерозривно пов’язана людина, має бути збережена на благо людей. Саме в цьому полягає сенс ноосфери — не стихійне руйнівне втручання в природу, а науково обґрунтоване збереження на Землі умов для життя і щастя людей.</a:t>
            </a:r>
            <a:endParaRPr lang="ru-RU" dirty="0"/>
          </a:p>
        </p:txBody>
      </p:sp>
    </p:spTree>
    <p:extLst>
      <p:ext uri="{BB962C8B-B14F-4D97-AF65-F5344CB8AC3E}">
        <p14:creationId xmlns:p14="http://schemas.microsoft.com/office/powerpoint/2010/main" val="3849381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a:t>Ноосфера</a:t>
            </a:r>
          </a:p>
        </p:txBody>
      </p:sp>
      <p:sp>
        <p:nvSpPr>
          <p:cNvPr id="3" name="Content Placeholder 2"/>
          <p:cNvSpPr>
            <a:spLocks noGrp="1"/>
          </p:cNvSpPr>
          <p:nvPr>
            <p:ph idx="1"/>
          </p:nvPr>
        </p:nvSpPr>
        <p:spPr>
          <a:xfrm>
            <a:off x="1065214" y="2699657"/>
            <a:ext cx="10058400" cy="3282043"/>
          </a:xfrm>
        </p:spPr>
        <p:txBody>
          <a:bodyPr/>
          <a:lstStyle/>
          <a:p>
            <a:r>
              <a:rPr lang="ru-RU" dirty="0"/>
              <a:t>людство має стати єдиним в економічному та інформаційному відношеннях</a:t>
            </a:r>
            <a:r>
              <a:rPr lang="ru-RU" dirty="0" smtClean="0"/>
              <a:t>;</a:t>
            </a:r>
          </a:p>
          <a:p>
            <a:r>
              <a:rPr lang="ru-RU" dirty="0"/>
              <a:t>ноосфера — явище всепланетне, тому людство повинне прийти до цілковитої рівності рас, народів незалежно від </a:t>
            </a:r>
            <a:r>
              <a:rPr lang="ru-RU" dirty="0" smtClean="0"/>
              <a:t>кол</a:t>
            </a:r>
          </a:p>
          <a:p>
            <a:r>
              <a:rPr lang="ru-RU" dirty="0"/>
              <a:t>ноосфера не може бути створена до припинення війн між народами.</a:t>
            </a:r>
            <a:r>
              <a:rPr lang="ru-RU" dirty="0" smtClean="0"/>
              <a:t>ьору </a:t>
            </a:r>
            <a:r>
              <a:rPr lang="ru-RU" dirty="0"/>
              <a:t>шкіри й інших відмінностей;</a:t>
            </a:r>
            <a:endParaRPr lang="ru-RU" dirty="0" smtClean="0"/>
          </a:p>
        </p:txBody>
      </p:sp>
      <p:sp>
        <p:nvSpPr>
          <p:cNvPr id="4" name="Content Placeholder 2"/>
          <p:cNvSpPr txBox="1">
            <a:spLocks/>
          </p:cNvSpPr>
          <p:nvPr/>
        </p:nvSpPr>
        <p:spPr>
          <a:xfrm>
            <a:off x="927327" y="1313543"/>
            <a:ext cx="10321243" cy="1386114"/>
          </a:xfrm>
          <a:prstGeom prst="rect">
            <a:avLst/>
          </a:prstGeom>
        </p:spPr>
        <p:txBody>
          <a:bodyPr vert="horz" lIns="91440" tIns="45720" rIns="91440" bIns="45720" rtlCol="0">
            <a:normAutofit fontScale="70000" lnSpcReduction="20000"/>
          </a:bodyPr>
          <a:lst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a:lstStyle>
          <a:p>
            <a:endParaRPr lang="ru-RU" dirty="0" smtClean="0"/>
          </a:p>
          <a:p>
            <a:pPr marL="0" indent="0">
              <a:buNone/>
            </a:pPr>
            <a:r>
              <a:rPr lang="ru-RU" dirty="0" smtClean="0"/>
              <a:t>В. І. Вернадський вважав, що ноосфера — це такий стан біосфери, в якому мають виявитися розум і спрямована ним праця людини як нова, небувала на планеті, геологічна сила. Він визначив кілька загальних умов, які необхідні для створення ноосфери:</a:t>
            </a:r>
            <a:endParaRPr lang="ru-RU" dirty="0"/>
          </a:p>
        </p:txBody>
      </p:sp>
    </p:spTree>
    <p:extLst>
      <p:ext uri="{BB962C8B-B14F-4D97-AF65-F5344CB8AC3E}">
        <p14:creationId xmlns:p14="http://schemas.microsoft.com/office/powerpoint/2010/main" val="72858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fbcdn-sphotos-d-a.akamaihd.net/hphotos-ak-frc3/v/t1.0-9/66799_196871540436643_1093308653_n.jpg?oh=5fdad411c99956960e8d38ef9903c25f&amp;oe=5511CDB2&amp;__gda__=1427801837_932bd633f91acc3dd6ad3d86c27cb09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88019">
            <a:off x="1055459" y="624792"/>
            <a:ext cx="9845505" cy="55437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22606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dirty="0" smtClean="0"/>
              <a:t>Ноосфера</a:t>
            </a:r>
            <a:endParaRPr lang="ru-RU" dirty="0"/>
          </a:p>
        </p:txBody>
      </p:sp>
      <p:sp>
        <p:nvSpPr>
          <p:cNvPr id="3" name="Content Placeholder 2"/>
          <p:cNvSpPr>
            <a:spLocks noGrp="1"/>
          </p:cNvSpPr>
          <p:nvPr>
            <p:ph idx="1"/>
          </p:nvPr>
        </p:nvSpPr>
        <p:spPr>
          <a:xfrm>
            <a:off x="324986" y="1766660"/>
            <a:ext cx="4101872" cy="4229100"/>
          </a:xfrm>
        </p:spPr>
        <p:txBody>
          <a:bodyPr/>
          <a:lstStyle/>
          <a:p>
            <a:pPr marL="0" indent="0">
              <a:buNone/>
            </a:pPr>
            <a:r>
              <a:rPr lang="ru-RU" dirty="0"/>
              <a:t>Очевидно, що ноосфера в просторі значною мірою перекривається біосферою, але не тотожна їй. Темпи розвитку ноосфери незрівнянно вищі від темпів змін біосфери.</a:t>
            </a:r>
            <a:endParaRPr lang="ru-RU" dirty="0"/>
          </a:p>
        </p:txBody>
      </p:sp>
      <p:pic>
        <p:nvPicPr>
          <p:cNvPr id="8194" name="Picture 2" descr="http://joy4mind.com/wp-content/uploads/2013/03/A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2318" y="1699984"/>
            <a:ext cx="5048250" cy="3543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1620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Життя </a:t>
            </a:r>
            <a:r>
              <a:rPr lang="ru-RU" dirty="0"/>
              <a:t>на Землі — явище космічне</a:t>
            </a:r>
          </a:p>
        </p:txBody>
      </p:sp>
      <p:sp>
        <p:nvSpPr>
          <p:cNvPr id="3" name="Content Placeholder 2"/>
          <p:cNvSpPr>
            <a:spLocks noGrp="1"/>
          </p:cNvSpPr>
          <p:nvPr>
            <p:ph idx="1"/>
          </p:nvPr>
        </p:nvSpPr>
        <p:spPr/>
        <p:txBody>
          <a:bodyPr>
            <a:normAutofit fontScale="92500" lnSpcReduction="10000"/>
          </a:bodyPr>
          <a:lstStyle/>
          <a:p>
            <a:pPr marL="0" indent="0">
              <a:buNone/>
            </a:pPr>
            <a:r>
              <a:rPr lang="ru-RU" dirty="0"/>
              <a:t>Але життя на Землі безпосередньо залежить також від низки космічних факторів, найголовнішим (але далеко не єдиним) з яких завжди вважалось випромінювання сонця. Усвідомлення перетворюючого впливу життя на одне з космічних тіл — планету Земля і безпосередній зв’язок земного життя з космічними фак­торами дозволили Вернадському висловити свою всесвітньо відому тезу: життя на Землі — явище космічне. На його думку, зародки життя заносяться з космосу на всі планети, які виникають у Всесвіті, а далі, за сприятливих умов, різні форми життя можуть еволюціонувати, урізноманітнюватись і вдосконалюватися залежно від конкретних умов даної планети, посилаючи в свою чергу зародки життя у космос на усі інші планети Всесвіту.</a:t>
            </a:r>
            <a:endParaRPr lang="ru-RU" dirty="0"/>
          </a:p>
        </p:txBody>
      </p:sp>
    </p:spTree>
    <p:extLst>
      <p:ext uri="{BB962C8B-B14F-4D97-AF65-F5344CB8AC3E}">
        <p14:creationId xmlns:p14="http://schemas.microsoft.com/office/powerpoint/2010/main" val="3174701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«Космізм </a:t>
            </a:r>
            <a:r>
              <a:rPr lang="ru-RU" dirty="0"/>
              <a:t>життя»</a:t>
            </a:r>
          </a:p>
        </p:txBody>
      </p:sp>
      <p:sp>
        <p:nvSpPr>
          <p:cNvPr id="3" name="Content Placeholder 2"/>
          <p:cNvSpPr>
            <a:spLocks noGrp="1"/>
          </p:cNvSpPr>
          <p:nvPr>
            <p:ph idx="1"/>
          </p:nvPr>
        </p:nvSpPr>
        <p:spPr>
          <a:xfrm>
            <a:off x="1065214" y="1752600"/>
            <a:ext cx="5161415" cy="4229100"/>
          </a:xfrm>
        </p:spPr>
        <p:txBody>
          <a:bodyPr/>
          <a:lstStyle/>
          <a:p>
            <a:pPr marL="0" indent="0">
              <a:buNone/>
            </a:pPr>
            <a:r>
              <a:rPr lang="ru-RU" dirty="0"/>
              <a:t>Таку цілісну й завершену систему уявлень про «космізм життя» В. І. Вернадський сформулював у своїх творах вперше в історії людства, хоча зародки теорії біосфери і усвідомлення взаємозв’язку багатьох процесів у зовнішніх оболонках Землі були вже в роботах попередників.</a:t>
            </a:r>
            <a:endParaRPr lang="ru-RU" dirty="0"/>
          </a:p>
        </p:txBody>
      </p:sp>
      <p:pic>
        <p:nvPicPr>
          <p:cNvPr id="9218" name="Picture 2" descr="http://img1.liveinternet.ru/images/attach/c/8/101/474/101474051_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655733">
            <a:off x="6304235" y="1625601"/>
            <a:ext cx="5606351" cy="3504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3959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uk-UA" dirty="0" smtClean="0"/>
              <a:t>Дякую за увагу</a:t>
            </a:r>
            <a:endParaRPr lang="ru-RU" dirty="0"/>
          </a:p>
        </p:txBody>
      </p:sp>
      <p:sp>
        <p:nvSpPr>
          <p:cNvPr id="5" name="Text Placeholder 4"/>
          <p:cNvSpPr>
            <a:spLocks noGrp="1"/>
          </p:cNvSpPr>
          <p:nvPr>
            <p:ph type="body" idx="1"/>
          </p:nvPr>
        </p:nvSpPr>
        <p:spPr/>
        <p:txBody>
          <a:bodyPr/>
          <a:lstStyle/>
          <a:p>
            <a:r>
              <a:rPr lang="uk-UA" dirty="0" smtClean="0"/>
              <a:t>Підготовано Рибчинським К.О. </a:t>
            </a:r>
          </a:p>
          <a:p>
            <a:r>
              <a:rPr lang="uk-UA" dirty="0" smtClean="0"/>
              <a:t>11-Б класс</a:t>
            </a:r>
            <a:endParaRPr lang="ru-RU" dirty="0"/>
          </a:p>
        </p:txBody>
      </p:sp>
    </p:spTree>
    <p:extLst>
      <p:ext uri="{BB962C8B-B14F-4D97-AF65-F5344CB8AC3E}">
        <p14:creationId xmlns:p14="http://schemas.microsoft.com/office/powerpoint/2010/main" val="33989568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ru-RU" dirty="0"/>
              <a:t>Навколишнє </a:t>
            </a:r>
            <a:r>
              <a:rPr lang="ru-RU" dirty="0" smtClean="0"/>
              <a:t>середовище</a:t>
            </a:r>
            <a:endParaRPr dirty="0"/>
          </a:p>
        </p:txBody>
      </p:sp>
      <p:sp>
        <p:nvSpPr>
          <p:cNvPr id="14" name="Content Placeholder 13"/>
          <p:cNvSpPr>
            <a:spLocks noGrp="1"/>
          </p:cNvSpPr>
          <p:nvPr>
            <p:ph idx="1"/>
          </p:nvPr>
        </p:nvSpPr>
        <p:spPr>
          <a:xfrm>
            <a:off x="373487" y="1524000"/>
            <a:ext cx="4146997" cy="4905778"/>
          </a:xfrm>
        </p:spPr>
        <p:txBody>
          <a:bodyPr>
            <a:normAutofit/>
          </a:bodyPr>
          <a:lstStyle/>
          <a:p>
            <a:pPr marL="0" indent="0">
              <a:buNone/>
            </a:pPr>
            <a:r>
              <a:rPr lang="ru-RU" dirty="0"/>
              <a:t>Навколишнє середовище — це необхідний для буття людства простір, що піддається впливу суспільства, яке у ньому живе. Його (середовище) частково дає природа і почасти створює сама людина.</a:t>
            </a:r>
            <a:endParaRPr dirty="0"/>
          </a:p>
        </p:txBody>
      </p:sp>
      <p:pic>
        <p:nvPicPr>
          <p:cNvPr id="1026" name="Picture 2" descr="http://school.xvatit.com/images/thumb/4/44/Priroda5_30_1.jpg/350px-Priroda5_30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410871">
            <a:off x="5031906" y="2095834"/>
            <a:ext cx="5580287" cy="3507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107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Вплив </a:t>
            </a:r>
            <a:r>
              <a:rPr lang="ru-RU" dirty="0"/>
              <a:t>живих організмів на всі три зовнішні оболон­ки Землі</a:t>
            </a:r>
            <a:endParaRPr lang="en-US" dirty="0"/>
          </a:p>
        </p:txBody>
      </p:sp>
      <p:sp>
        <p:nvSpPr>
          <p:cNvPr id="3" name="Text Placeholder 2"/>
          <p:cNvSpPr>
            <a:spLocks noGrp="1"/>
          </p:cNvSpPr>
          <p:nvPr>
            <p:ph type="body" idx="1"/>
          </p:nvPr>
        </p:nvSpPr>
        <p:spPr>
          <a:xfrm>
            <a:off x="1069848" y="1681162"/>
            <a:ext cx="4956048" cy="4487818"/>
          </a:xfrm>
        </p:spPr>
        <p:txBody>
          <a:bodyPr>
            <a:normAutofit fontScale="92500" lnSpcReduction="10000"/>
          </a:bodyPr>
          <a:lstStyle/>
          <a:p>
            <a:r>
              <a:rPr lang="ru-RU" b="0" dirty="0"/>
              <a:t>В. І. Вернадський одним із перших усвідомив величезний перетворюючий вплив живих організмів на всі три зовнішні оболон­ки Землі в планетарному масштабі, тісну взаємодію і взаємоза­лежність усіх форм життя. Це дало йому поштовх до створення всеохопної теорії біосфери, тобто тієї частини зовнішніх оболонок нашої планети, які безпосередньо пов’язані з існуванням життя на Землі.</a:t>
            </a:r>
            <a:endParaRPr lang="en-US" dirty="0"/>
          </a:p>
        </p:txBody>
      </p:sp>
      <p:pic>
        <p:nvPicPr>
          <p:cNvPr id="2050" name="Picture 2" descr="http://vsiknygy.net.ua/wp-content/uploads/2012/06/pryrod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190571">
            <a:off x="6968498" y="1809951"/>
            <a:ext cx="3605055" cy="4470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7403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a:t>«Біосфера являє собою оболонку життя — область існування живої речовини».</a:t>
            </a:r>
            <a:endParaRPr lang="en-US" dirty="0"/>
          </a:p>
        </p:txBody>
      </p:sp>
      <p:sp>
        <p:nvSpPr>
          <p:cNvPr id="4" name="Text Placeholder 2"/>
          <p:cNvSpPr txBox="1">
            <a:spLocks/>
          </p:cNvSpPr>
          <p:nvPr/>
        </p:nvSpPr>
        <p:spPr>
          <a:xfrm>
            <a:off x="188686" y="1555069"/>
            <a:ext cx="11684000" cy="5370285"/>
          </a:xfrm>
          <a:prstGeom prst="rect">
            <a:avLst/>
          </a:prstGeom>
        </p:spPr>
        <p:txBody>
          <a:bodyPr>
            <a:normAutofit fontScale="92500" lnSpcReduction="20000"/>
          </a:bodyPr>
          <a:lst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a:lstStyle>
          <a:p>
            <a:pPr marL="0" indent="0">
              <a:buNone/>
            </a:pPr>
            <a:r>
              <a:rPr lang="ru-RU" dirty="0"/>
              <a:t>В 20-х рр. минулого століття в працях Вернадського було розроблено уявлення про біосферу як глобальну єдину систему Землі, де весь основний хід геохімічних та енергетичних перетворень визначається життям. Раніше більшість процесів, що міняли в ході геологічного часу вид нашої планети, розглядалися як чисто фізичні, хімічні або фізико-хімічні явища. Вернадський вперше створив вчення про геологічну роль живих організмів, показав, що діяльність живих істот є головним фактором перетворення земної кори. У 1934 році В. І. Вернадський дав визначення біосфери: «Біосфера являє собою оболонку життя — область існування живої речовини</a:t>
            </a:r>
            <a:r>
              <a:rPr lang="ru-RU" dirty="0" smtClean="0"/>
              <a:t>». </a:t>
            </a:r>
            <a:r>
              <a:rPr lang="ru-RU" dirty="0"/>
              <a:t>Вернадський довів, що живі організми відіграють дуже важливу роль у геологічних процесах, які формують обличчя Землі. Хімічний склад сучасних атмосфери та гід­росфери зумовлений життєдіяльністю організмів. Велике значення мають організми також для формування літосфери — більшість порід, і не лише осадових, а й таких, як граніти, так чи інакше пов’язані своїм походженням з біосферою. «Якби на Землі не було життя, — писав учений, — обличчя її було б таким же незмінним і хімічно інертним, як нерухоме обличчя Місяця, як інертні уламки небесних світил</a:t>
            </a:r>
            <a:r>
              <a:rPr lang="ru-RU" dirty="0" smtClean="0"/>
              <a:t>». </a:t>
            </a:r>
            <a:r>
              <a:rPr lang="ru-RU" dirty="0"/>
              <a:t>Його ідеї в повній мірі були оцінені лише в другій половині ХХ століття, з виникненням концепції екосистем.</a:t>
            </a:r>
            <a:endParaRPr lang="en-US" dirty="0"/>
          </a:p>
        </p:txBody>
      </p:sp>
    </p:spTree>
    <p:extLst>
      <p:ext uri="{BB962C8B-B14F-4D97-AF65-F5344CB8AC3E}">
        <p14:creationId xmlns:p14="http://schemas.microsoft.com/office/powerpoint/2010/main" val="3427522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a:t>«Біосфера являє собою оболонку життя — область існування живої речовини».</a:t>
            </a:r>
            <a:endParaRPr lang="en-US" dirty="0"/>
          </a:p>
        </p:txBody>
      </p:sp>
      <p:pic>
        <p:nvPicPr>
          <p:cNvPr id="3074" name="Picture 2" descr="http://radosvet.in/uploads/posts/2012-10/1350322565_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98874">
            <a:off x="2741360" y="1670590"/>
            <a:ext cx="6209311" cy="465872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5506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ru-RU" dirty="0"/>
              <a:t>В.Вернадський дійшов </a:t>
            </a:r>
            <a:r>
              <a:rPr lang="ru-RU" dirty="0" smtClean="0"/>
              <a:t>висновку...</a:t>
            </a:r>
            <a:endParaRPr lang="ru-RU" dirty="0"/>
          </a:p>
        </p:txBody>
      </p:sp>
      <p:sp>
        <p:nvSpPr>
          <p:cNvPr id="4" name="Content Placeholder 3"/>
          <p:cNvSpPr>
            <a:spLocks noGrp="1"/>
          </p:cNvSpPr>
          <p:nvPr>
            <p:ph idx="1"/>
          </p:nvPr>
        </p:nvSpPr>
        <p:spPr>
          <a:xfrm>
            <a:off x="1065214" y="1752600"/>
            <a:ext cx="4943700" cy="4229100"/>
          </a:xfrm>
        </p:spPr>
        <p:txBody>
          <a:bodyPr>
            <a:normAutofit lnSpcReduction="10000"/>
          </a:bodyPr>
          <a:lstStyle/>
          <a:p>
            <a:pPr marL="0" indent="0">
              <a:buNone/>
            </a:pPr>
            <a:r>
              <a:rPr lang="ru-RU" dirty="0"/>
              <a:t>Узагальнюючи результати досліджень у галузі геології, палеонтології, біології та інших природничих наук, В.Вернадський дійшов висновку, що біосфера — це «стійка динамічна система, рівновага, що встановилася в основних своїх рисах … з археозою й незмінно діє протягом 1,5—2 мільярдів років». </a:t>
            </a:r>
            <a:endParaRPr lang="ru-RU" dirty="0"/>
          </a:p>
        </p:txBody>
      </p:sp>
      <p:pic>
        <p:nvPicPr>
          <p:cNvPr id="4098" name="Picture 2" descr="http://wiki.pskovedu.ru/images/1/14/Celovek_c_derev%5Ejm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493460">
            <a:off x="6295118" y="2020433"/>
            <a:ext cx="5048250" cy="3352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76600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3dshka.ru/uploads/posts/2013-10/1382597337_4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974775">
            <a:off x="5601183" y="2237024"/>
            <a:ext cx="6059523" cy="310661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857828" y="304800"/>
            <a:ext cx="9265785" cy="744431"/>
          </a:xfrm>
        </p:spPr>
        <p:txBody>
          <a:bodyPr/>
          <a:lstStyle/>
          <a:p>
            <a:r>
              <a:rPr lang="ru-RU" dirty="0" smtClean="0"/>
              <a:t>Основний закон б</a:t>
            </a:r>
            <a:r>
              <a:rPr lang="uk-UA" dirty="0" smtClean="0"/>
              <a:t>іосфери</a:t>
            </a:r>
            <a:endParaRPr lang="ru-RU" dirty="0"/>
          </a:p>
        </p:txBody>
      </p:sp>
      <p:sp>
        <p:nvSpPr>
          <p:cNvPr id="3" name="Content Placeholder 2"/>
          <p:cNvSpPr>
            <a:spLocks noGrp="1"/>
          </p:cNvSpPr>
          <p:nvPr>
            <p:ph idx="1"/>
          </p:nvPr>
        </p:nvSpPr>
        <p:spPr>
          <a:xfrm>
            <a:off x="232230" y="1306286"/>
            <a:ext cx="5457370" cy="5370285"/>
          </a:xfrm>
        </p:spPr>
        <p:txBody>
          <a:bodyPr>
            <a:normAutofit fontScale="92500" lnSpcReduction="20000"/>
          </a:bodyPr>
          <a:lstStyle/>
          <a:p>
            <a:pPr marL="0" indent="0">
              <a:buNone/>
            </a:pPr>
            <a:r>
              <a:rPr lang="ru-RU" dirty="0"/>
              <a:t>Вернадському належить відкриття такого основного закону біосфери: «Кількість живої речовини є планетною константою з часів архейської ери, тобто за весь геологічний час». Протягом цього періоду живий світ морфологічно змінився невпізнанно, але такі зміни помітно не вплинули ні на кількість живої речовини, ні на її середній валовий склад. Справа тут у тому, як вважає Вернадський, що «в складі організованості біосфери відбувались в межах живої речовини лише перегрупування хімічних елементів, а не докорінні зміни їх складу й кількості</a:t>
            </a:r>
            <a:r>
              <a:rPr lang="ru-RU" dirty="0" smtClean="0"/>
              <a:t>».</a:t>
            </a:r>
            <a:endParaRPr lang="ru-RU" dirty="0"/>
          </a:p>
        </p:txBody>
      </p:sp>
    </p:spTree>
    <p:extLst>
      <p:ext uri="{BB962C8B-B14F-4D97-AF65-F5344CB8AC3E}">
        <p14:creationId xmlns:p14="http://schemas.microsoft.com/office/powerpoint/2010/main" val="27890822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a:t>Основний закон б</a:t>
            </a:r>
            <a:r>
              <a:rPr lang="uk-UA" dirty="0"/>
              <a:t>іосфери</a:t>
            </a:r>
            <a:endParaRPr lang="ru-RU" dirty="0"/>
          </a:p>
        </p:txBody>
      </p:sp>
      <p:sp>
        <p:nvSpPr>
          <p:cNvPr id="3" name="Content Placeholder 2"/>
          <p:cNvSpPr>
            <a:spLocks noGrp="1"/>
          </p:cNvSpPr>
          <p:nvPr>
            <p:ph idx="1"/>
          </p:nvPr>
        </p:nvSpPr>
        <p:spPr/>
        <p:txBody>
          <a:bodyPr>
            <a:normAutofit lnSpcReduction="10000"/>
          </a:bodyPr>
          <a:lstStyle/>
          <a:p>
            <a:pPr marL="0" indent="0">
              <a:buNone/>
            </a:pPr>
            <a:r>
              <a:rPr lang="ru-RU" dirty="0"/>
              <a:t>У межах біосфери практично кожний елемент проходить через ланцюг живих організмів, включається в систему біогеохіміч­них перетворень. Так, весь кисень планети — продукт фотосинтезу — поновлюється через кожні 2000 років, а всі вуглекислоти — через 300 років. Однак жива речовина відрізняється від неживої надзвичайно високою активністю, зокрема, дуже швидким кругообігом речовин. Вся жива речовина біосфери оновлюється в середньому за вісім років. Біомаса Світового океану відновлюється за 33 дні, його фітомаса — щодня, фітомаса суші — приб­лизно за 14 років через більшу тривалість життя наземних рослин.</a:t>
            </a:r>
            <a:endParaRPr lang="ru-RU" dirty="0"/>
          </a:p>
        </p:txBody>
      </p:sp>
    </p:spTree>
    <p:extLst>
      <p:ext uri="{BB962C8B-B14F-4D97-AF65-F5344CB8AC3E}">
        <p14:creationId xmlns:p14="http://schemas.microsoft.com/office/powerpoint/2010/main" val="2175655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Вплив </a:t>
            </a:r>
            <a:r>
              <a:rPr lang="ru-RU" dirty="0"/>
              <a:t>на Землю однієї з форм життя</a:t>
            </a:r>
          </a:p>
        </p:txBody>
      </p:sp>
      <p:sp>
        <p:nvSpPr>
          <p:cNvPr id="3" name="Content Placeholder 2"/>
          <p:cNvSpPr>
            <a:spLocks noGrp="1"/>
          </p:cNvSpPr>
          <p:nvPr>
            <p:ph idx="1"/>
          </p:nvPr>
        </p:nvSpPr>
        <p:spPr>
          <a:xfrm>
            <a:off x="275771" y="1524000"/>
            <a:ext cx="5631545" cy="5457371"/>
          </a:xfrm>
        </p:spPr>
        <p:txBody>
          <a:bodyPr>
            <a:normAutofit lnSpcReduction="10000"/>
          </a:bodyPr>
          <a:lstStyle/>
          <a:p>
            <a:pPr marL="0" indent="0">
              <a:buNone/>
            </a:pPr>
            <a:r>
              <a:rPr lang="ru-RU" dirty="0"/>
              <a:t>Вернадський особливо виділяє перетворювальний вплив на Землю однієї з форм життя — людини — через її розумну діяльність і передбачає швидке зростання глибини і масштабів цього впливу. В результаті техногенної діяльності людини біосфера Землі докорінно перетворюється та стає, за визначенням Вернадського, ноосферою — «сферою розуму», вона охопить все більшу частину Землі — від глибоких її надр до найвищих шарів атмосфери.</a:t>
            </a:r>
            <a:endParaRPr lang="ru-RU" dirty="0"/>
          </a:p>
        </p:txBody>
      </p:sp>
      <p:pic>
        <p:nvPicPr>
          <p:cNvPr id="7170" name="Picture 2" descr="http://pic.rutube.ru/video/c9/5c/c95cea071de6dd738a741d5a46ea6e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7315" y="2594038"/>
            <a:ext cx="5554829" cy="3124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3124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theme/theme1.xml><?xml version="1.0" encoding="utf-8"?>
<a:theme xmlns:a="http://schemas.openxmlformats.org/drawingml/2006/main" name="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167F96A-C2ED-4D5B-8EFB-A18C6982D36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Nature presentation, illustrated landscape design  (widescreen)</Template>
  <TotalTime>0</TotalTime>
  <Words>829</Words>
  <Application>Microsoft Office PowerPoint</Application>
  <PresentationFormat>Widescreen</PresentationFormat>
  <Paragraphs>34</Paragraphs>
  <Slides>16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Segoe Print</vt:lpstr>
      <vt:lpstr>Nature Illustration 16x9</vt:lpstr>
      <vt:lpstr>Вчення Вернадського</vt:lpstr>
      <vt:lpstr>Навколишнє середовище</vt:lpstr>
      <vt:lpstr>Вплив живих організмів на всі три зовнішні оболон­ки Землі</vt:lpstr>
      <vt:lpstr>«Біосфера являє собою оболонку життя — область існування живої речовини».</vt:lpstr>
      <vt:lpstr>«Біосфера являє собою оболонку життя — область існування живої речовини».</vt:lpstr>
      <vt:lpstr>В.Вернадський дійшов висновку...</vt:lpstr>
      <vt:lpstr>Основний закон біосфери</vt:lpstr>
      <vt:lpstr>Основний закон біосфери</vt:lpstr>
      <vt:lpstr>Вплив на Землю однієї з форм життя</vt:lpstr>
      <vt:lpstr>Ноосфера</vt:lpstr>
      <vt:lpstr>Ноосфера</vt:lpstr>
      <vt:lpstr>PowerPoint Presentation</vt:lpstr>
      <vt:lpstr>Ноосфера</vt:lpstr>
      <vt:lpstr>Життя на Землі — явище космічне</vt:lpstr>
      <vt:lpstr>«Космізм життя»</vt:lpstr>
      <vt:lpstr>Дякую за увагу</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2014-11-25T18:16:16Z</dcterms:created>
  <dcterms:modified xsi:type="dcterms:W3CDTF">2014-11-25T19:06:32Z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TC034313779991</vt:lpwstr>
  </property>
</Properties>
</file>