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2" r:id="rId6"/>
    <p:sldId id="271" r:id="rId7"/>
    <p:sldId id="268" r:id="rId8"/>
    <p:sldId id="279" r:id="rId9"/>
    <p:sldId id="270" r:id="rId10"/>
    <p:sldId id="269" r:id="rId11"/>
    <p:sldId id="267" r:id="rId12"/>
    <p:sldId id="266" r:id="rId13"/>
    <p:sldId id="287" r:id="rId14"/>
    <p:sldId id="294" r:id="rId15"/>
    <p:sldId id="293" r:id="rId16"/>
    <p:sldId id="275" r:id="rId17"/>
    <p:sldId id="290" r:id="rId18"/>
    <p:sldId id="289" r:id="rId19"/>
    <p:sldId id="288" r:id="rId20"/>
    <p:sldId id="280" r:id="rId21"/>
    <p:sldId id="291" r:id="rId22"/>
    <p:sldId id="292" r:id="rId23"/>
    <p:sldId id="260" r:id="rId24"/>
    <p:sldId id="276" r:id="rId25"/>
    <p:sldId id="281" r:id="rId26"/>
    <p:sldId id="277" r:id="rId27"/>
    <p:sldId id="282" r:id="rId28"/>
    <p:sldId id="283" r:id="rId29"/>
    <p:sldId id="284" r:id="rId30"/>
    <p:sldId id="265" r:id="rId31"/>
    <p:sldId id="263" r:id="rId32"/>
    <p:sldId id="262" r:id="rId33"/>
    <p:sldId id="264" r:id="rId34"/>
    <p:sldId id="261" r:id="rId35"/>
    <p:sldId id="259" r:id="rId36"/>
    <p:sldId id="274" r:id="rId37"/>
    <p:sldId id="295" r:id="rId38"/>
    <p:sldId id="286" r:id="rId39"/>
    <p:sldId id="285" r:id="rId40"/>
    <p:sldId id="27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94675" autoAdjust="0"/>
  </p:normalViewPr>
  <p:slideViewPr>
    <p:cSldViewPr>
      <p:cViewPr varScale="1">
        <p:scale>
          <a:sx n="72" d="100"/>
          <a:sy n="72" d="100"/>
        </p:scale>
        <p:origin x="-90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C52C-66F9-4020-BC8B-36E140DE671F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6547-7055-4648-86D2-E06E8FDAC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8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C52C-66F9-4020-BC8B-36E140DE671F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6547-7055-4648-86D2-E06E8FDAC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6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C52C-66F9-4020-BC8B-36E140DE671F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6547-7055-4648-86D2-E06E8FDAC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5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C52C-66F9-4020-BC8B-36E140DE671F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6547-7055-4648-86D2-E06E8FDAC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6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C52C-66F9-4020-BC8B-36E140DE671F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6547-7055-4648-86D2-E06E8FDAC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2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C52C-66F9-4020-BC8B-36E140DE671F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6547-7055-4648-86D2-E06E8FDAC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1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C52C-66F9-4020-BC8B-36E140DE671F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6547-7055-4648-86D2-E06E8FDAC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3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C52C-66F9-4020-BC8B-36E140DE671F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6547-7055-4648-86D2-E06E8FDAC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6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C52C-66F9-4020-BC8B-36E140DE671F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6547-7055-4648-86D2-E06E8FDAC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0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C52C-66F9-4020-BC8B-36E140DE671F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6547-7055-4648-86D2-E06E8FDAC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C52C-66F9-4020-BC8B-36E140DE671F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6547-7055-4648-86D2-E06E8FDAC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7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7C52C-66F9-4020-BC8B-36E140DE671F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56547-7055-4648-86D2-E06E8FDAC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2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vgolos.com.ua/blogs/putin__gitler_21_stolittya_140747.html" TargetMode="External"/><Relationship Id="rId3" Type="http://schemas.openxmlformats.org/officeDocument/2006/relationships/hyperlink" Target="http://ru.wikipedia.org/wiki/&#1042;&#1099;&#1073;&#1086;&#1088;&#1099;_&#1087;&#1088;&#1077;&#1079;&#1080;&#1076;&#1077;&#1085;&#1090;&#1072;_&#1056;&#1086;&#1089;&#1089;&#1080;&#1081;&#1089;&#1082;&#1086;&#1081;_&#1060;&#1077;&#1076;&#1077;&#1088;&#1072;&#1094;&#1080;&#1080;" TargetMode="External"/><Relationship Id="rId7" Type="http://schemas.openxmlformats.org/officeDocument/2006/relationships/hyperlink" Target="http://nabat-alarm.narod.ru/RUSSIA21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preso.tv/article/2014/03/03/hanba_dlya_rosiyi" TargetMode="External"/><Relationship Id="rId5" Type="http://schemas.openxmlformats.org/officeDocument/2006/relationships/hyperlink" Target="http://uk.wikipedia.org/wiki/&#1056;&#1086;&#1089;&#1110;&#1103;_&#1081;_&#1059;&#1082;&#1088;&#1072;&#1111;&#1085;&#1072;" TargetMode="External"/><Relationship Id="rId10" Type="http://schemas.openxmlformats.org/officeDocument/2006/relationships/hyperlink" Target="https://www.youtube.com/watch?v=jSjRkRwLxDE" TargetMode="External"/><Relationship Id="rId4" Type="http://schemas.openxmlformats.org/officeDocument/2006/relationships/hyperlink" Target="http://uk.wikipedia.org/wiki/&#1055;&#1088;&#1077;&#1079;&#1080;&#1076;&#1077;&#1085;&#1090;&#1089;&#1100;&#1082;&#1072;_&#1088;&#1077;&#1089;&#1087;&#1091;&#1073;&#1083;&#1110;&#1082;&#1072;" TargetMode="External"/><Relationship Id="rId9" Type="http://schemas.openxmlformats.org/officeDocument/2006/relationships/hyperlink" Target="http://lurkmore.to/&#1055;&#1091;&#1090;&#1080;&#1085;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70164">
            <a:off x="395536" y="1052736"/>
            <a:ext cx="6048672" cy="3046988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uk-UA" sz="9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Сучасна Росія</a:t>
            </a:r>
            <a:endParaRPr lang="ru-RU" sz="9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1151082">
            <a:off x="209099" y="5229200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Виконала учениця 11-Г класу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ФТЛ при ХНТУ та ДНУ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Остапенко Вікторія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17508" y="6485702"/>
            <a:ext cx="1126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2014 рік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87339" y="980728"/>
            <a:ext cx="8569325" cy="5184775"/>
            <a:chOff x="323850" y="1341438"/>
            <a:chExt cx="8569325" cy="5184775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323850" y="1484313"/>
              <a:ext cx="2736850" cy="7921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+mj-lt"/>
                </a:rPr>
                <a:t>НАРОД</a:t>
              </a:r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323850" y="2924175"/>
              <a:ext cx="2736850" cy="7921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+mj-lt"/>
                </a:rPr>
                <a:t>ПРЕЗИДЕНТ</a:t>
              </a: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3059113" y="1916113"/>
              <a:ext cx="2449512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3590532" y="1484313"/>
              <a:ext cx="11977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ctr">
                <a:defRPr sz="2000">
                  <a:solidFill>
                    <a:schemeClr val="bg1"/>
                  </a:solidFill>
                  <a:latin typeface="+mj-lt"/>
                </a:defRPr>
              </a:lvl1pPr>
              <a:lvl2pPr marL="742950" indent="-285750">
                <a:defRPr>
                  <a:latin typeface="Arial" charset="0"/>
                </a:defRPr>
              </a:lvl2pPr>
              <a:lvl3pPr marL="1143000" indent="-228600">
                <a:defRPr>
                  <a:latin typeface="Arial" charset="0"/>
                </a:defRPr>
              </a:lvl3pPr>
              <a:lvl4pPr marL="1600200" indent="-228600">
                <a:defRPr>
                  <a:latin typeface="Arial" charset="0"/>
                </a:defRPr>
              </a:lvl4pPr>
              <a:lvl5pPr marL="2057400" indent="-228600">
                <a:defRPr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r>
                <a:rPr lang="ru-RU" dirty="0" err="1" smtClean="0">
                  <a:solidFill>
                    <a:srgbClr val="C00000"/>
                  </a:solidFill>
                </a:rPr>
                <a:t>обирає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508625" y="1341438"/>
              <a:ext cx="3384550" cy="1346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ПРЕЗИДЕНТ, </a:t>
              </a:r>
            </a:p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ДЕРЖДУМА</a:t>
              </a:r>
              <a:endParaRPr lang="ru-RU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3059113" y="3357563"/>
              <a:ext cx="244951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418887" y="2924175"/>
              <a:ext cx="15664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ctr">
                <a:defRPr sz="2000">
                  <a:solidFill>
                    <a:schemeClr val="bg1"/>
                  </a:solidFill>
                  <a:latin typeface="+mj-lt"/>
                </a:defRPr>
              </a:lvl1pPr>
              <a:lvl2pPr marL="742950" indent="-285750">
                <a:defRPr>
                  <a:latin typeface="Arial" charset="0"/>
                </a:defRPr>
              </a:lvl2pPr>
              <a:lvl3pPr marL="1143000" indent="-228600">
                <a:defRPr>
                  <a:latin typeface="Arial" charset="0"/>
                </a:defRPr>
              </a:lvl3pPr>
              <a:lvl4pPr marL="1600200" indent="-228600">
                <a:defRPr>
                  <a:latin typeface="Arial" charset="0"/>
                </a:defRPr>
              </a:lvl4pPr>
              <a:lvl5pPr marL="2057400" indent="-228600">
                <a:defRPr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r>
                <a:rPr lang="ru-RU" dirty="0" err="1" smtClean="0"/>
                <a:t>призначає</a:t>
              </a:r>
              <a:endParaRPr lang="ru-RU" dirty="0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508625" y="2852738"/>
              <a:ext cx="3311525" cy="9366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ПРАВЛІННЯ </a:t>
              </a:r>
              <a:endParaRPr lang="ru-RU" sz="2800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ru-RU" sz="2800" dirty="0">
                  <a:solidFill>
                    <a:schemeClr val="bg1"/>
                  </a:solidFill>
                  <a:latin typeface="+mj-lt"/>
                </a:rPr>
                <a:t>РФ</a:t>
              </a: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2916238" y="4076700"/>
              <a:ext cx="3240087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ДЕРЖДУМА</a:t>
              </a:r>
              <a:endParaRPr lang="ru-RU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1102158" y="4076700"/>
              <a:ext cx="16834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ctr">
                <a:defRPr sz="2000">
                  <a:solidFill>
                    <a:schemeClr val="bg1"/>
                  </a:solidFill>
                  <a:latin typeface="+mj-lt"/>
                </a:defRPr>
              </a:lvl1pPr>
              <a:lvl2pPr marL="742950" indent="-285750">
                <a:defRPr>
                  <a:latin typeface="Arial" charset="0"/>
                </a:defRPr>
              </a:lvl2pPr>
              <a:lvl3pPr marL="1143000" indent="-228600">
                <a:defRPr>
                  <a:latin typeface="Arial" charset="0"/>
                </a:defRPr>
              </a:lvl3pPr>
              <a:lvl4pPr marL="1600200" indent="-228600">
                <a:defRPr>
                  <a:latin typeface="Arial" charset="0"/>
                </a:defRPr>
              </a:lvl4pPr>
              <a:lvl5pPr marL="2057400" indent="-228600">
                <a:defRPr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r>
                <a:rPr lang="ru-RU" dirty="0" err="1" smtClean="0"/>
                <a:t>затверджує</a:t>
              </a:r>
              <a:endParaRPr lang="ru-RU" dirty="0"/>
            </a:p>
          </p:txBody>
        </p:sp>
        <p:cxnSp>
          <p:nvCxnSpPr>
            <p:cNvPr id="14" name="AutoShape 20"/>
            <p:cNvCxnSpPr>
              <a:cxnSpLocks noChangeShapeType="1"/>
            </p:cNvCxnSpPr>
            <p:nvPr/>
          </p:nvCxnSpPr>
          <p:spPr bwMode="auto">
            <a:xfrm rot="10800000" flipV="1">
              <a:off x="2195513" y="4533900"/>
              <a:ext cx="720725" cy="839788"/>
            </a:xfrm>
            <a:prstGeom prst="bentConnector2">
              <a:avLst/>
            </a:prstGeom>
            <a:noFill/>
            <a:ln w="57150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755650" y="5373688"/>
              <a:ext cx="2879725" cy="11525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ГОЛОВА </a:t>
              </a:r>
            </a:p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ПРАВЛІННЯ</a:t>
              </a:r>
              <a:endParaRPr lang="ru-RU" sz="2800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ru-RU" sz="2800" dirty="0">
                  <a:solidFill>
                    <a:schemeClr val="bg1"/>
                  </a:solidFill>
                  <a:latin typeface="+mj-lt"/>
                </a:rPr>
                <a:t>РФ </a:t>
              </a:r>
            </a:p>
            <a:p>
              <a:pPr algn="ctr"/>
              <a:r>
                <a:rPr lang="ru-RU" sz="2800" dirty="0">
                  <a:solidFill>
                    <a:schemeClr val="bg1"/>
                  </a:solidFill>
                  <a:latin typeface="+mj-lt"/>
                </a:rPr>
                <a:t> 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5435600" y="5373688"/>
              <a:ext cx="2879725" cy="11525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+mj-lt"/>
                </a:rPr>
                <a:t> ПРАВИТЕЛЬСТВО </a:t>
              </a:r>
            </a:p>
            <a:p>
              <a:pPr algn="ctr"/>
              <a:r>
                <a:rPr lang="ru-RU" sz="2800" dirty="0">
                  <a:solidFill>
                    <a:schemeClr val="bg1"/>
                  </a:solidFill>
                  <a:latin typeface="+mj-lt"/>
                </a:rPr>
                <a:t>РФ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7020272" y="4908274"/>
              <a:ext cx="8659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ctr">
                <a:defRPr sz="2000">
                  <a:solidFill>
                    <a:schemeClr val="bg1"/>
                  </a:solidFill>
                  <a:latin typeface="+mj-lt"/>
                </a:defRPr>
              </a:lvl1pPr>
              <a:lvl2pPr marL="742950" indent="-285750">
                <a:defRPr>
                  <a:latin typeface="Arial" charset="0"/>
                </a:defRPr>
              </a:lvl2pPr>
              <a:lvl3pPr marL="1143000" indent="-228600">
                <a:defRPr>
                  <a:latin typeface="Arial" charset="0"/>
                </a:defRPr>
              </a:lvl3pPr>
              <a:lvl4pPr marL="1600200" indent="-228600">
                <a:defRPr>
                  <a:latin typeface="Arial" charset="0"/>
                </a:defRPr>
              </a:lvl4pPr>
              <a:lvl5pPr marL="2057400" indent="-228600">
                <a:defRPr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r>
                <a:rPr lang="ru-RU" dirty="0" err="1" smtClean="0"/>
                <a:t>звітує</a:t>
              </a:r>
              <a:endParaRPr lang="ru-RU" dirty="0"/>
            </a:p>
          </p:txBody>
        </p:sp>
        <p:cxnSp>
          <p:nvCxnSpPr>
            <p:cNvPr id="18" name="AutoShape 21"/>
            <p:cNvCxnSpPr>
              <a:cxnSpLocks noChangeShapeType="1"/>
            </p:cNvCxnSpPr>
            <p:nvPr/>
          </p:nvCxnSpPr>
          <p:spPr bwMode="auto">
            <a:xfrm rot="5400000" flipH="1">
              <a:off x="6096000" y="4594225"/>
              <a:ext cx="839788" cy="719138"/>
            </a:xfrm>
            <a:prstGeom prst="bentConnector2">
              <a:avLst/>
            </a:prstGeom>
            <a:noFill/>
            <a:ln w="57150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176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59" y="1738416"/>
            <a:ext cx="540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err="1" smtClean="0">
                <a:solidFill>
                  <a:srgbClr val="C00000"/>
                </a:solidFill>
              </a:rPr>
              <a:t>Кандидати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Говорухин </a:t>
            </a:r>
            <a:r>
              <a:rPr lang="ru-RU" dirty="0" err="1" smtClean="0">
                <a:solidFill>
                  <a:schemeClr val="bg1"/>
                </a:solidFill>
              </a:rPr>
              <a:t>Станіслав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Сергійович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Джабраїлов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Умар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Аліевич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Жириновський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Володимир</a:t>
            </a:r>
            <a:r>
              <a:rPr lang="ru-RU" dirty="0" smtClean="0">
                <a:solidFill>
                  <a:schemeClr val="bg1"/>
                </a:solidFill>
              </a:rPr>
              <a:t> Вольфович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Зюганов </a:t>
            </a:r>
            <a:r>
              <a:rPr lang="ru-RU" dirty="0" err="1" smtClean="0">
                <a:solidFill>
                  <a:schemeClr val="bg1"/>
                </a:solidFill>
              </a:rPr>
              <a:t>Генадій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Андрійович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Памфилова </a:t>
            </a:r>
            <a:r>
              <a:rPr lang="ru-RU" dirty="0" err="1" smtClean="0">
                <a:solidFill>
                  <a:schemeClr val="bg1"/>
                </a:solidFill>
              </a:rPr>
              <a:t>Елла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Александрівна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Подберезкін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Алексій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Іванович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Путін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Володимир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Володимирович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Скуратов </a:t>
            </a:r>
            <a:r>
              <a:rPr lang="ru-RU" dirty="0" err="1" smtClean="0">
                <a:solidFill>
                  <a:schemeClr val="bg1"/>
                </a:solidFill>
              </a:rPr>
              <a:t>Юрій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Ілліч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Титов </a:t>
            </a:r>
            <a:r>
              <a:rPr lang="ru-RU" dirty="0" err="1" smtClean="0">
                <a:solidFill>
                  <a:schemeClr val="bg1"/>
                </a:solidFill>
              </a:rPr>
              <a:t>Констянтин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Алексійович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Тулєєв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Амангельди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Молдагазієвич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Явлинський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Григорій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Алексійович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Переміг</a:t>
            </a:r>
            <a:r>
              <a:rPr lang="ru-RU" dirty="0" smtClean="0">
                <a:solidFill>
                  <a:schemeClr val="bg1"/>
                </a:solidFill>
              </a:rPr>
              <a:t> В. В. </a:t>
            </a:r>
            <a:r>
              <a:rPr lang="ru-RU" dirty="0" err="1" smtClean="0">
                <a:solidFill>
                  <a:schemeClr val="bg1"/>
                </a:solidFill>
              </a:rPr>
              <a:t>Путін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6887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Вибори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26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березня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2000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764704"/>
            <a:ext cx="66247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Президент </a:t>
            </a:r>
            <a:r>
              <a:rPr lang="ru-RU" sz="2000" dirty="0" err="1" smtClean="0">
                <a:solidFill>
                  <a:srgbClr val="C00000"/>
                </a:solidFill>
              </a:rPr>
              <a:t>обирався</a:t>
            </a:r>
            <a:r>
              <a:rPr lang="ru-RU" sz="2000" dirty="0" smtClean="0">
                <a:solidFill>
                  <a:srgbClr val="C00000"/>
                </a:solidFill>
              </a:rPr>
              <a:t> на </a:t>
            </a:r>
            <a:r>
              <a:rPr lang="ru-RU" sz="2000" dirty="0" err="1" smtClean="0">
                <a:solidFill>
                  <a:srgbClr val="C00000"/>
                </a:solidFill>
              </a:rPr>
              <a:t>чотирирічний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термін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68447" y="1998444"/>
            <a:ext cx="43212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Кандидати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Глазьєв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Сергій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Юрійович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Малишкин</a:t>
            </a:r>
            <a:r>
              <a:rPr lang="ru-RU" dirty="0" smtClean="0">
                <a:solidFill>
                  <a:schemeClr val="bg1"/>
                </a:solidFill>
              </a:rPr>
              <a:t> Олег </a:t>
            </a:r>
            <a:r>
              <a:rPr lang="ru-RU" dirty="0" err="1" smtClean="0">
                <a:solidFill>
                  <a:schemeClr val="bg1"/>
                </a:solidFill>
              </a:rPr>
              <a:t>Олександрович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Миронов </a:t>
            </a:r>
            <a:r>
              <a:rPr lang="ru-RU" dirty="0" err="1" smtClean="0">
                <a:solidFill>
                  <a:schemeClr val="bg1"/>
                </a:solidFill>
              </a:rPr>
              <a:t>Сергій</a:t>
            </a:r>
            <a:r>
              <a:rPr lang="ru-RU" dirty="0" smtClean="0">
                <a:solidFill>
                  <a:schemeClr val="bg1"/>
                </a:solidFill>
              </a:rPr>
              <a:t> Михайлович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Путін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Володимир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Володимирович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Хакамада </a:t>
            </a:r>
            <a:r>
              <a:rPr lang="ru-RU" dirty="0" err="1" smtClean="0">
                <a:solidFill>
                  <a:schemeClr val="bg1"/>
                </a:solidFill>
              </a:rPr>
              <a:t>Ірина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Муцуовна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Харитонов </a:t>
            </a:r>
            <a:r>
              <a:rPr lang="ru-RU" dirty="0" err="1" smtClean="0">
                <a:solidFill>
                  <a:schemeClr val="bg1"/>
                </a:solidFill>
              </a:rPr>
              <a:t>Микола</a:t>
            </a:r>
            <a:r>
              <a:rPr lang="ru-RU" dirty="0" smtClean="0">
                <a:solidFill>
                  <a:schemeClr val="bg1"/>
                </a:solidFill>
              </a:rPr>
              <a:t> Михайлович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Переміг</a:t>
            </a:r>
            <a:r>
              <a:rPr lang="ru-RU" dirty="0" smtClean="0">
                <a:solidFill>
                  <a:schemeClr val="bg1"/>
                </a:solidFill>
              </a:rPr>
              <a:t> В. В. </a:t>
            </a:r>
            <a:r>
              <a:rPr lang="ru-RU" dirty="0" err="1" smtClean="0">
                <a:solidFill>
                  <a:schemeClr val="bg1"/>
                </a:solidFill>
              </a:rPr>
              <a:t>Путін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3" y="1668875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err="1"/>
              <a:t>Вибори</a:t>
            </a:r>
            <a:r>
              <a:rPr lang="ru-RU" dirty="0"/>
              <a:t> 14 </a:t>
            </a:r>
            <a:r>
              <a:rPr lang="ru-RU" dirty="0" err="1"/>
              <a:t>березня</a:t>
            </a:r>
            <a:r>
              <a:rPr lang="ru-RU" dirty="0"/>
              <a:t> 2004</a:t>
            </a:r>
          </a:p>
        </p:txBody>
      </p:sp>
      <p:pic>
        <p:nvPicPr>
          <p:cNvPr id="11266" name="Picture 2" descr="http://pics.top.rbc.ru/top_pics/uniora/20/1330948766_0020.250x2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17" y="4797152"/>
            <a:ext cx="304486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0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" y="1984255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Кандидати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Богданов </a:t>
            </a:r>
            <a:r>
              <a:rPr lang="ru-RU" dirty="0" err="1" smtClean="0">
                <a:solidFill>
                  <a:schemeClr val="bg1"/>
                </a:solidFill>
              </a:rPr>
              <a:t>Андрій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Володимирович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Жириновський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Володимир</a:t>
            </a:r>
            <a:r>
              <a:rPr lang="ru-RU" dirty="0" smtClean="0">
                <a:solidFill>
                  <a:schemeClr val="bg1"/>
                </a:solidFill>
              </a:rPr>
              <a:t> Вольфович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Зюганов </a:t>
            </a:r>
            <a:r>
              <a:rPr lang="ru-RU" dirty="0" err="1" smtClean="0">
                <a:solidFill>
                  <a:schemeClr val="bg1"/>
                </a:solidFill>
              </a:rPr>
              <a:t>Генадій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Андрійович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Медведєв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Дмитро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Анатолійович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Переміг</a:t>
            </a:r>
            <a:r>
              <a:rPr lang="ru-RU" dirty="0" smtClean="0">
                <a:solidFill>
                  <a:schemeClr val="bg1"/>
                </a:solidFill>
              </a:rPr>
              <a:t> Д. А. </a:t>
            </a:r>
            <a:r>
              <a:rPr lang="ru-RU" dirty="0" err="1" smtClean="0">
                <a:solidFill>
                  <a:schemeClr val="bg1"/>
                </a:solidFill>
              </a:rPr>
              <a:t>Медведєв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6835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err="1"/>
              <a:t>Вибори</a:t>
            </a:r>
            <a:r>
              <a:rPr lang="ru-RU" dirty="0"/>
              <a:t> 2 </a:t>
            </a:r>
            <a:r>
              <a:rPr lang="ru-RU" dirty="0" err="1"/>
              <a:t>березня</a:t>
            </a:r>
            <a:r>
              <a:rPr lang="ru-RU" dirty="0"/>
              <a:t> 2008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33" y="5800675"/>
            <a:ext cx="453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Діючий</a:t>
            </a:r>
            <a:r>
              <a:rPr lang="ru-RU" dirty="0" smtClean="0">
                <a:solidFill>
                  <a:schemeClr val="bg1"/>
                </a:solidFill>
              </a:rPr>
              <a:t> на той момент президент </a:t>
            </a:r>
            <a:r>
              <a:rPr lang="ru-RU" dirty="0" err="1" smtClean="0">
                <a:solidFill>
                  <a:schemeClr val="bg1"/>
                </a:solidFill>
              </a:rPr>
              <a:t>Путін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мав</a:t>
            </a:r>
            <a:r>
              <a:rPr lang="ru-RU" dirty="0" smtClean="0">
                <a:solidFill>
                  <a:schemeClr val="bg1"/>
                </a:solidFill>
              </a:rPr>
              <a:t> права </a:t>
            </a:r>
            <a:r>
              <a:rPr lang="ru-RU" dirty="0" err="1" smtClean="0">
                <a:solidFill>
                  <a:schemeClr val="bg1"/>
                </a:solidFill>
              </a:rPr>
              <a:t>балотуватися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виборах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згідно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Конституції</a:t>
            </a:r>
            <a:r>
              <a:rPr lang="ru-RU" dirty="0" smtClean="0">
                <a:solidFill>
                  <a:schemeClr val="bg1"/>
                </a:solidFill>
              </a:rPr>
              <a:t> РФ.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1998946"/>
            <a:ext cx="5005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Кандидати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Жириновський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Володимир</a:t>
            </a:r>
            <a:r>
              <a:rPr lang="ru-RU" dirty="0" smtClean="0">
                <a:solidFill>
                  <a:schemeClr val="bg1"/>
                </a:solidFill>
              </a:rPr>
              <a:t> Вольфович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Зюганов </a:t>
            </a:r>
            <a:r>
              <a:rPr lang="ru-RU" dirty="0" err="1" smtClean="0">
                <a:solidFill>
                  <a:schemeClr val="bg1"/>
                </a:solidFill>
              </a:rPr>
              <a:t>Генадій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Андрійович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Миронов </a:t>
            </a:r>
            <a:r>
              <a:rPr lang="ru-RU" dirty="0" err="1" smtClean="0">
                <a:solidFill>
                  <a:schemeClr val="bg1"/>
                </a:solidFill>
              </a:rPr>
              <a:t>Сергій</a:t>
            </a:r>
            <a:r>
              <a:rPr lang="ru-RU" dirty="0" smtClean="0">
                <a:solidFill>
                  <a:schemeClr val="bg1"/>
                </a:solidFill>
              </a:rPr>
              <a:t> Михайлович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Прохоров Михайло </a:t>
            </a:r>
            <a:r>
              <a:rPr lang="ru-RU" dirty="0" err="1" smtClean="0">
                <a:solidFill>
                  <a:schemeClr val="bg1"/>
                </a:solidFill>
              </a:rPr>
              <a:t>Дмитрович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Путін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Володимир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Володимирович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r>
              <a:rPr lang="ru-RU" dirty="0" err="1" smtClean="0">
                <a:solidFill>
                  <a:schemeClr val="bg1"/>
                </a:solidFill>
              </a:rPr>
              <a:t>Переміг</a:t>
            </a:r>
            <a:r>
              <a:rPr lang="ru-RU" dirty="0" smtClean="0">
                <a:solidFill>
                  <a:schemeClr val="bg1"/>
                </a:solidFill>
              </a:rPr>
              <a:t> В. В. </a:t>
            </a:r>
            <a:r>
              <a:rPr lang="ru-RU" dirty="0" err="1" smtClean="0">
                <a:solidFill>
                  <a:schemeClr val="bg1"/>
                </a:solidFill>
              </a:rPr>
              <a:t>Путін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9106" y="16835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err="1"/>
              <a:t>Вибори</a:t>
            </a:r>
            <a:r>
              <a:rPr lang="ru-RU" dirty="0"/>
              <a:t> 4 </a:t>
            </a:r>
            <a:r>
              <a:rPr lang="ru-RU" dirty="0" err="1"/>
              <a:t>березня</a:t>
            </a:r>
            <a:r>
              <a:rPr lang="ru-RU" dirty="0"/>
              <a:t> 2012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2952" y="428657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Вперше</a:t>
            </a:r>
            <a:r>
              <a:rPr lang="ru-RU" dirty="0" smtClean="0">
                <a:solidFill>
                  <a:schemeClr val="bg1"/>
                </a:solidFill>
              </a:rPr>
              <a:t> Президент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обраний</a:t>
            </a:r>
            <a:r>
              <a:rPr lang="ru-RU" dirty="0" smtClean="0">
                <a:solidFill>
                  <a:schemeClr val="bg1"/>
                </a:solidFill>
              </a:rPr>
              <a:t> на 6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www.dp.ru/images/article/2011/02/17/0829d91c-d6b9-4591-928a-691a96be06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891"/>
            <a:ext cx="2339639" cy="15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medialeaks.ru/wp-content/uploads/2014/01/dmitry-medvedev-sm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5" y="4067728"/>
            <a:ext cx="2592288" cy="17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mtdata.ru/u19/photoA97E/20581258888-0/big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89" y="83118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newzz.in.ua/uploads/posts/2012-02/1328811776_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59" y="108528"/>
            <a:ext cx="2313064" cy="15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polittech.org/wp-content/uploads/2012/08/Mironov_Sergey_16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1158"/>
            <a:ext cx="1246325" cy="160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nuina.net/wrdp/wp-content/uploads/4023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98" y="4654634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8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975" y="155872"/>
            <a:ext cx="3456384" cy="46166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6000"/>
              </a:schemeClr>
            </a:glo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defRPr>
            </a:lvl1pPr>
          </a:lstStyle>
          <a:p>
            <a:r>
              <a:rPr lang="uk-UA" dirty="0"/>
              <a:t>Політичні партії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2068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Згідно</a:t>
            </a:r>
            <a:r>
              <a:rPr lang="ru-RU" dirty="0">
                <a:solidFill>
                  <a:srgbClr val="C00000"/>
                </a:solidFill>
              </a:rPr>
              <a:t> з </a:t>
            </a:r>
            <a:r>
              <a:rPr lang="ru-RU" dirty="0" err="1">
                <a:solidFill>
                  <a:srgbClr val="C00000"/>
                </a:solidFill>
              </a:rPr>
              <a:t>інформацією</a:t>
            </a:r>
            <a:r>
              <a:rPr lang="ru-RU" dirty="0">
                <a:solidFill>
                  <a:srgbClr val="C00000"/>
                </a:solidFill>
              </a:rPr>
              <a:t> з вебсайта </a:t>
            </a:r>
            <a:r>
              <a:rPr lang="ru-RU" dirty="0" err="1">
                <a:solidFill>
                  <a:srgbClr val="C00000"/>
                </a:solidFill>
              </a:rPr>
              <a:t>Міністерства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юстиції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Російської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Федерації</a:t>
            </a:r>
            <a:r>
              <a:rPr lang="ru-RU" dirty="0">
                <a:solidFill>
                  <a:srgbClr val="C00000"/>
                </a:solidFill>
              </a:rPr>
              <a:t>, станом на 25 </a:t>
            </a:r>
            <a:r>
              <a:rPr lang="ru-RU" dirty="0" err="1">
                <a:solidFill>
                  <a:srgbClr val="C00000"/>
                </a:solidFill>
              </a:rPr>
              <a:t>червня</a:t>
            </a:r>
            <a:r>
              <a:rPr lang="ru-RU" dirty="0">
                <a:solidFill>
                  <a:srgbClr val="C00000"/>
                </a:solidFill>
              </a:rPr>
              <a:t> 2011 р., </a:t>
            </a:r>
            <a:r>
              <a:rPr lang="ru-RU" dirty="0" err="1">
                <a:solidFill>
                  <a:srgbClr val="C00000"/>
                </a:solidFill>
              </a:rPr>
              <a:t>відповідно</a:t>
            </a:r>
            <a:r>
              <a:rPr lang="ru-RU" dirty="0">
                <a:solidFill>
                  <a:srgbClr val="C00000"/>
                </a:solidFill>
              </a:rPr>
              <a:t> до Федерального закону «Про </a:t>
            </a:r>
            <a:r>
              <a:rPr lang="ru-RU" dirty="0" err="1">
                <a:solidFill>
                  <a:srgbClr val="C00000"/>
                </a:solidFill>
              </a:rPr>
              <a:t>політичні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партії</a:t>
            </a:r>
            <a:r>
              <a:rPr lang="ru-RU" dirty="0">
                <a:solidFill>
                  <a:srgbClr val="C00000"/>
                </a:solidFill>
              </a:rPr>
              <a:t>», </a:t>
            </a:r>
            <a:r>
              <a:rPr lang="ru-RU" dirty="0" err="1">
                <a:solidFill>
                  <a:srgbClr val="C00000"/>
                </a:solidFill>
              </a:rPr>
              <a:t>було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зареєстровано</a:t>
            </a:r>
            <a:r>
              <a:rPr lang="ru-RU" dirty="0">
                <a:solidFill>
                  <a:srgbClr val="C00000"/>
                </a:solidFill>
              </a:rPr>
              <a:t> 7 </a:t>
            </a:r>
            <a:r>
              <a:rPr lang="ru-RU" dirty="0" err="1">
                <a:solidFill>
                  <a:srgbClr val="C00000"/>
                </a:solidFill>
              </a:rPr>
              <a:t>політичних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партій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0722" name="Picture 2" descr="Файл:Edinaya Russ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1804857" cy="228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upload.wikimedia.org/wikipedia/uk/thumb/c/c1/KPRF_logo.svg/200px-KPRF_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66962"/>
            <a:ext cx="1905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pioss.net/uploads/images/c/6/8/5/3/119692b1e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85" y="4509624"/>
            <a:ext cx="2124236" cy="23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64" y="1825890"/>
            <a:ext cx="6174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Список в </a:t>
            </a:r>
            <a:r>
              <a:rPr lang="ru-RU" dirty="0" err="1" smtClean="0">
                <a:solidFill>
                  <a:srgbClr val="C00000"/>
                </a:solidFill>
              </a:rPr>
              <a:t>алфавітному</a:t>
            </a:r>
            <a:r>
              <a:rPr lang="ru-RU" dirty="0" smtClean="0">
                <a:solidFill>
                  <a:srgbClr val="C00000"/>
                </a:solidFill>
              </a:rPr>
              <a:t> порядку: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Єдина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Росія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Комуністична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партія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Російської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Федерації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Ліберально</a:t>
            </a:r>
            <a:r>
              <a:rPr lang="ru-RU" dirty="0" smtClean="0">
                <a:solidFill>
                  <a:schemeClr val="bg1"/>
                </a:solidFill>
              </a:rPr>
              <a:t>-демократична </a:t>
            </a:r>
            <a:r>
              <a:rPr lang="ru-RU" dirty="0" err="1" smtClean="0">
                <a:solidFill>
                  <a:schemeClr val="bg1"/>
                </a:solidFill>
              </a:rPr>
              <a:t>партія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Патріоти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Вірна</a:t>
            </a:r>
            <a:r>
              <a:rPr lang="ru-RU" dirty="0" smtClean="0">
                <a:solidFill>
                  <a:schemeClr val="bg1"/>
                </a:solidFill>
              </a:rPr>
              <a:t> справа»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«Справедлива </a:t>
            </a:r>
            <a:r>
              <a:rPr lang="ru-RU" dirty="0" err="1" smtClean="0">
                <a:solidFill>
                  <a:schemeClr val="bg1"/>
                </a:solidFill>
              </a:rPr>
              <a:t>Росія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Російська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об'єднана</a:t>
            </a:r>
            <a:r>
              <a:rPr lang="ru-RU" dirty="0" smtClean="0">
                <a:solidFill>
                  <a:schemeClr val="bg1"/>
                </a:solidFill>
              </a:rPr>
              <a:t> демократична </a:t>
            </a:r>
            <a:r>
              <a:rPr lang="ru-RU" dirty="0" err="1" smtClean="0">
                <a:solidFill>
                  <a:schemeClr val="bg1"/>
                </a:solidFill>
              </a:rPr>
              <a:t>партія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Яблуко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endParaRPr lang="ru-RU" dirty="0" smtClean="0"/>
          </a:p>
        </p:txBody>
      </p:sp>
      <p:pic>
        <p:nvPicPr>
          <p:cNvPr id="30728" name="Picture 8" descr="http://kommolrb.ru/images/stories/patrioti%20of%20russia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07141"/>
            <a:ext cx="2160240" cy="215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http://upload.wikimedia.org/wikipedia/ru/2/23/%D0%A1%D0%BF%D1%80%D0%B0%D0%B2%D0%B5%D0%B4%D0%BB%D0%B8%D0%B2%D0%B0%D1%8F_%D0%A0%D0%BE%D1%81%D1%81%D0%B8%D1%8F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://upload.wikimedia.org/wikipedia/ru/2/23/%D0%A1%D0%BF%D1%80%D0%B0%D0%B2%D0%B5%D0%B4%D0%BB%D0%B8%D0%B2%D0%B0%D1%8F_%D0%A0%D0%BE%D1%81%D1%81%D0%B8%D1%8F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://upload.wikimedia.org/wikipedia/ru/2/23/%D0%A1%D0%BF%D1%80%D0%B0%D0%B2%D0%B5%D0%B4%D0%BB%D0%B8%D0%B2%D0%B0%D1%8F_%D0%A0%D0%BE%D1%81%D1%81%D0%B8%D1%8F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http://upload.wikimedia.org/wikipedia/ru/2/23/%D0%A1%D0%BF%D1%80%D0%B0%D0%B2%D0%B5%D0%B4%D0%BB%D0%B8%D0%B2%D0%B0%D1%8F_%D0%A0%D0%BE%D1%81%D1%81%D0%B8%D1%8F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8" descr="http://upload.wikimedia.org/wikipedia/ru/2/23/%D0%A1%D0%BF%D1%80%D0%B0%D0%B2%D0%B5%D0%B4%D0%BB%D0%B8%D0%B2%D0%B0%D1%8F_%D0%A0%D0%BE%D1%81%D1%81%D0%B8%D1%8F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http://upload.wikimedia.org/wikipedia/ru/2/23/%D0%A1%D0%BF%D1%80%D0%B0%D0%B2%D0%B5%D0%B4%D0%BB%D0%B8%D0%B2%D0%B0%D1%8F_%D0%A0%D0%BE%D1%81%D1%81%D0%B8%D1%8F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5" name="Picture 25" descr="http://contur.ucoz.ru/kona/LogPJ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85" y="1544018"/>
            <a:ext cx="2248679" cy="21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3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66" y="4624166"/>
            <a:ext cx="1710333" cy="208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3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07789"/>
            <a:ext cx="4104456" cy="46166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6000"/>
              </a:schemeClr>
            </a:glo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defRPr>
            </a:lvl1pPr>
          </a:lstStyle>
          <a:p>
            <a:r>
              <a:rPr lang="uk-UA" dirty="0"/>
              <a:t>Єдина Росія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549904"/>
            <a:ext cx="64807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Р</a:t>
            </a:r>
            <a:r>
              <a:rPr lang="ru-RU" dirty="0" err="1" smtClean="0">
                <a:solidFill>
                  <a:srgbClr val="C00000"/>
                </a:solidFill>
              </a:rPr>
              <a:t>осійська</a:t>
            </a:r>
            <a:r>
              <a:rPr lang="ru-RU" dirty="0" smtClean="0">
                <a:solidFill>
                  <a:srgbClr val="C00000"/>
                </a:solidFill>
              </a:rPr>
              <a:t> консервативна </a:t>
            </a:r>
            <a:r>
              <a:rPr lang="ru-RU" dirty="0" err="1" smtClean="0">
                <a:solidFill>
                  <a:srgbClr val="C00000"/>
                </a:solidFill>
              </a:rPr>
              <a:t>політична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партія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правляча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партія</a:t>
            </a:r>
            <a:r>
              <a:rPr lang="ru-RU" dirty="0" smtClean="0">
                <a:solidFill>
                  <a:srgbClr val="C00000"/>
                </a:solidFill>
              </a:rPr>
              <a:t> в </a:t>
            </a:r>
            <a:r>
              <a:rPr lang="ru-RU" dirty="0" err="1" smtClean="0">
                <a:solidFill>
                  <a:srgbClr val="C00000"/>
                </a:solidFill>
              </a:rPr>
              <a:t>Російській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Федерації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Була</a:t>
            </a:r>
            <a:r>
              <a:rPr lang="ru-RU" dirty="0" smtClean="0">
                <a:solidFill>
                  <a:srgbClr val="C00000"/>
                </a:solidFill>
              </a:rPr>
              <a:t> створена 2 </a:t>
            </a:r>
            <a:r>
              <a:rPr lang="ru-RU" dirty="0" err="1" smtClean="0">
                <a:solidFill>
                  <a:srgbClr val="C00000"/>
                </a:solidFill>
              </a:rPr>
              <a:t>грудня</a:t>
            </a:r>
            <a:r>
              <a:rPr lang="ru-RU" dirty="0" smtClean="0">
                <a:solidFill>
                  <a:srgbClr val="C00000"/>
                </a:solidFill>
              </a:rPr>
              <a:t> 2001 шляхом об</a:t>
            </a:r>
            <a:r>
              <a:rPr lang="en-US" dirty="0" smtClean="0">
                <a:solidFill>
                  <a:srgbClr val="C00000"/>
                </a:solidFill>
              </a:rPr>
              <a:t>’</a:t>
            </a:r>
            <a:r>
              <a:rPr lang="ru-RU" dirty="0" err="1" smtClean="0">
                <a:solidFill>
                  <a:srgbClr val="C00000"/>
                </a:solidFill>
              </a:rPr>
              <a:t>єднання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пропрезидентського</a:t>
            </a:r>
            <a:r>
              <a:rPr lang="ru-RU" dirty="0" smtClean="0">
                <a:solidFill>
                  <a:srgbClr val="C00000"/>
                </a:solidFill>
              </a:rPr>
              <a:t> боку «</a:t>
            </a:r>
            <a:r>
              <a:rPr lang="ru-RU" dirty="0" err="1" smtClean="0">
                <a:solidFill>
                  <a:srgbClr val="C00000"/>
                </a:solidFill>
              </a:rPr>
              <a:t>Єдність</a:t>
            </a:r>
            <a:r>
              <a:rPr lang="ru-RU" dirty="0" smtClean="0">
                <a:solidFill>
                  <a:srgbClr val="C00000"/>
                </a:solidFill>
              </a:rPr>
              <a:t>» (</a:t>
            </a:r>
            <a:r>
              <a:rPr lang="ru-RU" dirty="0" err="1" smtClean="0">
                <a:solidFill>
                  <a:srgbClr val="C00000"/>
                </a:solidFill>
              </a:rPr>
              <a:t>лідер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Сергій</a:t>
            </a:r>
            <a:r>
              <a:rPr lang="ru-RU" dirty="0" smtClean="0">
                <a:solidFill>
                  <a:srgbClr val="C00000"/>
                </a:solidFill>
              </a:rPr>
              <a:t> Шойгу) та </a:t>
            </a:r>
            <a:r>
              <a:rPr lang="ru-RU" dirty="0" err="1" smtClean="0">
                <a:solidFill>
                  <a:srgbClr val="C00000"/>
                </a:solidFill>
              </a:rPr>
              <a:t>лівоценристських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політичних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партій</a:t>
            </a:r>
            <a:r>
              <a:rPr lang="ru-RU" dirty="0" smtClean="0">
                <a:solidFill>
                  <a:srgbClr val="C00000"/>
                </a:solidFill>
              </a:rPr>
              <a:t> «</a:t>
            </a:r>
            <a:r>
              <a:rPr lang="ru-RU" dirty="0" err="1" smtClean="0">
                <a:solidFill>
                  <a:srgbClr val="C00000"/>
                </a:solidFill>
              </a:rPr>
              <a:t>Вітчизна</a:t>
            </a:r>
            <a:r>
              <a:rPr lang="ru-RU" dirty="0" smtClean="0">
                <a:solidFill>
                  <a:srgbClr val="C00000"/>
                </a:solidFill>
              </a:rPr>
              <a:t>» (</a:t>
            </a:r>
            <a:r>
              <a:rPr lang="ru-RU" dirty="0" err="1" smtClean="0">
                <a:solidFill>
                  <a:srgbClr val="C00000"/>
                </a:solidFill>
              </a:rPr>
              <a:t>лідер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Юрій</a:t>
            </a:r>
            <a:r>
              <a:rPr lang="ru-RU" dirty="0" smtClean="0">
                <a:solidFill>
                  <a:srgbClr val="C00000"/>
                </a:solidFill>
              </a:rPr>
              <a:t> Лужков) і «Вся </a:t>
            </a:r>
            <a:r>
              <a:rPr lang="ru-RU" dirty="0" err="1" smtClean="0">
                <a:solidFill>
                  <a:srgbClr val="C00000"/>
                </a:solidFill>
              </a:rPr>
              <a:t>Росія</a:t>
            </a:r>
            <a:r>
              <a:rPr lang="ru-RU" dirty="0" smtClean="0">
                <a:solidFill>
                  <a:srgbClr val="C00000"/>
                </a:solidFill>
              </a:rPr>
              <a:t>» (</a:t>
            </a:r>
            <a:r>
              <a:rPr lang="ru-RU" dirty="0" err="1" smtClean="0">
                <a:solidFill>
                  <a:srgbClr val="C00000"/>
                </a:solidFill>
              </a:rPr>
              <a:t>лідер</a:t>
            </a:r>
            <a:r>
              <a:rPr lang="ru-RU" dirty="0" smtClean="0">
                <a:solidFill>
                  <a:srgbClr val="C00000"/>
                </a:solidFill>
              </a:rPr>
              <a:t> Минтимер </a:t>
            </a:r>
            <a:r>
              <a:rPr lang="ru-RU" dirty="0" err="1" smtClean="0">
                <a:solidFill>
                  <a:srgbClr val="C00000"/>
                </a:solidFill>
              </a:rPr>
              <a:t>Шаймієв</a:t>
            </a:r>
            <a:r>
              <a:rPr lang="ru-RU" dirty="0" smtClean="0">
                <a:solidFill>
                  <a:srgbClr val="C00000"/>
                </a:solidFill>
              </a:rPr>
              <a:t>).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створення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Єдиної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» до </a:t>
            </a:r>
            <a:r>
              <a:rPr lang="ru-RU" dirty="0" err="1" smtClean="0">
                <a:solidFill>
                  <a:schemeClr val="bg1"/>
                </a:solidFill>
              </a:rPr>
              <a:t>партії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приєдналась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проєльцинська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політична</a:t>
            </a:r>
            <a:r>
              <a:rPr lang="ru-RU" dirty="0" smtClean="0">
                <a:solidFill>
                  <a:schemeClr val="bg1"/>
                </a:solidFill>
              </a:rPr>
              <a:t> сила «Наш </a:t>
            </a:r>
            <a:r>
              <a:rPr lang="ru-RU" dirty="0" err="1" smtClean="0">
                <a:solidFill>
                  <a:schemeClr val="bg1"/>
                </a:solidFill>
              </a:rPr>
              <a:t>дім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Росія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Всеросійська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партія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Єдина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Росія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підтримує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політику</a:t>
            </a:r>
            <a:r>
              <a:rPr lang="ru-RU" dirty="0" smtClean="0">
                <a:solidFill>
                  <a:schemeClr val="bg1"/>
                </a:solidFill>
              </a:rPr>
              <a:t> Президента </a:t>
            </a:r>
            <a:r>
              <a:rPr lang="ru-RU" dirty="0" err="1" smtClean="0">
                <a:solidFill>
                  <a:schemeClr val="bg1"/>
                </a:solidFill>
              </a:rPr>
              <a:t>Російської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Федерації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Путіна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Партію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очолює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діючий</a:t>
            </a:r>
            <a:r>
              <a:rPr lang="ru-RU" dirty="0" smtClean="0">
                <a:solidFill>
                  <a:schemeClr val="bg1"/>
                </a:solidFill>
              </a:rPr>
              <a:t> Голова Уряду </a:t>
            </a:r>
            <a:r>
              <a:rPr lang="ru-RU" dirty="0" err="1" smtClean="0">
                <a:solidFill>
                  <a:schemeClr val="bg1"/>
                </a:solidFill>
              </a:rPr>
              <a:t>Російськой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Федерації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Мєдвєдєв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міністри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Російської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Федерації</a:t>
            </a:r>
            <a:r>
              <a:rPr lang="ru-RU" dirty="0" smtClean="0">
                <a:solidFill>
                  <a:schemeClr val="bg1"/>
                </a:solidFill>
              </a:rPr>
              <a:t> є членами «</a:t>
            </a:r>
            <a:r>
              <a:rPr lang="ru-RU" dirty="0" err="1" smtClean="0">
                <a:solidFill>
                  <a:schemeClr val="bg1"/>
                </a:solidFill>
              </a:rPr>
              <a:t>Єдиної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»,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політична</a:t>
            </a:r>
            <a:r>
              <a:rPr lang="ru-RU" dirty="0" smtClean="0">
                <a:solidFill>
                  <a:schemeClr val="bg1"/>
                </a:solidFill>
              </a:rPr>
              <a:t> сила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конституційну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більшість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Державній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Думі</a:t>
            </a:r>
            <a:r>
              <a:rPr lang="ru-RU" dirty="0" smtClean="0">
                <a:solidFill>
                  <a:schemeClr val="bg1"/>
                </a:solidFill>
              </a:rPr>
              <a:t> та в </a:t>
            </a:r>
            <a:r>
              <a:rPr lang="ru-RU" dirty="0" err="1" smtClean="0">
                <a:solidFill>
                  <a:schemeClr val="bg1"/>
                </a:solidFill>
              </a:rPr>
              <a:t>Раді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Федерації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/>
          </a:p>
        </p:txBody>
      </p:sp>
      <p:pic>
        <p:nvPicPr>
          <p:cNvPr id="38914" name="Picture 2" descr="http://gdb.voanews.com/8080697A-7B9B-492D-87C4-4EF55F1546A5_mw1024_n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12" y="1140770"/>
            <a:ext cx="2604464" cy="328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www.spletnik.ru/img/__post/fe/b3b6ec2b17_feadc46ad2f2fbf6c80413b7432eca20_5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12" y="4509120"/>
            <a:ext cx="2376264" cy="219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Файл:Edinaya Russ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84" y="404665"/>
            <a:ext cx="3860047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7693"/>
            <a:ext cx="58326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</a:t>
            </a:r>
            <a:r>
              <a:rPr lang="ru-RU" dirty="0" err="1" smtClean="0">
                <a:solidFill>
                  <a:srgbClr val="C00000"/>
                </a:solidFill>
              </a:rPr>
              <a:t>логотипі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партії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зображений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ведмідь</a:t>
            </a:r>
            <a:r>
              <a:rPr lang="ru-RU" dirty="0" smtClean="0">
                <a:solidFill>
                  <a:srgbClr val="C00000"/>
                </a:solidFill>
              </a:rPr>
              <a:t>, через </a:t>
            </a:r>
            <a:r>
              <a:rPr lang="ru-RU" dirty="0" err="1" smtClean="0">
                <a:solidFill>
                  <a:srgbClr val="C00000"/>
                </a:solidFill>
              </a:rPr>
              <a:t>що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членів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партії</a:t>
            </a:r>
            <a:r>
              <a:rPr lang="ru-RU" dirty="0" smtClean="0">
                <a:solidFill>
                  <a:srgbClr val="C00000"/>
                </a:solidFill>
              </a:rPr>
              <a:t> часто </a:t>
            </a:r>
            <a:r>
              <a:rPr lang="ru-RU" dirty="0" err="1" smtClean="0">
                <a:solidFill>
                  <a:srgbClr val="C00000"/>
                </a:solidFill>
              </a:rPr>
              <a:t>називають</a:t>
            </a:r>
            <a:r>
              <a:rPr lang="ru-RU" dirty="0" smtClean="0">
                <a:solidFill>
                  <a:srgbClr val="C00000"/>
                </a:solidFill>
              </a:rPr>
              <a:t> «</a:t>
            </a:r>
            <a:r>
              <a:rPr lang="ru-RU" dirty="0" err="1" smtClean="0">
                <a:solidFill>
                  <a:srgbClr val="C00000"/>
                </a:solidFill>
              </a:rPr>
              <a:t>ведмедями</a:t>
            </a:r>
            <a:r>
              <a:rPr lang="ru-RU" dirty="0" smtClean="0">
                <a:solidFill>
                  <a:srgbClr val="C00000"/>
                </a:solidFill>
              </a:rPr>
              <a:t>». </a:t>
            </a:r>
            <a:r>
              <a:rPr lang="ru-RU" dirty="0" err="1" smtClean="0">
                <a:solidFill>
                  <a:srgbClr val="C00000"/>
                </a:solidFill>
              </a:rPr>
              <a:t>З'їзд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партії</a:t>
            </a:r>
            <a:r>
              <a:rPr lang="ru-RU" dirty="0" smtClean="0">
                <a:solidFill>
                  <a:srgbClr val="C00000"/>
                </a:solidFill>
              </a:rPr>
              <a:t> 26 листопада 2005 </a:t>
            </a:r>
            <a:r>
              <a:rPr lang="ru-RU" dirty="0" err="1" smtClean="0">
                <a:solidFill>
                  <a:srgbClr val="C00000"/>
                </a:solidFill>
              </a:rPr>
              <a:t>ухвалив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рішення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щодо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змін</a:t>
            </a:r>
            <a:r>
              <a:rPr lang="ru-RU" dirty="0" smtClean="0">
                <a:solidFill>
                  <a:srgbClr val="C00000"/>
                </a:solidFill>
              </a:rPr>
              <a:t> до </a:t>
            </a:r>
            <a:r>
              <a:rPr lang="ru-RU" dirty="0" err="1" smtClean="0">
                <a:solidFill>
                  <a:srgbClr val="C00000"/>
                </a:solidFill>
              </a:rPr>
              <a:t>партійної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символіки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err="1" smtClean="0">
                <a:solidFill>
                  <a:srgbClr val="C00000"/>
                </a:solidFill>
              </a:rPr>
              <a:t>замість</a:t>
            </a:r>
            <a:r>
              <a:rPr lang="ru-RU" dirty="0" smtClean="0">
                <a:solidFill>
                  <a:srgbClr val="C00000"/>
                </a:solidFill>
              </a:rPr>
              <a:t> бурого </a:t>
            </a:r>
            <a:r>
              <a:rPr lang="ru-RU" dirty="0" err="1" smtClean="0">
                <a:solidFill>
                  <a:srgbClr val="C00000"/>
                </a:solidFill>
              </a:rPr>
              <a:t>ведмедя</a:t>
            </a:r>
            <a:r>
              <a:rPr lang="ru-RU" dirty="0" smtClean="0">
                <a:solidFill>
                  <a:srgbClr val="C00000"/>
                </a:solidFill>
              </a:rPr>
              <a:t> коричневого </a:t>
            </a:r>
            <a:r>
              <a:rPr lang="ru-RU" dirty="0" err="1" smtClean="0">
                <a:solidFill>
                  <a:srgbClr val="C00000"/>
                </a:solidFill>
              </a:rPr>
              <a:t>кольору</a:t>
            </a:r>
            <a:r>
              <a:rPr lang="ru-RU" dirty="0" smtClean="0">
                <a:solidFill>
                  <a:srgbClr val="C00000"/>
                </a:solidFill>
              </a:rPr>
              <a:t> — </a:t>
            </a:r>
            <a:r>
              <a:rPr lang="ru-RU" dirty="0" err="1" smtClean="0">
                <a:solidFill>
                  <a:srgbClr val="C00000"/>
                </a:solidFill>
              </a:rPr>
              <a:t>бурий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ведмідь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білого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кольору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облямований</a:t>
            </a:r>
            <a:r>
              <a:rPr lang="ru-RU" dirty="0" smtClean="0">
                <a:solidFill>
                  <a:srgbClr val="C00000"/>
                </a:solidFill>
              </a:rPr>
              <a:t> у </a:t>
            </a:r>
            <a:r>
              <a:rPr lang="ru-RU" dirty="0" err="1" smtClean="0">
                <a:solidFill>
                  <a:srgbClr val="C00000"/>
                </a:solidFill>
              </a:rPr>
              <a:t>синє</a:t>
            </a:r>
            <a:r>
              <a:rPr lang="ru-RU" dirty="0" smtClean="0">
                <a:solidFill>
                  <a:srgbClr val="C00000"/>
                </a:solidFill>
              </a:rPr>
              <a:t>. Над </a:t>
            </a:r>
            <a:r>
              <a:rPr lang="ru-RU" dirty="0" err="1" smtClean="0">
                <a:solidFill>
                  <a:srgbClr val="C00000"/>
                </a:solidFill>
              </a:rPr>
              <a:t>ведмедем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майорить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російський</a:t>
            </a:r>
            <a:r>
              <a:rPr lang="ru-RU" dirty="0" smtClean="0">
                <a:solidFill>
                  <a:srgbClr val="C00000"/>
                </a:solidFill>
              </a:rPr>
              <a:t> прапор, </a:t>
            </a:r>
            <a:r>
              <a:rPr lang="ru-RU" dirty="0" err="1" smtClean="0">
                <a:solidFill>
                  <a:srgbClr val="C00000"/>
                </a:solidFill>
              </a:rPr>
              <a:t>під</a:t>
            </a:r>
            <a:r>
              <a:rPr lang="ru-RU" dirty="0" smtClean="0">
                <a:solidFill>
                  <a:srgbClr val="C00000"/>
                </a:solidFill>
              </a:rPr>
              <a:t> ним — </a:t>
            </a:r>
            <a:r>
              <a:rPr lang="ru-RU" dirty="0" err="1" smtClean="0">
                <a:solidFill>
                  <a:srgbClr val="C00000"/>
                </a:solidFill>
              </a:rPr>
              <a:t>напис</a:t>
            </a:r>
            <a:r>
              <a:rPr lang="ru-RU" dirty="0" smtClean="0">
                <a:solidFill>
                  <a:srgbClr val="C00000"/>
                </a:solidFill>
              </a:rPr>
              <a:t> «Единая Россия».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Члени </a:t>
            </a:r>
            <a:r>
              <a:rPr lang="ru-RU" dirty="0" err="1" smtClean="0">
                <a:solidFill>
                  <a:schemeClr val="bg1"/>
                </a:solidFill>
              </a:rPr>
              <a:t>партії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сучасному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політичному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жаргоні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іменуються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єдиноросами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Виборчий</a:t>
            </a:r>
            <a:r>
              <a:rPr lang="ru-RU" dirty="0" smtClean="0">
                <a:solidFill>
                  <a:schemeClr val="bg1"/>
                </a:solidFill>
              </a:rPr>
              <a:t> список </a:t>
            </a:r>
            <a:r>
              <a:rPr lang="ru-RU" dirty="0" err="1" smtClean="0">
                <a:solidFill>
                  <a:schemeClr val="bg1"/>
                </a:solidFill>
              </a:rPr>
              <a:t>партії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думських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виборах</a:t>
            </a:r>
            <a:r>
              <a:rPr lang="ru-RU" dirty="0" smtClean="0">
                <a:solidFill>
                  <a:schemeClr val="bg1"/>
                </a:solidFill>
              </a:rPr>
              <a:t> 2007 року і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політичний</a:t>
            </a:r>
            <a:r>
              <a:rPr lang="ru-RU" dirty="0" smtClean="0">
                <a:solidFill>
                  <a:schemeClr val="bg1"/>
                </a:solidFill>
              </a:rPr>
              <a:t> курс </a:t>
            </a:r>
            <a:r>
              <a:rPr lang="ru-RU" dirty="0" err="1" smtClean="0">
                <a:solidFill>
                  <a:schemeClr val="bg1"/>
                </a:solidFill>
              </a:rPr>
              <a:t>очолив</a:t>
            </a:r>
            <a:r>
              <a:rPr lang="ru-RU" dirty="0" smtClean="0">
                <a:solidFill>
                  <a:schemeClr val="bg1"/>
                </a:solidFill>
              </a:rPr>
              <a:t> президент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Володимир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Путін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однак</a:t>
            </a:r>
            <a:r>
              <a:rPr lang="ru-RU" dirty="0" smtClean="0">
                <a:solidFill>
                  <a:schemeClr val="bg1"/>
                </a:solidFill>
              </a:rPr>
              <a:t> не член </a:t>
            </a:r>
            <a:r>
              <a:rPr lang="ru-RU" dirty="0" err="1" smtClean="0">
                <a:solidFill>
                  <a:schemeClr val="bg1"/>
                </a:solidFill>
              </a:rPr>
              <a:t>партії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результаті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думських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виборів</a:t>
            </a:r>
            <a:r>
              <a:rPr lang="ru-RU" dirty="0" smtClean="0">
                <a:solidFill>
                  <a:schemeClr val="bg1"/>
                </a:solidFill>
              </a:rPr>
              <a:t> 2007 року в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закріпилася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утворена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раніше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політична</a:t>
            </a:r>
            <a:r>
              <a:rPr lang="ru-RU" dirty="0" smtClean="0">
                <a:solidFill>
                  <a:schemeClr val="bg1"/>
                </a:solidFill>
              </a:rPr>
              <a:t> система з </a:t>
            </a:r>
            <a:r>
              <a:rPr lang="ru-RU" dirty="0" err="1" smtClean="0">
                <a:solidFill>
                  <a:schemeClr val="bg1"/>
                </a:solidFill>
              </a:rPr>
              <a:t>домінуючою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партією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якої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партія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влади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Єдина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Росія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розпорядженні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кваліфіковану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більшість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достатню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одностайного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ухвалення</a:t>
            </a:r>
            <a:r>
              <a:rPr lang="ru-RU" dirty="0" smtClean="0">
                <a:solidFill>
                  <a:schemeClr val="bg1"/>
                </a:solidFill>
              </a:rPr>
              <a:t> будь-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рішень</a:t>
            </a:r>
            <a:r>
              <a:rPr lang="ru-RU" dirty="0" smtClean="0">
                <a:solidFill>
                  <a:schemeClr val="bg1"/>
                </a:solidFill>
              </a:rPr>
              <a:t> без </a:t>
            </a:r>
            <a:r>
              <a:rPr lang="ru-RU" dirty="0" err="1" smtClean="0">
                <a:solidFill>
                  <a:schemeClr val="bg1"/>
                </a:solidFill>
              </a:rPr>
              <a:t>урахування</a:t>
            </a:r>
            <a:r>
              <a:rPr lang="ru-RU" dirty="0" smtClean="0">
                <a:solidFill>
                  <a:schemeClr val="bg1"/>
                </a:solidFill>
              </a:rPr>
              <a:t> думки </a:t>
            </a:r>
            <a:r>
              <a:rPr lang="ru-RU" dirty="0" err="1" smtClean="0">
                <a:solidFill>
                  <a:schemeClr val="bg1"/>
                </a:solidFill>
              </a:rPr>
              <a:t>опозиції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6672"/>
            <a:ext cx="4067944" cy="120032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6000"/>
              </a:schemeClr>
            </a:glo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defRPr>
            </a:lvl1pPr>
          </a:lstStyle>
          <a:p>
            <a:r>
              <a:rPr lang="uk-UA" dirty="0"/>
              <a:t>Економіка, сільське господарство, промисловість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9329" y="2582416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Росія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індустріально-аграрна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Основні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галузі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промисловості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гірнича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нафтова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нафтопереробна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газова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металургійна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чорна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кольорова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металургія</a:t>
            </a:r>
            <a:r>
              <a:rPr lang="ru-RU" dirty="0" smtClean="0">
                <a:solidFill>
                  <a:schemeClr val="bg1"/>
                </a:solidFill>
              </a:rPr>
              <a:t>), </a:t>
            </a:r>
            <a:r>
              <a:rPr lang="ru-RU" dirty="0" err="1" smtClean="0">
                <a:solidFill>
                  <a:schemeClr val="bg1"/>
                </a:solidFill>
              </a:rPr>
              <a:t>літако</a:t>
            </a:r>
            <a:r>
              <a:rPr lang="ru-RU" dirty="0" smtClean="0">
                <a:solidFill>
                  <a:schemeClr val="bg1"/>
                </a:solidFill>
              </a:rPr>
              <a:t>- та </a:t>
            </a:r>
            <a:r>
              <a:rPr lang="ru-RU" dirty="0" err="1" smtClean="0">
                <a:solidFill>
                  <a:schemeClr val="bg1"/>
                </a:solidFill>
              </a:rPr>
              <a:t>кораблебудування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космічна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машинобудівна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енергетичне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обладнання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харчова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текстильна</a:t>
            </a:r>
            <a:r>
              <a:rPr lang="ru-RU" dirty="0" smtClean="0">
                <a:solidFill>
                  <a:schemeClr val="bg1"/>
                </a:solidFill>
              </a:rPr>
              <a:t>. У </a:t>
            </a:r>
            <a:r>
              <a:rPr lang="ru-RU" dirty="0" err="1" smtClean="0">
                <a:solidFill>
                  <a:schemeClr val="bg1"/>
                </a:solidFill>
              </a:rPr>
              <a:t>промисловості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провідна</a:t>
            </a:r>
            <a:r>
              <a:rPr lang="ru-RU" dirty="0" smtClean="0">
                <a:solidFill>
                  <a:schemeClr val="bg1"/>
                </a:solidFill>
              </a:rPr>
              <a:t> роль </a:t>
            </a:r>
            <a:r>
              <a:rPr lang="ru-RU" dirty="0" err="1" smtClean="0">
                <a:solidFill>
                  <a:schemeClr val="bg1"/>
                </a:solidFill>
              </a:rPr>
              <a:t>належить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індустрії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22530" name="Picture 2" descr="http://upload.wikimedia.org/wikipedia/commons/thumb/2/2c/Moscow_City_2013.jpg/300px-Moscow_City_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u-news.org.ua/uploads/posts/2013-07/1373446530_prom-proizvodstvo-velikobritan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9" y="4666213"/>
            <a:ext cx="2736304" cy="198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vkurse.ua/i/2008-12/proizvodstvo-sta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74586"/>
            <a:ext cx="3168352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www.rbc.ua/static/img/a/p/ap_stalevar_5_250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33" y="4674587"/>
            <a:ext cx="2451627" cy="196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390" y="97894"/>
            <a:ext cx="525658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У РФ </a:t>
            </a:r>
            <a:r>
              <a:rPr lang="ru-RU" dirty="0" err="1" smtClean="0">
                <a:solidFill>
                  <a:srgbClr val="C00000"/>
                </a:solidFill>
              </a:rPr>
              <a:t>добувають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усі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види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мінерального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палива</a:t>
            </a:r>
            <a:r>
              <a:rPr lang="ru-RU" dirty="0" smtClean="0">
                <a:solidFill>
                  <a:srgbClr val="C00000"/>
                </a:solidFill>
              </a:rPr>
              <a:t>, а </a:t>
            </a:r>
            <a:r>
              <a:rPr lang="ru-RU" dirty="0" err="1" smtClean="0">
                <a:solidFill>
                  <a:srgbClr val="C00000"/>
                </a:solidFill>
              </a:rPr>
              <a:t>також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більшість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видів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мінеральної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сировини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endParaRPr lang="uk-UA" dirty="0" smtClean="0">
              <a:solidFill>
                <a:srgbClr val="C00000"/>
              </a:solidFill>
            </a:endParaRPr>
          </a:p>
          <a:p>
            <a:endParaRPr lang="uk-UA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Є три </a:t>
            </a:r>
            <a:r>
              <a:rPr lang="ru-RU" dirty="0" err="1" smtClean="0">
                <a:solidFill>
                  <a:schemeClr val="bg1"/>
                </a:solidFill>
              </a:rPr>
              <a:t>бази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металургії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Уральська</a:t>
            </a:r>
            <a:r>
              <a:rPr lang="ru-RU" dirty="0" smtClean="0">
                <a:solidFill>
                  <a:schemeClr val="bg1"/>
                </a:solidFill>
              </a:rPr>
              <a:t>, Центральна, </a:t>
            </a:r>
            <a:r>
              <a:rPr lang="ru-RU" dirty="0" err="1" smtClean="0">
                <a:solidFill>
                  <a:schemeClr val="bg1"/>
                </a:solidFill>
              </a:rPr>
              <a:t>Сибірська</a:t>
            </a:r>
            <a:r>
              <a:rPr lang="ru-RU" dirty="0" smtClean="0">
                <a:solidFill>
                  <a:schemeClr val="bg1"/>
                </a:solidFill>
              </a:rPr>
              <a:t>), </a:t>
            </a:r>
            <a:r>
              <a:rPr lang="ru-RU" dirty="0" err="1" smtClean="0">
                <a:solidFill>
                  <a:schemeClr val="bg1"/>
                </a:solidFill>
              </a:rPr>
              <a:t>різноманітні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галузі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кольорової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металургії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Розвинені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види</a:t>
            </a:r>
            <a:r>
              <a:rPr lang="ru-RU" dirty="0" smtClean="0">
                <a:solidFill>
                  <a:schemeClr val="bg1"/>
                </a:solidFill>
              </a:rPr>
              <a:t> транспорту, але </a:t>
            </a:r>
            <a:r>
              <a:rPr lang="ru-RU" dirty="0" err="1" smtClean="0">
                <a:solidFill>
                  <a:schemeClr val="bg1"/>
                </a:solidFill>
              </a:rPr>
              <a:t>величезні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простори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Сибіру</a:t>
            </a:r>
            <a:r>
              <a:rPr lang="ru-RU" dirty="0" smtClean="0">
                <a:solidFill>
                  <a:schemeClr val="bg1"/>
                </a:solidFill>
              </a:rPr>
              <a:t> практично не </a:t>
            </a:r>
            <a:r>
              <a:rPr lang="ru-RU" dirty="0" err="1" smtClean="0">
                <a:solidFill>
                  <a:schemeClr val="bg1"/>
                </a:solidFill>
              </a:rPr>
              <a:t>мають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залізниць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сучасних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автодоріг</a:t>
            </a:r>
            <a:r>
              <a:rPr lang="ru-RU" dirty="0" smtClean="0">
                <a:solidFill>
                  <a:schemeClr val="bg1"/>
                </a:solidFill>
              </a:rPr>
              <a:t> через </a:t>
            </a:r>
            <a:r>
              <a:rPr lang="ru-RU" dirty="0" err="1" smtClean="0">
                <a:solidFill>
                  <a:schemeClr val="bg1"/>
                </a:solidFill>
              </a:rPr>
              <a:t>відсутність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населення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  <a:p>
            <a:r>
              <a:rPr lang="ru-RU" dirty="0" err="1" smtClean="0">
                <a:solidFill>
                  <a:schemeClr val="bg1"/>
                </a:solidFill>
              </a:rPr>
              <a:t>Натомість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системи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магістральних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нафто</a:t>
            </a:r>
            <a:r>
              <a:rPr lang="ru-RU" dirty="0" smtClean="0">
                <a:solidFill>
                  <a:schemeClr val="bg1"/>
                </a:solidFill>
              </a:rPr>
              <a:t>- і </a:t>
            </a:r>
            <a:r>
              <a:rPr lang="ru-RU" dirty="0" err="1" smtClean="0">
                <a:solidFill>
                  <a:schemeClr val="bg1"/>
                </a:solidFill>
              </a:rPr>
              <a:t>газопроводів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Морський</a:t>
            </a:r>
            <a:r>
              <a:rPr lang="ru-RU" dirty="0" smtClean="0">
                <a:solidFill>
                  <a:schemeClr val="bg1"/>
                </a:solidFill>
              </a:rPr>
              <a:t> транспорт </a:t>
            </a:r>
            <a:r>
              <a:rPr lang="ru-RU" dirty="0" err="1" smtClean="0">
                <a:solidFill>
                  <a:schemeClr val="bg1"/>
                </a:solidFill>
              </a:rPr>
              <a:t>забезпечує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перевезень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Найважливіші</a:t>
            </a:r>
            <a:r>
              <a:rPr lang="ru-RU" dirty="0" smtClean="0">
                <a:solidFill>
                  <a:schemeClr val="bg1"/>
                </a:solidFill>
              </a:rPr>
              <a:t> порти: Санкт-Петербург, </a:t>
            </a:r>
            <a:r>
              <a:rPr lang="ru-RU" dirty="0" err="1" smtClean="0">
                <a:solidFill>
                  <a:schemeClr val="bg1"/>
                </a:solidFill>
              </a:rPr>
              <a:t>Калінінград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Мурманськ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Архангельськ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Новоросійськ</a:t>
            </a:r>
            <a:r>
              <a:rPr lang="ru-RU" dirty="0" smtClean="0">
                <a:solidFill>
                  <a:schemeClr val="bg1"/>
                </a:solidFill>
              </a:rPr>
              <a:t>, Владивосток, Находка і </a:t>
            </a:r>
            <a:r>
              <a:rPr lang="ru-RU" dirty="0" err="1" smtClean="0">
                <a:solidFill>
                  <a:schemeClr val="bg1"/>
                </a:solidFill>
              </a:rPr>
              <a:t>інші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5842" name="Picture 2" descr="http://animalworld.com.ua/images/2010/November/Foto/KMA/KMA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880320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pozovidolbaka.ru/wp-content/uploads/image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7"/>
            <a:ext cx="29149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http://img.rufox.ru/files/big2/5913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5144"/>
            <a:ext cx="28803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1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92890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Залізниці</a:t>
            </a:r>
            <a:r>
              <a:rPr lang="ru-RU" dirty="0" smtClean="0">
                <a:solidFill>
                  <a:srgbClr val="C00000"/>
                </a:solidFill>
              </a:rPr>
              <a:t>, велика </a:t>
            </a:r>
            <a:r>
              <a:rPr lang="ru-RU" dirty="0" err="1" smtClean="0">
                <a:solidFill>
                  <a:srgbClr val="C00000"/>
                </a:solidFill>
              </a:rPr>
              <a:t>частина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яких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розташована</a:t>
            </a:r>
            <a:r>
              <a:rPr lang="ru-RU" dirty="0" smtClean="0">
                <a:solidFill>
                  <a:srgbClr val="C00000"/>
                </a:solidFill>
              </a:rPr>
              <a:t> в </a:t>
            </a:r>
            <a:r>
              <a:rPr lang="ru-RU" dirty="0" err="1" smtClean="0">
                <a:solidFill>
                  <a:srgbClr val="C00000"/>
                </a:solidFill>
              </a:rPr>
              <a:t>Європейській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Росії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перевозять</a:t>
            </a:r>
            <a:r>
              <a:rPr lang="ru-RU" dirty="0" smtClean="0">
                <a:solidFill>
                  <a:srgbClr val="C00000"/>
                </a:solidFill>
              </a:rPr>
              <a:t> три </a:t>
            </a:r>
            <a:r>
              <a:rPr lang="ru-RU" dirty="0" err="1" smtClean="0">
                <a:solidFill>
                  <a:srgbClr val="C00000"/>
                </a:solidFill>
              </a:rPr>
              <a:t>чверті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всіх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вантажів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Річковий</a:t>
            </a:r>
            <a:r>
              <a:rPr lang="ru-RU" dirty="0" smtClean="0">
                <a:solidFill>
                  <a:srgbClr val="C00000"/>
                </a:solidFill>
              </a:rPr>
              <a:t> і </a:t>
            </a:r>
            <a:r>
              <a:rPr lang="ru-RU" dirty="0" err="1" smtClean="0">
                <a:solidFill>
                  <a:srgbClr val="C00000"/>
                </a:solidFill>
              </a:rPr>
              <a:t>автомобільний</a:t>
            </a:r>
            <a:r>
              <a:rPr lang="ru-RU" dirty="0" smtClean="0">
                <a:solidFill>
                  <a:srgbClr val="C00000"/>
                </a:solidFill>
              </a:rPr>
              <a:t> транспорт </a:t>
            </a:r>
            <a:r>
              <a:rPr lang="ru-RU" dirty="0" err="1" smtClean="0">
                <a:solidFill>
                  <a:srgbClr val="C00000"/>
                </a:solidFill>
              </a:rPr>
              <a:t>перевозять</a:t>
            </a:r>
            <a:r>
              <a:rPr lang="ru-RU" dirty="0" smtClean="0">
                <a:solidFill>
                  <a:srgbClr val="C00000"/>
                </a:solidFill>
              </a:rPr>
              <a:t> до 15 % </a:t>
            </a:r>
            <a:r>
              <a:rPr lang="ru-RU" dirty="0" err="1" smtClean="0">
                <a:solidFill>
                  <a:srgbClr val="C00000"/>
                </a:solidFill>
              </a:rPr>
              <a:t>вантажів</a:t>
            </a:r>
            <a:r>
              <a:rPr lang="ru-RU" dirty="0" smtClean="0">
                <a:solidFill>
                  <a:srgbClr val="C00000"/>
                </a:solidFill>
              </a:rPr>
              <a:t>. У </a:t>
            </a:r>
            <a:r>
              <a:rPr lang="ru-RU" dirty="0" err="1" smtClean="0">
                <a:solidFill>
                  <a:srgbClr val="C00000"/>
                </a:solidFill>
              </a:rPr>
              <a:t>багатьох</a:t>
            </a:r>
            <a:r>
              <a:rPr lang="ru-RU" dirty="0" smtClean="0">
                <a:solidFill>
                  <a:srgbClr val="C00000"/>
                </a:solidFill>
              </a:rPr>
              <a:t> районах </a:t>
            </a:r>
            <a:r>
              <a:rPr lang="ru-RU" dirty="0" err="1" smtClean="0">
                <a:solidFill>
                  <a:srgbClr val="C00000"/>
                </a:solidFill>
              </a:rPr>
              <a:t>Півночі</a:t>
            </a:r>
            <a:r>
              <a:rPr lang="ru-RU" dirty="0" smtClean="0">
                <a:solidFill>
                  <a:srgbClr val="C00000"/>
                </a:solidFill>
              </a:rPr>
              <a:t> й Далекого Сходу </a:t>
            </a:r>
            <a:r>
              <a:rPr lang="ru-RU" dirty="0" err="1" smtClean="0">
                <a:solidFill>
                  <a:srgbClr val="C00000"/>
                </a:solidFill>
              </a:rPr>
              <a:t>єдиним</a:t>
            </a:r>
            <a:r>
              <a:rPr lang="ru-RU" dirty="0" smtClean="0">
                <a:solidFill>
                  <a:srgbClr val="C00000"/>
                </a:solidFill>
              </a:rPr>
              <a:t> видом транспорту є </a:t>
            </a:r>
            <a:r>
              <a:rPr lang="ru-RU" dirty="0" err="1" smtClean="0">
                <a:solidFill>
                  <a:srgbClr val="C00000"/>
                </a:solidFill>
              </a:rPr>
              <a:t>авіація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endParaRPr lang="uk-UA" dirty="0">
              <a:solidFill>
                <a:srgbClr val="C00000"/>
              </a:solidFill>
            </a:endParaRPr>
          </a:p>
          <a:p>
            <a:endParaRPr lang="uk-UA" dirty="0" smtClean="0">
              <a:solidFill>
                <a:srgbClr val="C00000"/>
              </a:solidFill>
            </a:endParaRP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ru-RU" dirty="0" err="1" smtClean="0">
                <a:solidFill>
                  <a:schemeClr val="bg1"/>
                </a:solidFill>
              </a:rPr>
              <a:t>Економічна</a:t>
            </a:r>
            <a:r>
              <a:rPr lang="ru-RU" dirty="0" smtClean="0">
                <a:solidFill>
                  <a:schemeClr val="bg1"/>
                </a:solidFill>
              </a:rPr>
              <a:t> криза </a:t>
            </a:r>
            <a:r>
              <a:rPr lang="ru-RU" dirty="0" err="1" smtClean="0">
                <a:solidFill>
                  <a:schemeClr val="bg1"/>
                </a:solidFill>
              </a:rPr>
              <a:t>кінця</a:t>
            </a:r>
            <a:r>
              <a:rPr lang="ru-RU" dirty="0" smtClean="0">
                <a:solidFill>
                  <a:schemeClr val="bg1"/>
                </a:solidFill>
              </a:rPr>
              <a:t> 1990-х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фактично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ізолювала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північних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регіонів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центра, так як через погано </a:t>
            </a:r>
            <a:r>
              <a:rPr lang="ru-RU" dirty="0" err="1" smtClean="0">
                <a:solidFill>
                  <a:schemeClr val="bg1"/>
                </a:solidFill>
              </a:rPr>
              <a:t>розвинену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інфраструктуру</a:t>
            </a:r>
            <a:r>
              <a:rPr lang="ru-RU" dirty="0" smtClean="0">
                <a:solidFill>
                  <a:schemeClr val="bg1"/>
                </a:solidFill>
              </a:rPr>
              <a:t> держава не </a:t>
            </a:r>
            <a:r>
              <a:rPr lang="ru-RU" dirty="0" err="1" smtClean="0">
                <a:solidFill>
                  <a:schemeClr val="bg1"/>
                </a:solidFill>
              </a:rPr>
              <a:t>спроможна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оплачувати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транспортування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вантажів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структурі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економіки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переважає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промисловість</a:t>
            </a:r>
            <a:r>
              <a:rPr lang="ru-RU" dirty="0" smtClean="0">
                <a:solidFill>
                  <a:schemeClr val="bg1"/>
                </a:solidFill>
              </a:rPr>
              <a:t>, особливо </a:t>
            </a:r>
            <a:r>
              <a:rPr lang="ru-RU" dirty="0" err="1" smtClean="0">
                <a:solidFill>
                  <a:schemeClr val="bg1"/>
                </a:solidFill>
              </a:rPr>
              <a:t>металургія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хімія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машинобудування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енергетика</a:t>
            </a:r>
            <a:r>
              <a:rPr lang="ru-RU" dirty="0" smtClean="0">
                <a:solidFill>
                  <a:schemeClr val="bg1"/>
                </a:solidFill>
              </a:rPr>
              <a:t>. Добре </a:t>
            </a:r>
            <a:r>
              <a:rPr lang="ru-RU" dirty="0" err="1" smtClean="0">
                <a:solidFill>
                  <a:schemeClr val="bg1"/>
                </a:solidFill>
              </a:rPr>
              <a:t>розвинута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лісова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промисловість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лісові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ресурси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найбільші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Росія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найбільші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розвідані</a:t>
            </a:r>
            <a:r>
              <a:rPr lang="ru-RU" dirty="0" smtClean="0">
                <a:solidFill>
                  <a:schemeClr val="bg1"/>
                </a:solidFill>
              </a:rPr>
              <a:t> запаси природного газу й </a:t>
            </a:r>
            <a:r>
              <a:rPr lang="ru-RU" dirty="0" err="1" smtClean="0">
                <a:solidFill>
                  <a:schemeClr val="bg1"/>
                </a:solidFill>
              </a:rPr>
              <a:t>другі</a:t>
            </a:r>
            <a:r>
              <a:rPr lang="ru-RU" dirty="0" smtClean="0">
                <a:solidFill>
                  <a:schemeClr val="bg1"/>
                </a:solidFill>
              </a:rPr>
              <a:t> за величиною запаси </a:t>
            </a:r>
            <a:r>
              <a:rPr lang="ru-RU" dirty="0" err="1" smtClean="0">
                <a:solidFill>
                  <a:schemeClr val="bg1"/>
                </a:solidFill>
              </a:rPr>
              <a:t>нафти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Росія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багата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залізну</a:t>
            </a:r>
            <a:r>
              <a:rPr lang="ru-RU" dirty="0" smtClean="0">
                <a:solidFill>
                  <a:schemeClr val="bg1"/>
                </a:solidFill>
              </a:rPr>
              <a:t> руду, </a:t>
            </a:r>
            <a:r>
              <a:rPr lang="ru-RU" dirty="0" err="1" smtClean="0">
                <a:solidFill>
                  <a:schemeClr val="bg1"/>
                </a:solidFill>
              </a:rPr>
              <a:t>боксити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нікель</a:t>
            </a:r>
            <a:r>
              <a:rPr lang="ru-RU" dirty="0" smtClean="0">
                <a:solidFill>
                  <a:schemeClr val="bg1"/>
                </a:solidFill>
              </a:rPr>
              <a:t>, олово, золото, </a:t>
            </a:r>
            <a:r>
              <a:rPr lang="ru-RU" dirty="0" err="1" smtClean="0">
                <a:solidFill>
                  <a:schemeClr val="bg1"/>
                </a:solidFill>
              </a:rPr>
              <a:t>алмази</a:t>
            </a:r>
            <a:r>
              <a:rPr lang="ru-RU" dirty="0" smtClean="0">
                <a:solidFill>
                  <a:schemeClr val="bg1"/>
                </a:solidFill>
              </a:rPr>
              <a:t>, платину, </a:t>
            </a:r>
            <a:r>
              <a:rPr lang="ru-RU" dirty="0" err="1" smtClean="0">
                <a:solidFill>
                  <a:schemeClr val="bg1"/>
                </a:solidFill>
              </a:rPr>
              <a:t>свинець</a:t>
            </a:r>
            <a:r>
              <a:rPr lang="ru-RU" dirty="0" smtClean="0">
                <a:solidFill>
                  <a:schemeClr val="bg1"/>
                </a:solidFill>
              </a:rPr>
              <a:t> і цинк.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084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382661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Російське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сільське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господарство</a:t>
            </a:r>
            <a:r>
              <a:rPr lang="ru-RU" dirty="0" smtClean="0">
                <a:solidFill>
                  <a:schemeClr val="bg1"/>
                </a:solidFill>
              </a:rPr>
              <a:t>, яке </a:t>
            </a:r>
            <a:r>
              <a:rPr lang="ru-RU" dirty="0" err="1" smtClean="0">
                <a:solidFill>
                  <a:schemeClr val="bg1"/>
                </a:solidFill>
              </a:rPr>
              <a:t>виробляє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ніж</a:t>
            </a:r>
            <a:r>
              <a:rPr lang="ru-RU" dirty="0" smtClean="0">
                <a:solidFill>
                  <a:schemeClr val="bg1"/>
                </a:solidFill>
              </a:rPr>
              <a:t> одну </a:t>
            </a:r>
            <a:r>
              <a:rPr lang="ru-RU" dirty="0" err="1" smtClean="0">
                <a:solidFill>
                  <a:schemeClr val="bg1"/>
                </a:solidFill>
              </a:rPr>
              <a:t>п'яту</a:t>
            </a:r>
            <a:r>
              <a:rPr lang="ru-RU" dirty="0" smtClean="0">
                <a:solidFill>
                  <a:schemeClr val="bg1"/>
                </a:solidFill>
              </a:rPr>
              <a:t> валового </a:t>
            </a:r>
            <a:r>
              <a:rPr lang="ru-RU" dirty="0" err="1" smtClean="0">
                <a:solidFill>
                  <a:schemeClr val="bg1"/>
                </a:solidFill>
              </a:rPr>
              <a:t>національного</a:t>
            </a:r>
            <a:r>
              <a:rPr lang="ru-RU" dirty="0" smtClean="0">
                <a:solidFill>
                  <a:schemeClr val="bg1"/>
                </a:solidFill>
              </a:rPr>
              <a:t> продукту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спеціалізується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регіонах</a:t>
            </a:r>
            <a:r>
              <a:rPr lang="ru-RU" dirty="0" smtClean="0">
                <a:solidFill>
                  <a:schemeClr val="bg1"/>
                </a:solidFill>
              </a:rPr>
              <a:t>. Три </a:t>
            </a:r>
            <a:r>
              <a:rPr lang="ru-RU" dirty="0" err="1" smtClean="0">
                <a:solidFill>
                  <a:schemeClr val="bg1"/>
                </a:solidFill>
              </a:rPr>
              <a:t>п'ятих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орних</a:t>
            </a:r>
            <a:r>
              <a:rPr lang="ru-RU" dirty="0" smtClean="0">
                <a:solidFill>
                  <a:schemeClr val="bg1"/>
                </a:solidFill>
              </a:rPr>
              <a:t> земель </a:t>
            </a:r>
            <a:r>
              <a:rPr lang="ru-RU" dirty="0" err="1" smtClean="0">
                <a:solidFill>
                  <a:schemeClr val="bg1"/>
                </a:solidFill>
              </a:rPr>
              <a:t>засіваються</a:t>
            </a:r>
            <a:r>
              <a:rPr lang="ru-RU" dirty="0" smtClean="0">
                <a:solidFill>
                  <a:schemeClr val="bg1"/>
                </a:solidFill>
              </a:rPr>
              <a:t> пшеницею, ячменем, </a:t>
            </a:r>
            <a:r>
              <a:rPr lang="ru-RU" dirty="0" err="1" smtClean="0">
                <a:solidFill>
                  <a:schemeClr val="bg1"/>
                </a:solidFill>
              </a:rPr>
              <a:t>вівсом</a:t>
            </a:r>
            <a:r>
              <a:rPr lang="ru-RU" dirty="0" smtClean="0">
                <a:solidFill>
                  <a:schemeClr val="bg1"/>
                </a:solidFill>
              </a:rPr>
              <a:t> і житом. </a:t>
            </a:r>
            <a:r>
              <a:rPr lang="ru-RU" dirty="0" err="1" smtClean="0">
                <a:solidFill>
                  <a:schemeClr val="bg1"/>
                </a:solidFill>
              </a:rPr>
              <a:t>Основними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виробниками</a:t>
            </a:r>
            <a:r>
              <a:rPr lang="ru-RU" dirty="0" smtClean="0">
                <a:solidFill>
                  <a:schemeClr val="bg1"/>
                </a:solidFill>
              </a:rPr>
              <a:t> зерна є </a:t>
            </a:r>
            <a:r>
              <a:rPr lang="ru-RU" dirty="0" err="1" smtClean="0">
                <a:solidFill>
                  <a:schemeClr val="bg1"/>
                </a:solidFill>
              </a:rPr>
              <a:t>Поволжя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Північний</a:t>
            </a:r>
            <a:r>
              <a:rPr lang="ru-RU" dirty="0" smtClean="0">
                <a:solidFill>
                  <a:schemeClr val="bg1"/>
                </a:solidFill>
              </a:rPr>
              <a:t> Кавказ, Центрально-</a:t>
            </a:r>
            <a:r>
              <a:rPr lang="ru-RU" dirty="0" err="1" smtClean="0">
                <a:solidFill>
                  <a:schemeClr val="bg1"/>
                </a:solidFill>
              </a:rPr>
              <a:t>Чорноземний</a:t>
            </a:r>
            <a:r>
              <a:rPr lang="ru-RU" dirty="0" smtClean="0">
                <a:solidFill>
                  <a:schemeClr val="bg1"/>
                </a:solidFill>
              </a:rPr>
              <a:t> район і </a:t>
            </a:r>
            <a:r>
              <a:rPr lang="ru-RU" dirty="0" err="1" smtClean="0">
                <a:solidFill>
                  <a:schemeClr val="bg1"/>
                </a:solidFill>
              </a:rPr>
              <a:t>Західний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Сибір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Вирощуються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технічні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культури</a:t>
            </a:r>
            <a:r>
              <a:rPr lang="ru-RU" dirty="0" smtClean="0">
                <a:solidFill>
                  <a:schemeClr val="bg1"/>
                </a:solidFill>
              </a:rPr>
              <a:t> (особливо </a:t>
            </a:r>
            <a:r>
              <a:rPr lang="ru-RU" dirty="0" err="1" smtClean="0">
                <a:solidFill>
                  <a:schemeClr val="bg1"/>
                </a:solidFill>
              </a:rPr>
              <a:t>соняшник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цукровий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буряк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льон</a:t>
            </a:r>
            <a:r>
              <a:rPr lang="ru-RU" dirty="0" smtClean="0">
                <a:solidFill>
                  <a:schemeClr val="bg1"/>
                </a:solidFill>
              </a:rPr>
              <a:t>), </a:t>
            </a:r>
            <a:r>
              <a:rPr lang="ru-RU" dirty="0" err="1" smtClean="0">
                <a:solidFill>
                  <a:schemeClr val="bg1"/>
                </a:solidFill>
              </a:rPr>
              <a:t>овочі</a:t>
            </a:r>
            <a:r>
              <a:rPr lang="ru-RU" dirty="0" smtClean="0">
                <a:solidFill>
                  <a:schemeClr val="bg1"/>
                </a:solidFill>
              </a:rPr>
              <a:t> (у </a:t>
            </a:r>
            <a:r>
              <a:rPr lang="ru-RU" dirty="0" err="1" smtClean="0">
                <a:solidFill>
                  <a:schemeClr val="bg1"/>
                </a:solidFill>
              </a:rPr>
              <a:t>середній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смузі</a:t>
            </a:r>
            <a:r>
              <a:rPr lang="ru-RU" dirty="0" smtClean="0">
                <a:solidFill>
                  <a:schemeClr val="bg1"/>
                </a:solidFill>
              </a:rPr>
              <a:t> та на </a:t>
            </a:r>
            <a:r>
              <a:rPr lang="ru-RU" dirty="0" err="1" smtClean="0">
                <a:solidFill>
                  <a:schemeClr val="bg1"/>
                </a:solidFill>
              </a:rPr>
              <a:t>північному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заході</a:t>
            </a:r>
            <a:r>
              <a:rPr lang="ru-RU" dirty="0" smtClean="0">
                <a:solidFill>
                  <a:schemeClr val="bg1"/>
                </a:solidFill>
              </a:rPr>
              <a:t>) і </a:t>
            </a:r>
            <a:r>
              <a:rPr lang="ru-RU" dirty="0" err="1" smtClean="0">
                <a:solidFill>
                  <a:schemeClr val="bg1"/>
                </a:solidFill>
              </a:rPr>
              <a:t>баштанні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культури</a:t>
            </a:r>
            <a:r>
              <a:rPr lang="ru-RU" dirty="0" smtClean="0">
                <a:solidFill>
                  <a:schemeClr val="bg1"/>
                </a:solidFill>
              </a:rPr>
              <a:t> (на </a:t>
            </a:r>
            <a:r>
              <a:rPr lang="ru-RU" dirty="0" err="1" smtClean="0">
                <a:solidFill>
                  <a:schemeClr val="bg1"/>
                </a:solidFill>
              </a:rPr>
              <a:t>півдні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37890" name="Picture 2" descr="http://www.ua.all.biz/img/ua/catalog/241998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medrezept.ru/uploads/posts/2010-01/1262627969_1251039410_untitled-1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3096344" cy="20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://agrobirzha.info/system/files/image/taksonomy/ov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940635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http://www.kz.all.biz/img/kz/catalog/34057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http://gastronoma.net/upload/image/Zakupaem_podsolnuh_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725144"/>
            <a:ext cx="2701776" cy="20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http://moyaosvita.com.ua/wp-content/uploads/2013/10/zhi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70" y="4725144"/>
            <a:ext cx="2701777" cy="20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esktop\rossiya+flag+56622926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556" y="332656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ln w="28575">
                  <a:solidFill>
                    <a:srgbClr val="E6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Зміст</a:t>
            </a:r>
            <a:endParaRPr lang="ru-RU" sz="8000" b="1" dirty="0">
              <a:ln w="28575">
                <a:solidFill>
                  <a:srgbClr val="E6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77281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276871"/>
            <a:ext cx="76688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uk-UA" dirty="0" smtClean="0">
                <a:solidFill>
                  <a:schemeClr val="bg1"/>
                </a:solidFill>
              </a:rPr>
              <a:t>Загальні відомості про Росію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uk-UA" dirty="0" smtClean="0">
                <a:solidFill>
                  <a:schemeClr val="bg1"/>
                </a:solidFill>
              </a:rPr>
              <a:t>Державний устрій</a:t>
            </a:r>
          </a:p>
          <a:p>
            <a:pPr marL="2114550" lvl="4" indent="-285750">
              <a:buFont typeface="Courier New" pitchFamily="49" charset="0"/>
              <a:buChar char="o"/>
            </a:pPr>
            <a:r>
              <a:rPr lang="uk-UA" dirty="0" smtClean="0">
                <a:solidFill>
                  <a:schemeClr val="bg1"/>
                </a:solidFill>
              </a:rPr>
              <a:t>Загальні ознаки президентської республіки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uk-UA" dirty="0" smtClean="0">
                <a:solidFill>
                  <a:schemeClr val="bg1"/>
                </a:solidFill>
              </a:rPr>
              <a:t>Законодавча влада в РФ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uk-UA" dirty="0" smtClean="0">
                <a:solidFill>
                  <a:schemeClr val="bg1"/>
                </a:solidFill>
              </a:rPr>
              <a:t>Судова влада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uk-UA" dirty="0" smtClean="0">
                <a:solidFill>
                  <a:schemeClr val="bg1"/>
                </a:solidFill>
              </a:rPr>
              <a:t>Президентські вибори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uk-UA" dirty="0" smtClean="0">
                <a:solidFill>
                  <a:schemeClr val="bg1"/>
                </a:solidFill>
              </a:rPr>
              <a:t>Політичні партії</a:t>
            </a:r>
          </a:p>
          <a:p>
            <a:pPr marL="2114550" lvl="4" indent="-285750">
              <a:buFont typeface="Courier New" pitchFamily="49" charset="0"/>
              <a:buChar char="o"/>
            </a:pPr>
            <a:r>
              <a:rPr lang="uk-UA" dirty="0" smtClean="0">
                <a:solidFill>
                  <a:schemeClr val="bg1"/>
                </a:solidFill>
              </a:rPr>
              <a:t>Єдина Росія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uk-UA" dirty="0" smtClean="0">
                <a:solidFill>
                  <a:schemeClr val="bg1"/>
                </a:solidFill>
              </a:rPr>
              <a:t>Економіка, сільське господарство, промисловість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dirty="0" smtClean="0">
                <a:solidFill>
                  <a:schemeClr val="bg1"/>
                </a:solidFill>
              </a:rPr>
              <a:t>Військові події за участі РФ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uk-UA" dirty="0" smtClean="0">
                <a:solidFill>
                  <a:schemeClr val="bg1"/>
                </a:solidFill>
              </a:rPr>
              <a:t>Російсько-грузинська війна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uk-UA" dirty="0" smtClean="0">
                <a:solidFill>
                  <a:schemeClr val="bg1"/>
                </a:solidFill>
              </a:rPr>
              <a:t>Російська інтервенція в Україну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dirty="0" smtClean="0">
                <a:solidFill>
                  <a:schemeClr val="bg1"/>
                </a:solidFill>
              </a:rPr>
              <a:t>Путін Володимир Володимирович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dirty="0" smtClean="0">
                <a:solidFill>
                  <a:schemeClr val="bg1"/>
                </a:solidFill>
              </a:rPr>
              <a:t>Джерела</a:t>
            </a:r>
          </a:p>
          <a:p>
            <a:pPr marL="1200150" lvl="2" indent="-285750">
              <a:buFont typeface="Courier New" pitchFamily="49" charset="0"/>
              <a:buChar char="o"/>
            </a:pPr>
            <a:endParaRPr lang="uk-UA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7483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Виробка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електроенергії</a:t>
            </a:r>
            <a:r>
              <a:rPr lang="ru-RU" dirty="0" smtClean="0">
                <a:solidFill>
                  <a:schemeClr val="bg1"/>
                </a:solidFill>
              </a:rPr>
              <a:t> — 1 040 млрд </a:t>
            </a:r>
            <a:r>
              <a:rPr lang="ru-RU" dirty="0" err="1" smtClean="0">
                <a:solidFill>
                  <a:schemeClr val="bg1"/>
                </a:solidFill>
              </a:rPr>
              <a:t>кВт•год</a:t>
            </a:r>
            <a:r>
              <a:rPr lang="ru-RU" dirty="0" smtClean="0">
                <a:solidFill>
                  <a:schemeClr val="bg1"/>
                </a:solidFill>
              </a:rPr>
              <a:t> (2008). На </a:t>
            </a:r>
            <a:r>
              <a:rPr lang="ru-RU" dirty="0" err="1" smtClean="0">
                <a:solidFill>
                  <a:schemeClr val="bg1"/>
                </a:solidFill>
              </a:rPr>
              <a:t>території</a:t>
            </a:r>
            <a:r>
              <a:rPr lang="ru-RU" dirty="0" smtClean="0">
                <a:solidFill>
                  <a:schemeClr val="bg1"/>
                </a:solidFill>
              </a:rPr>
              <a:t>  РФ </a:t>
            </a:r>
            <a:r>
              <a:rPr lang="ru-RU" dirty="0" err="1" smtClean="0">
                <a:solidFill>
                  <a:schemeClr val="bg1"/>
                </a:solidFill>
              </a:rPr>
              <a:t>функціонують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об'єднані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енергетичні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системи</a:t>
            </a:r>
            <a:r>
              <a:rPr lang="ru-RU" dirty="0" smtClean="0">
                <a:solidFill>
                  <a:schemeClr val="bg1"/>
                </a:solidFill>
              </a:rPr>
              <a:t> Центру, </a:t>
            </a:r>
            <a:r>
              <a:rPr lang="ru-RU" dirty="0" err="1" smtClean="0">
                <a:solidFill>
                  <a:schemeClr val="bg1"/>
                </a:solidFill>
              </a:rPr>
              <a:t>Північного</a:t>
            </a:r>
            <a:r>
              <a:rPr lang="ru-RU" dirty="0" smtClean="0">
                <a:solidFill>
                  <a:schemeClr val="bg1"/>
                </a:solidFill>
              </a:rPr>
              <a:t>-Заходу, </a:t>
            </a:r>
            <a:r>
              <a:rPr lang="ru-RU" dirty="0" err="1" smtClean="0">
                <a:solidFill>
                  <a:schemeClr val="bg1"/>
                </a:solidFill>
              </a:rPr>
              <a:t>Поволжя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Південного</a:t>
            </a:r>
            <a:r>
              <a:rPr lang="ru-RU" dirty="0" smtClean="0">
                <a:solidFill>
                  <a:schemeClr val="bg1"/>
                </a:solidFill>
              </a:rPr>
              <a:t>. Кавказу, Уралу, </a:t>
            </a:r>
            <a:r>
              <a:rPr lang="ru-RU" dirty="0" err="1" smtClean="0">
                <a:solidFill>
                  <a:schemeClr val="bg1"/>
                </a:solidFill>
              </a:rPr>
              <a:t>Сибіру</a:t>
            </a:r>
            <a:r>
              <a:rPr lang="ru-RU" dirty="0" smtClean="0">
                <a:solidFill>
                  <a:schemeClr val="bg1"/>
                </a:solidFill>
              </a:rPr>
              <a:t>, Далекого Сходу.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Діють</a:t>
            </a:r>
            <a:r>
              <a:rPr lang="ru-RU" dirty="0" smtClean="0">
                <a:solidFill>
                  <a:schemeClr val="bg1"/>
                </a:solidFill>
              </a:rPr>
              <a:t> ТЕС, ГЕС, АЕС.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Росія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володіє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найбільшими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 запасами </a:t>
            </a:r>
            <a:r>
              <a:rPr lang="ru-RU" dirty="0" err="1" smtClean="0">
                <a:solidFill>
                  <a:schemeClr val="bg1"/>
                </a:solidFill>
              </a:rPr>
              <a:t>гідроенергії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зосереджені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переважно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Сибірі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Грандіозні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гідроенергетичні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проекти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здійснені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ріках</a:t>
            </a:r>
            <a:r>
              <a:rPr lang="ru-RU" dirty="0" smtClean="0">
                <a:solidFill>
                  <a:schemeClr val="bg1"/>
                </a:solidFill>
              </a:rPr>
              <a:t> Ангара і </a:t>
            </a:r>
            <a:r>
              <a:rPr lang="ru-RU" dirty="0" err="1" smtClean="0">
                <a:solidFill>
                  <a:schemeClr val="bg1"/>
                </a:solidFill>
              </a:rPr>
              <a:t>Єнісей</a:t>
            </a:r>
            <a:r>
              <a:rPr lang="ru-RU" dirty="0" smtClean="0">
                <a:solidFill>
                  <a:schemeClr val="bg1"/>
                </a:solidFill>
              </a:rPr>
              <a:t>, але вони </a:t>
            </a:r>
            <a:r>
              <a:rPr lang="ru-RU" dirty="0" err="1" smtClean="0">
                <a:solidFill>
                  <a:schemeClr val="bg1"/>
                </a:solidFill>
              </a:rPr>
              <a:t>віддалені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західних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районів</a:t>
            </a:r>
            <a:r>
              <a:rPr lang="ru-RU" dirty="0" smtClean="0">
                <a:solidFill>
                  <a:schemeClr val="bg1"/>
                </a:solidFill>
              </a:rPr>
              <a:t>, де </a:t>
            </a:r>
            <a:r>
              <a:rPr lang="ru-RU" dirty="0" err="1" smtClean="0">
                <a:solidFill>
                  <a:schemeClr val="bg1"/>
                </a:solidFill>
              </a:rPr>
              <a:t>відчувається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нестача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енергії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4578" name="Picture 2" descr="http://img12.nnm.me/b/0/f/6/a/424ae1c5f14909a21ebed7f13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807332" cy="21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podosinovets.ru/uploads/posts/2009-05/1243240632_005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2620466" cy="21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www.ruscable.ru/news/images/big-50115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16631"/>
            <a:ext cx="2952328" cy="21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://energycraft.ru/images/stories/obj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244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http://www.chges.ru/files/gallery/1_12321829650258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97286"/>
            <a:ext cx="149641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http://sdelanounas.ru/images/img/bigpicture.ru/wp-content_uploads_2012_01_15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697287"/>
            <a:ext cx="3096344" cy="205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0" name="Picture 14" descr="http://content.foto.mail.ru/mail/tseislermih/_answers/i-13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97287"/>
            <a:ext cx="1828058" cy="205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7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Файл:Russia GRP per capita 2008 US dollars (nominal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754044" cy="51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5" y="62068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Номінальний</a:t>
            </a:r>
            <a:r>
              <a:rPr lang="ru-RU" sz="2400" dirty="0">
                <a:solidFill>
                  <a:srgbClr val="C00000"/>
                </a:solidFill>
              </a:rPr>
              <a:t> ВВП у </a:t>
            </a:r>
            <a:r>
              <a:rPr lang="ru-RU" sz="2400" dirty="0" err="1">
                <a:solidFill>
                  <a:srgbClr val="C00000"/>
                </a:solidFill>
              </a:rPr>
              <a:t>регіонах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Росії</a:t>
            </a:r>
            <a:r>
              <a:rPr lang="ru-RU" sz="2400" dirty="0">
                <a:solidFill>
                  <a:srgbClr val="C00000"/>
                </a:solidFill>
              </a:rPr>
              <a:t> у 2008 </a:t>
            </a:r>
            <a:r>
              <a:rPr lang="ru-RU" sz="2400" dirty="0" err="1">
                <a:solidFill>
                  <a:srgbClr val="C00000"/>
                </a:solidFill>
              </a:rPr>
              <a:t>рр</a:t>
            </a:r>
            <a:r>
              <a:rPr lang="ru-RU" sz="2400" dirty="0">
                <a:solidFill>
                  <a:srgbClr val="C00000"/>
                </a:solidFill>
              </a:rPr>
              <a:t>., дол.</a:t>
            </a:r>
          </a:p>
        </p:txBody>
      </p:sp>
      <p:pic>
        <p:nvPicPr>
          <p:cNvPr id="34821" name="Picture 5" descr="C:\Users\ACER\Desktop\ghmgm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7323"/>
            <a:ext cx="1944216" cy="20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Файл:Russia Regional product p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1" y="929044"/>
            <a:ext cx="8529257" cy="49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777972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Валовий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регіональний</a:t>
            </a:r>
            <a:r>
              <a:rPr lang="ru-RU" sz="2400" dirty="0" smtClean="0">
                <a:solidFill>
                  <a:srgbClr val="C00000"/>
                </a:solidFill>
              </a:rPr>
              <a:t> продукт на душу </a:t>
            </a:r>
            <a:r>
              <a:rPr lang="ru-RU" sz="2400" dirty="0" err="1" smtClean="0">
                <a:solidFill>
                  <a:srgbClr val="C00000"/>
                </a:solidFill>
              </a:rPr>
              <a:t>населення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14" y="261143"/>
            <a:ext cx="4320480" cy="46166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6000"/>
              </a:schemeClr>
            </a:glo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defRPr>
            </a:lvl1pPr>
          </a:lstStyle>
          <a:p>
            <a:r>
              <a:rPr lang="uk-UA" dirty="0"/>
              <a:t>Військові події за участі РФ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5582" y="1066387"/>
            <a:ext cx="5336491" cy="40011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6000"/>
              </a:schemeClr>
            </a:glo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vi-VN" dirty="0"/>
              <a:t>Росі́йсько-грузи́нська війна́ 2008 року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497997"/>
            <a:ext cx="5832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Збройний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конфлікт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між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Грузією</a:t>
            </a:r>
            <a:r>
              <a:rPr lang="ru-RU" dirty="0" smtClean="0">
                <a:solidFill>
                  <a:srgbClr val="C00000"/>
                </a:solidFill>
              </a:rPr>
              <a:t> з одного боку та </a:t>
            </a:r>
            <a:r>
              <a:rPr lang="ru-RU" dirty="0" err="1" smtClean="0">
                <a:solidFill>
                  <a:srgbClr val="C00000"/>
                </a:solidFill>
              </a:rPr>
              <a:t>Росією</a:t>
            </a:r>
            <a:r>
              <a:rPr lang="ru-RU" dirty="0" smtClean="0">
                <a:solidFill>
                  <a:srgbClr val="C00000"/>
                </a:solidFill>
              </a:rPr>
              <a:t> і </a:t>
            </a:r>
            <a:r>
              <a:rPr lang="ru-RU" dirty="0" err="1" smtClean="0">
                <a:solidFill>
                  <a:srgbClr val="C00000"/>
                </a:solidFill>
              </a:rPr>
              <a:t>сепаратистськими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угрупуваннями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Південної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Осетії</a:t>
            </a:r>
            <a:r>
              <a:rPr lang="ru-RU" dirty="0" smtClean="0">
                <a:solidFill>
                  <a:srgbClr val="C00000"/>
                </a:solidFill>
              </a:rPr>
              <a:t> та </a:t>
            </a:r>
            <a:r>
              <a:rPr lang="ru-RU" dirty="0" err="1" smtClean="0">
                <a:solidFill>
                  <a:srgbClr val="C00000"/>
                </a:solidFill>
              </a:rPr>
              <a:t>Абхазії</a:t>
            </a:r>
            <a:r>
              <a:rPr lang="ru-RU" dirty="0" smtClean="0">
                <a:solidFill>
                  <a:srgbClr val="C00000"/>
                </a:solidFill>
              </a:rPr>
              <a:t> з </a:t>
            </a:r>
            <a:r>
              <a:rPr lang="ru-RU" dirty="0" err="1" smtClean="0">
                <a:solidFill>
                  <a:srgbClr val="C00000"/>
                </a:solidFill>
              </a:rPr>
              <a:t>іншого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Війна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розпочалася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навколо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збройного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протистояння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Південній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Осетії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серпні</a:t>
            </a:r>
            <a:r>
              <a:rPr lang="ru-RU" dirty="0" smtClean="0">
                <a:solidFill>
                  <a:schemeClr val="bg1"/>
                </a:solidFill>
              </a:rPr>
              <a:t> 2008 року. У </a:t>
            </a:r>
            <a:r>
              <a:rPr lang="ru-RU" dirty="0" err="1" smtClean="0">
                <a:solidFill>
                  <a:schemeClr val="bg1"/>
                </a:solidFill>
              </a:rPr>
              <a:t>військових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Грузії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крім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регулярних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збройних</a:t>
            </a:r>
            <a:r>
              <a:rPr lang="ru-RU" dirty="0" smtClean="0">
                <a:solidFill>
                  <a:schemeClr val="bg1"/>
                </a:solidFill>
              </a:rPr>
              <a:t> сил </a:t>
            </a:r>
            <a:r>
              <a:rPr lang="ru-RU" dirty="0" err="1" smtClean="0">
                <a:solidFill>
                  <a:schemeClr val="bg1"/>
                </a:solidFill>
              </a:rPr>
              <a:t>Південної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Осетії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, брали участь </a:t>
            </a:r>
            <a:r>
              <a:rPr lang="ru-RU" dirty="0" err="1" smtClean="0">
                <a:solidFill>
                  <a:schemeClr val="bg1"/>
                </a:solidFill>
              </a:rPr>
              <a:t>ополченці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Абхазії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Сторони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звинувачували</a:t>
            </a:r>
            <a:r>
              <a:rPr lang="ru-RU" dirty="0" smtClean="0">
                <a:solidFill>
                  <a:schemeClr val="bg1"/>
                </a:solidFill>
              </a:rPr>
              <a:t> одна одну у </a:t>
            </a:r>
            <a:r>
              <a:rPr lang="ru-RU" dirty="0" err="1" smtClean="0">
                <a:solidFill>
                  <a:schemeClr val="bg1"/>
                </a:solidFill>
              </a:rPr>
              <a:t>провокуванні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бойових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дій</a:t>
            </a:r>
            <a:r>
              <a:rPr lang="ru-RU" dirty="0" smtClean="0">
                <a:solidFill>
                  <a:schemeClr val="bg1"/>
                </a:solidFill>
              </a:rPr>
              <a:t>. У </a:t>
            </a:r>
            <a:r>
              <a:rPr lang="ru-RU" dirty="0" err="1" smtClean="0">
                <a:solidFill>
                  <a:schemeClr val="bg1"/>
                </a:solidFill>
              </a:rPr>
              <a:t>ніч</a:t>
            </a:r>
            <a:r>
              <a:rPr lang="ru-RU" dirty="0" smtClean="0">
                <a:solidFill>
                  <a:schemeClr val="bg1"/>
                </a:solidFill>
              </a:rPr>
              <a:t> на 8 </a:t>
            </a:r>
            <a:r>
              <a:rPr lang="ru-RU" dirty="0" err="1" smtClean="0">
                <a:solidFill>
                  <a:schemeClr val="bg1"/>
                </a:solidFill>
              </a:rPr>
              <a:t>серпня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обстрілів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грузинських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сіл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збройні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Грузії</a:t>
            </a:r>
            <a:r>
              <a:rPr lang="ru-RU" dirty="0" smtClean="0">
                <a:solidFill>
                  <a:schemeClr val="bg1"/>
                </a:solidFill>
              </a:rPr>
              <a:t> заявили про </a:t>
            </a:r>
            <a:r>
              <a:rPr lang="ru-RU" dirty="0" err="1" smtClean="0">
                <a:solidFill>
                  <a:schemeClr val="bg1"/>
                </a:solidFill>
              </a:rPr>
              <a:t>намір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відновити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конституційний</a:t>
            </a:r>
            <a:r>
              <a:rPr lang="ru-RU" dirty="0" smtClean="0">
                <a:solidFill>
                  <a:schemeClr val="bg1"/>
                </a:solidFill>
              </a:rPr>
              <a:t> лад» на </a:t>
            </a:r>
            <a:r>
              <a:rPr lang="ru-RU" dirty="0" err="1" smtClean="0">
                <a:solidFill>
                  <a:schemeClr val="bg1"/>
                </a:solidFill>
              </a:rPr>
              <a:t>території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невизнаної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республіки</a:t>
            </a:r>
            <a:r>
              <a:rPr lang="ru-RU" dirty="0" smtClean="0">
                <a:solidFill>
                  <a:schemeClr val="bg1"/>
                </a:solidFill>
              </a:rPr>
              <a:t> і в </a:t>
            </a:r>
            <a:r>
              <a:rPr lang="ru-RU" dirty="0" err="1" smtClean="0">
                <a:solidFill>
                  <a:schemeClr val="bg1"/>
                </a:solidFill>
              </a:rPr>
              <a:t>результаті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боїв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зайняли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Цхінвалі</a:t>
            </a:r>
            <a:r>
              <a:rPr lang="ru-RU" dirty="0" smtClean="0">
                <a:solidFill>
                  <a:schemeClr val="bg1"/>
                </a:solidFill>
              </a:rPr>
              <a:t>. Того ж дня </a:t>
            </a:r>
            <a:r>
              <a:rPr lang="ru-RU" dirty="0" err="1" smtClean="0">
                <a:solidFill>
                  <a:schemeClr val="bg1"/>
                </a:solidFill>
              </a:rPr>
              <a:t>Росія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втрутилась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конфлікт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стороні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південноосетинських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сепаратистів</a:t>
            </a:r>
            <a:r>
              <a:rPr lang="ru-RU" dirty="0" smtClean="0">
                <a:solidFill>
                  <a:schemeClr val="bg1"/>
                </a:solidFill>
              </a:rPr>
              <a:t> та ввела </a:t>
            </a:r>
            <a:r>
              <a:rPr lang="ru-RU" dirty="0" err="1" smtClean="0">
                <a:solidFill>
                  <a:schemeClr val="bg1"/>
                </a:solidFill>
              </a:rPr>
              <a:t>війська</a:t>
            </a:r>
            <a:r>
              <a:rPr lang="ru-RU" dirty="0" smtClean="0">
                <a:solidFill>
                  <a:schemeClr val="bg1"/>
                </a:solidFill>
              </a:rPr>
              <a:t>, в тому </a:t>
            </a:r>
            <a:r>
              <a:rPr lang="ru-RU" dirty="0" err="1" smtClean="0">
                <a:solidFill>
                  <a:schemeClr val="bg1"/>
                </a:solidFill>
              </a:rPr>
              <a:t>числі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танкові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бригади</a:t>
            </a:r>
            <a:r>
              <a:rPr lang="ru-RU" dirty="0" smtClean="0">
                <a:solidFill>
                  <a:schemeClr val="bg1"/>
                </a:solidFill>
              </a:rPr>
              <a:t>, на </a:t>
            </a:r>
            <a:r>
              <a:rPr lang="ru-RU" dirty="0" err="1" smtClean="0">
                <a:solidFill>
                  <a:schemeClr val="bg1"/>
                </a:solidFill>
              </a:rPr>
              <a:t>територію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Грузії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піддала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бомбардуванню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грузинські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міста</a:t>
            </a:r>
            <a:r>
              <a:rPr lang="ru-RU" dirty="0" smtClean="0">
                <a:solidFill>
                  <a:schemeClr val="bg1"/>
                </a:solidFill>
              </a:rPr>
              <a:t>, порти та </a:t>
            </a:r>
            <a:r>
              <a:rPr lang="ru-RU" dirty="0" err="1" smtClean="0">
                <a:solidFill>
                  <a:schemeClr val="bg1"/>
                </a:solidFill>
              </a:rPr>
              <a:t>військові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об'єкти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09" name="Picture 1" descr="C:\Users\ACER\Desktop\ghmg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43" y="261143"/>
            <a:ext cx="3171825" cy="63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27483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Військові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поширилися</a:t>
            </a:r>
            <a:r>
              <a:rPr lang="ru-RU" dirty="0" smtClean="0">
                <a:solidFill>
                  <a:schemeClr val="bg1"/>
                </a:solidFill>
              </a:rPr>
              <a:t> далеко за </a:t>
            </a:r>
            <a:r>
              <a:rPr lang="ru-RU" dirty="0" err="1" smtClean="0">
                <a:solidFill>
                  <a:schemeClr val="bg1"/>
                </a:solidFill>
              </a:rPr>
              <a:t>межі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Південної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Осетії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інші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Грузії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Абхазію</a:t>
            </a:r>
            <a:r>
              <a:rPr lang="ru-RU" dirty="0" smtClean="0">
                <a:solidFill>
                  <a:schemeClr val="bg1"/>
                </a:solidFill>
              </a:rPr>
              <a:t>, де </a:t>
            </a:r>
            <a:r>
              <a:rPr lang="ru-RU" dirty="0" err="1" smtClean="0">
                <a:solidFill>
                  <a:schemeClr val="bg1"/>
                </a:solidFill>
              </a:rPr>
              <a:t>з'єднання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абхазьких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загонів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російських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добровольців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атакували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позиції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грузинських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військ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захопили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Кодорську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ущелину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окупації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Грузії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російськими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військами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етнічних</a:t>
            </a:r>
            <a:r>
              <a:rPr lang="ru-RU" dirty="0" smtClean="0">
                <a:solidFill>
                  <a:schemeClr val="bg1"/>
                </a:solidFill>
              </a:rPr>
              <a:t> чисток </a:t>
            </a:r>
            <a:r>
              <a:rPr lang="ru-RU" dirty="0" err="1" smtClean="0">
                <a:solidFill>
                  <a:schemeClr val="bg1"/>
                </a:solidFill>
              </a:rPr>
              <a:t>грузинських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навколо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Південної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Осетії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участі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міжнародних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посередників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досягнуто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припинення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вогню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Згідно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досягнутими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домовленостями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російських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військ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грузинської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території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закінчитись</a:t>
            </a:r>
            <a:r>
              <a:rPr lang="ru-RU" dirty="0" smtClean="0">
                <a:solidFill>
                  <a:schemeClr val="bg1"/>
                </a:solidFill>
              </a:rPr>
              <a:t> до 1 </a:t>
            </a:r>
            <a:r>
              <a:rPr lang="ru-RU" dirty="0" err="1" smtClean="0">
                <a:solidFill>
                  <a:schemeClr val="bg1"/>
                </a:solidFill>
              </a:rPr>
              <a:t>жовтня</a:t>
            </a:r>
            <a:r>
              <a:rPr lang="ru-RU" dirty="0" smtClean="0">
                <a:solidFill>
                  <a:schemeClr val="bg1"/>
                </a:solidFill>
              </a:rPr>
              <a:t> 2008 року.</a:t>
            </a:r>
          </a:p>
        </p:txBody>
      </p:sp>
      <p:pic>
        <p:nvPicPr>
          <p:cNvPr id="21506" name="Picture 2" descr="Файл:Tskhinval after Georgian attack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88" y="136849"/>
            <a:ext cx="2566591" cy="199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s60.radikal.ru/i168/1208/87/de42b369e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83" y="136849"/>
            <a:ext cx="3024336" cy="20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ww.apn.ru/pictures/62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7" y="4653136"/>
            <a:ext cx="2866562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static.ngs.ru/news/preview/2cd088343688714d2ab8573478adb9500470b6c4_9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83" y="4653136"/>
            <a:ext cx="3024337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://s001.radikal.ru/i193/1202/6c/ccda0166529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6849"/>
            <a:ext cx="2690972" cy="20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http://img.gazeta.ru/files3/753/4716753/gruz-pic452-452x452-86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88" y="4653136"/>
            <a:ext cx="2566591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9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айл:2008 South Ossetia war ru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upload.wikimedia.org/wikipedia/commons/thumb/3/3a/Crimean_peninsula.svg/470px-Crimean_peninsul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0"/>
            <a:ext cx="5436096" cy="45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455" y="188640"/>
            <a:ext cx="6912768" cy="46166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6000"/>
              </a:schemeClr>
            </a:glo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defRPr>
            </a:lvl1pPr>
          </a:lstStyle>
          <a:p>
            <a:r>
              <a:rPr lang="ru-RU" dirty="0" err="1"/>
              <a:t>Російська</a:t>
            </a:r>
            <a:r>
              <a:rPr lang="ru-RU" dirty="0"/>
              <a:t> </a:t>
            </a:r>
            <a:r>
              <a:rPr lang="ru-RU" dirty="0" err="1"/>
              <a:t>інтервенція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 (2014)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908719"/>
            <a:ext cx="540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В</a:t>
            </a:r>
            <a:r>
              <a:rPr lang="ru-RU" dirty="0" err="1" smtClean="0">
                <a:solidFill>
                  <a:srgbClr val="C00000"/>
                </a:solidFill>
              </a:rPr>
              <a:t>ійськова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інтервенція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Російської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Федерації</a:t>
            </a:r>
            <a:r>
              <a:rPr lang="ru-RU" dirty="0" smtClean="0">
                <a:solidFill>
                  <a:srgbClr val="C00000"/>
                </a:solidFill>
              </a:rPr>
              <a:t> в </a:t>
            </a:r>
            <a:r>
              <a:rPr lang="ru-RU" dirty="0" err="1" smtClean="0">
                <a:solidFill>
                  <a:srgbClr val="C00000"/>
                </a:solidFill>
              </a:rPr>
              <a:t>Україну</a:t>
            </a:r>
            <a:r>
              <a:rPr lang="ru-RU" dirty="0" smtClean="0">
                <a:solidFill>
                  <a:srgbClr val="C00000"/>
                </a:solidFill>
              </a:rPr>
              <a:t> з метою </a:t>
            </a:r>
            <a:r>
              <a:rPr lang="ru-RU" dirty="0" err="1" smtClean="0">
                <a:solidFill>
                  <a:srgbClr val="C00000"/>
                </a:solidFill>
              </a:rPr>
              <a:t>встановлення</a:t>
            </a:r>
            <a:r>
              <a:rPr lang="ru-RU" dirty="0" smtClean="0">
                <a:solidFill>
                  <a:srgbClr val="C00000"/>
                </a:solidFill>
              </a:rPr>
              <a:t> контролю над </a:t>
            </a:r>
            <a:r>
              <a:rPr lang="ru-RU" dirty="0" err="1" smtClean="0">
                <a:solidFill>
                  <a:srgbClr val="C00000"/>
                </a:solidFill>
              </a:rPr>
              <a:t>територією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Кримського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півострову</a:t>
            </a:r>
            <a:r>
              <a:rPr lang="ru-RU" dirty="0" smtClean="0">
                <a:solidFill>
                  <a:srgbClr val="C00000"/>
                </a:solidFill>
              </a:rPr>
              <a:t>, а </a:t>
            </a:r>
            <a:r>
              <a:rPr lang="ru-RU" dirty="0" err="1" smtClean="0">
                <a:solidFill>
                  <a:srgbClr val="C00000"/>
                </a:solidFill>
              </a:rPr>
              <a:t>саме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територіальними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одиницями</a:t>
            </a:r>
            <a:r>
              <a:rPr lang="ru-RU" dirty="0" smtClean="0">
                <a:solidFill>
                  <a:srgbClr val="C00000"/>
                </a:solidFill>
              </a:rPr>
              <a:t> — Севастополь та АР </a:t>
            </a:r>
            <a:r>
              <a:rPr lang="ru-RU" dirty="0" err="1" smtClean="0">
                <a:solidFill>
                  <a:srgbClr val="C00000"/>
                </a:solidFill>
              </a:rPr>
              <a:t>Крим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dirty="0" err="1" smtClean="0">
                <a:solidFill>
                  <a:schemeClr val="bg1"/>
                </a:solidFill>
              </a:rPr>
              <a:t>Розпочата</a:t>
            </a:r>
            <a:r>
              <a:rPr lang="ru-RU" dirty="0" smtClean="0">
                <a:solidFill>
                  <a:schemeClr val="bg1"/>
                </a:solidFill>
              </a:rPr>
              <a:t> 20 лютого 2014 року 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вступом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збройних</a:t>
            </a:r>
            <a:r>
              <a:rPr lang="ru-RU" dirty="0" smtClean="0">
                <a:solidFill>
                  <a:schemeClr val="bg1"/>
                </a:solidFill>
              </a:rPr>
              <a:t> сил </a:t>
            </a:r>
            <a:r>
              <a:rPr lang="ru-RU" dirty="0" err="1" smtClean="0">
                <a:solidFill>
                  <a:schemeClr val="bg1"/>
                </a:solidFill>
              </a:rPr>
              <a:t>Російської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Федерації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територію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Автономної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республіки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Крим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збройний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етап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реалізації</a:t>
            </a:r>
            <a:r>
              <a:rPr lang="ru-RU" dirty="0" smtClean="0">
                <a:solidFill>
                  <a:schemeClr val="bg1"/>
                </a:solidFill>
              </a:rPr>
              <a:t> плану </a:t>
            </a:r>
            <a:r>
              <a:rPr lang="ru-RU" dirty="0" err="1" smtClean="0">
                <a:solidFill>
                  <a:schemeClr val="bg1"/>
                </a:solidFill>
              </a:rPr>
              <a:t>керівництва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Російської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Федерації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встановленню</a:t>
            </a:r>
            <a:r>
              <a:rPr lang="ru-RU" dirty="0" smtClean="0">
                <a:solidFill>
                  <a:schemeClr val="bg1"/>
                </a:solidFill>
              </a:rPr>
              <a:t> контролю над </a:t>
            </a:r>
            <a:r>
              <a:rPr lang="ru-RU" dirty="0" err="1" smtClean="0">
                <a:solidFill>
                  <a:schemeClr val="bg1"/>
                </a:solidFill>
              </a:rPr>
              <a:t>Україною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15603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Офіційно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підтримана</a:t>
            </a:r>
            <a:r>
              <a:rPr lang="ru-RU" dirty="0" smtClean="0">
                <a:solidFill>
                  <a:schemeClr val="bg1"/>
                </a:solidFill>
              </a:rPr>
              <a:t> 1 </a:t>
            </a:r>
            <a:r>
              <a:rPr lang="ru-RU" dirty="0" err="1" smtClean="0">
                <a:solidFill>
                  <a:schemeClr val="bg1"/>
                </a:solidFill>
              </a:rPr>
              <a:t>березня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рішенням</a:t>
            </a:r>
            <a:r>
              <a:rPr lang="ru-RU" dirty="0" smtClean="0">
                <a:solidFill>
                  <a:schemeClr val="bg1"/>
                </a:solidFill>
              </a:rPr>
              <a:t> Ради </a:t>
            </a:r>
            <a:r>
              <a:rPr lang="ru-RU" dirty="0" err="1" smtClean="0">
                <a:solidFill>
                  <a:schemeClr val="bg1"/>
                </a:solidFill>
              </a:rPr>
              <a:t>Федерації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російського</a:t>
            </a:r>
            <a:r>
              <a:rPr lang="ru-RU" dirty="0" smtClean="0">
                <a:solidFill>
                  <a:schemeClr val="bg1"/>
                </a:solidFill>
              </a:rPr>
              <a:t> парламенту на запит президента </a:t>
            </a:r>
            <a:r>
              <a:rPr lang="ru-RU" dirty="0" err="1" smtClean="0">
                <a:solidFill>
                  <a:schemeClr val="bg1"/>
                </a:solidFill>
              </a:rPr>
              <a:t>Володимира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Путіна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9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20688"/>
            <a:ext cx="9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Самопроголошений</a:t>
            </a:r>
            <a:r>
              <a:rPr lang="ru-RU" dirty="0" smtClean="0">
                <a:solidFill>
                  <a:srgbClr val="C00000"/>
                </a:solidFill>
              </a:rPr>
              <a:t>  «голова Ради </a:t>
            </a:r>
            <a:r>
              <a:rPr lang="ru-RU" dirty="0" err="1" smtClean="0">
                <a:solidFill>
                  <a:srgbClr val="C00000"/>
                </a:solidFill>
              </a:rPr>
              <a:t>міністрів</a:t>
            </a:r>
            <a:r>
              <a:rPr lang="ru-RU" dirty="0" smtClean="0">
                <a:solidFill>
                  <a:srgbClr val="C00000"/>
                </a:solidFill>
              </a:rPr>
              <a:t> АР </a:t>
            </a:r>
            <a:r>
              <a:rPr lang="ru-RU" dirty="0" err="1" smtClean="0">
                <a:solidFill>
                  <a:srgbClr val="C00000"/>
                </a:solidFill>
              </a:rPr>
              <a:t>Крим</a:t>
            </a:r>
            <a:r>
              <a:rPr lang="ru-RU" dirty="0" smtClean="0">
                <a:solidFill>
                  <a:srgbClr val="C00000"/>
                </a:solidFill>
              </a:rPr>
              <a:t>» </a:t>
            </a:r>
            <a:r>
              <a:rPr lang="ru-RU" dirty="0" err="1" smtClean="0">
                <a:solidFill>
                  <a:srgbClr val="C00000"/>
                </a:solidFill>
              </a:rPr>
              <a:t>Сергій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Аксьонов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звернувся</a:t>
            </a:r>
            <a:r>
              <a:rPr lang="ru-RU" dirty="0" smtClean="0">
                <a:solidFill>
                  <a:srgbClr val="C00000"/>
                </a:solidFill>
              </a:rPr>
              <a:t> до </a:t>
            </a:r>
            <a:r>
              <a:rPr lang="ru-RU" dirty="0" err="1" smtClean="0">
                <a:solidFill>
                  <a:srgbClr val="C00000"/>
                </a:solidFill>
              </a:rPr>
              <a:t>Путіна</a:t>
            </a:r>
            <a:r>
              <a:rPr lang="ru-RU" dirty="0" smtClean="0">
                <a:solidFill>
                  <a:srgbClr val="C00000"/>
                </a:solidFill>
              </a:rPr>
              <a:t> з </a:t>
            </a:r>
            <a:r>
              <a:rPr lang="ru-RU" dirty="0" err="1" smtClean="0">
                <a:solidFill>
                  <a:srgbClr val="C00000"/>
                </a:solidFill>
              </a:rPr>
              <a:t>проханням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посприяти</a:t>
            </a:r>
            <a:r>
              <a:rPr lang="ru-RU" dirty="0" smtClean="0">
                <a:solidFill>
                  <a:srgbClr val="C00000"/>
                </a:solidFill>
              </a:rPr>
              <a:t> у «</a:t>
            </a:r>
            <a:r>
              <a:rPr lang="ru-RU" dirty="0" err="1" smtClean="0">
                <a:solidFill>
                  <a:srgbClr val="C00000"/>
                </a:solidFill>
              </a:rPr>
              <a:t>забезпеченні</a:t>
            </a:r>
            <a:r>
              <a:rPr lang="ru-RU" dirty="0" smtClean="0">
                <a:solidFill>
                  <a:srgbClr val="C00000"/>
                </a:solidFill>
              </a:rPr>
              <a:t> миру і </a:t>
            </a:r>
            <a:r>
              <a:rPr lang="ru-RU" dirty="0" err="1" smtClean="0">
                <a:solidFill>
                  <a:srgbClr val="C00000"/>
                </a:solidFill>
              </a:rPr>
              <a:t>спокою</a:t>
            </a:r>
            <a:r>
              <a:rPr lang="ru-RU" dirty="0" smtClean="0">
                <a:solidFill>
                  <a:srgbClr val="C00000"/>
                </a:solidFill>
              </a:rPr>
              <a:t>» на </a:t>
            </a:r>
            <a:r>
              <a:rPr lang="ru-RU" dirty="0" err="1" smtClean="0">
                <a:solidFill>
                  <a:srgbClr val="C00000"/>
                </a:solidFill>
              </a:rPr>
              <a:t>території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Криму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uk-UA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ru-RU" dirty="0" err="1" smtClean="0">
                <a:solidFill>
                  <a:schemeClr val="bg1"/>
                </a:solidFill>
              </a:rPr>
              <a:t>березня</a:t>
            </a:r>
            <a:r>
              <a:rPr lang="ru-RU" dirty="0" smtClean="0">
                <a:solidFill>
                  <a:schemeClr val="bg1"/>
                </a:solidFill>
              </a:rPr>
              <a:t> Президент РФ </a:t>
            </a:r>
            <a:r>
              <a:rPr lang="ru-RU" dirty="0" err="1" smtClean="0">
                <a:solidFill>
                  <a:schemeClr val="bg1"/>
                </a:solidFill>
              </a:rPr>
              <a:t>Російський</a:t>
            </a:r>
            <a:r>
              <a:rPr lang="ru-RU" dirty="0" smtClean="0">
                <a:solidFill>
                  <a:schemeClr val="bg1"/>
                </a:solidFill>
              </a:rPr>
              <a:t> президент </a:t>
            </a:r>
            <a:r>
              <a:rPr lang="ru-RU" dirty="0" err="1" smtClean="0">
                <a:solidFill>
                  <a:schemeClr val="bg1"/>
                </a:solidFill>
              </a:rPr>
              <a:t>відправив</a:t>
            </a:r>
            <a:r>
              <a:rPr lang="ru-RU" dirty="0" smtClean="0">
                <a:solidFill>
                  <a:schemeClr val="bg1"/>
                </a:solidFill>
              </a:rPr>
              <a:t> до Ради </a:t>
            </a:r>
            <a:r>
              <a:rPr lang="ru-RU" dirty="0" err="1" smtClean="0">
                <a:solidFill>
                  <a:schemeClr val="bg1"/>
                </a:solidFill>
              </a:rPr>
              <a:t>Федерації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пропозицію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введення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російських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військ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Крим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Обидві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палати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думи</a:t>
            </a:r>
            <a:r>
              <a:rPr lang="ru-RU" dirty="0" smtClean="0">
                <a:solidFill>
                  <a:schemeClr val="bg1"/>
                </a:solidFill>
              </a:rPr>
              <a:t> 1 </a:t>
            </a:r>
            <a:r>
              <a:rPr lang="ru-RU" dirty="0" err="1" smtClean="0">
                <a:solidFill>
                  <a:schemeClr val="bg1"/>
                </a:solidFill>
              </a:rPr>
              <a:t>березня</a:t>
            </a:r>
            <a:r>
              <a:rPr lang="ru-RU" dirty="0" smtClean="0">
                <a:solidFill>
                  <a:schemeClr val="bg1"/>
                </a:solidFill>
              </a:rPr>
              <a:t> 2014 р. об 17:20 </a:t>
            </a:r>
            <a:r>
              <a:rPr lang="ru-RU" dirty="0" err="1" smtClean="0">
                <a:solidFill>
                  <a:schemeClr val="bg1"/>
                </a:solidFill>
              </a:rPr>
              <a:t>проголосували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введення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російських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військ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територію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, і в </a:t>
            </a:r>
            <a:r>
              <a:rPr lang="ru-RU" dirty="0" err="1" smtClean="0">
                <a:solidFill>
                  <a:schemeClr val="bg1"/>
                </a:solidFill>
              </a:rPr>
              <a:t>Крим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зокрема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Легітимність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піддається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сумніву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Етнічні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росіяни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російськомовні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громадяни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звернулися</a:t>
            </a:r>
            <a:r>
              <a:rPr lang="ru-RU" dirty="0" smtClean="0">
                <a:solidFill>
                  <a:schemeClr val="bg1"/>
                </a:solidFill>
              </a:rPr>
              <a:t> до президента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Володимира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Путіна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проханням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втручатися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внутрішні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справи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9697" name="Picture 1" descr="C:\Users\ACER\Desktop\ghmg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" y="4581128"/>
            <a:ext cx="9138074" cy="4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Файл:VOA-armed men 01-03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1" y="116632"/>
            <a:ext cx="4643898" cy="254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Файл:2014-03-09 - Perevalne military base - 01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1" y="3286604"/>
            <a:ext cx="4652778" cy="259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Файл:2014-03-09 - Perevalne military base - 02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91" y="260648"/>
            <a:ext cx="3576397" cy="53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034" y="236327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Російські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кулеметники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підступах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будівлі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кримського</a:t>
            </a:r>
            <a:r>
              <a:rPr lang="ru-RU" dirty="0">
                <a:solidFill>
                  <a:schemeClr val="bg1"/>
                </a:solidFill>
              </a:rPr>
              <a:t> парламенту. 1 </a:t>
            </a:r>
            <a:r>
              <a:rPr lang="ru-RU" dirty="0" err="1">
                <a:solidFill>
                  <a:schemeClr val="bg1"/>
                </a:solidFill>
              </a:rPr>
              <a:t>березня</a:t>
            </a:r>
            <a:r>
              <a:rPr lang="ru-RU" dirty="0">
                <a:solidFill>
                  <a:schemeClr val="bg1"/>
                </a:solidFill>
              </a:rPr>
              <a:t> 2014 року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0628" y="5877272"/>
            <a:ext cx="477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Російські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Тигри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біля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військової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частини</a:t>
            </a:r>
            <a:r>
              <a:rPr lang="ru-RU" dirty="0" smtClean="0">
                <a:solidFill>
                  <a:schemeClr val="bg1"/>
                </a:solidFill>
              </a:rPr>
              <a:t> в Перевальному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5600271"/>
            <a:ext cx="3983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Військовий</a:t>
            </a:r>
            <a:r>
              <a:rPr lang="ru-RU" dirty="0">
                <a:solidFill>
                  <a:schemeClr val="bg1"/>
                </a:solidFill>
              </a:rPr>
              <a:t> без </a:t>
            </a:r>
            <a:r>
              <a:rPr lang="ru-RU" dirty="0" err="1">
                <a:solidFill>
                  <a:schemeClr val="bg1"/>
                </a:solidFill>
              </a:rPr>
              <a:t>знаків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розрізнення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військової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частини</a:t>
            </a:r>
            <a:r>
              <a:rPr lang="ru-RU" dirty="0">
                <a:solidFill>
                  <a:schemeClr val="bg1"/>
                </a:solidFill>
              </a:rPr>
              <a:t> в Перевальному, 9 </a:t>
            </a:r>
            <a:r>
              <a:rPr lang="ru-RU" dirty="0" err="1">
                <a:solidFill>
                  <a:schemeClr val="bg1"/>
                </a:solidFill>
              </a:rPr>
              <a:t>березня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9" name="Picture 1" descr="C:\Users\ACER\Desktop\ghmg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30099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C:\Users\ACER\Desktop\ghmgm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92" y="258501"/>
            <a:ext cx="2631015" cy="634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ACER\Desktop\ghmgm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0040"/>
            <a:ext cx="2693865" cy="6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1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131"/>
            <a:ext cx="3384376" cy="653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esktop\dgef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312368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2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36547"/>
            <a:ext cx="6480720" cy="46166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6000"/>
              </a:schemeClr>
            </a:glo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defRPr>
            </a:lvl1pPr>
          </a:lstStyle>
          <a:p>
            <a:r>
              <a:rPr lang="uk-UA" dirty="0"/>
              <a:t>Путін </a:t>
            </a:r>
            <a:r>
              <a:rPr lang="uk-UA" dirty="0" smtClean="0"/>
              <a:t>Володимир </a:t>
            </a:r>
            <a:r>
              <a:rPr lang="uk-UA" dirty="0"/>
              <a:t>Володимирович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09693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Р</a:t>
            </a:r>
            <a:r>
              <a:rPr lang="ru-RU" dirty="0" err="1" smtClean="0">
                <a:solidFill>
                  <a:srgbClr val="C00000"/>
                </a:solidFill>
              </a:rPr>
              <a:t>осійський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державний</a:t>
            </a:r>
            <a:r>
              <a:rPr lang="ru-RU" dirty="0" smtClean="0">
                <a:solidFill>
                  <a:srgbClr val="C00000"/>
                </a:solidFill>
              </a:rPr>
              <a:t> і </a:t>
            </a:r>
            <a:r>
              <a:rPr lang="ru-RU" dirty="0" err="1" smtClean="0">
                <a:solidFill>
                  <a:srgbClr val="C00000"/>
                </a:solidFill>
              </a:rPr>
              <a:t>політичний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діяч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другий</a:t>
            </a:r>
            <a:r>
              <a:rPr lang="ru-RU" dirty="0" smtClean="0">
                <a:solidFill>
                  <a:srgbClr val="C00000"/>
                </a:solidFill>
              </a:rPr>
              <a:t> (2000–2008) та </a:t>
            </a:r>
            <a:r>
              <a:rPr lang="ru-RU" dirty="0" err="1" smtClean="0">
                <a:solidFill>
                  <a:srgbClr val="C00000"/>
                </a:solidFill>
              </a:rPr>
              <a:t>четвертий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 err="1" smtClean="0">
                <a:solidFill>
                  <a:srgbClr val="C00000"/>
                </a:solidFill>
              </a:rPr>
              <a:t>від</a:t>
            </a:r>
            <a:r>
              <a:rPr lang="ru-RU" dirty="0" smtClean="0">
                <a:solidFill>
                  <a:srgbClr val="C00000"/>
                </a:solidFill>
              </a:rPr>
              <a:t> 7 </a:t>
            </a:r>
            <a:r>
              <a:rPr lang="ru-RU" dirty="0" err="1" smtClean="0">
                <a:solidFill>
                  <a:srgbClr val="C00000"/>
                </a:solidFill>
              </a:rPr>
              <a:t>травня</a:t>
            </a:r>
            <a:r>
              <a:rPr lang="ru-RU" dirty="0" smtClean="0">
                <a:solidFill>
                  <a:srgbClr val="C00000"/>
                </a:solidFill>
              </a:rPr>
              <a:t> 2012 року) президент </a:t>
            </a:r>
            <a:r>
              <a:rPr lang="ru-RU" dirty="0" err="1" smtClean="0">
                <a:solidFill>
                  <a:srgbClr val="C00000"/>
                </a:solidFill>
              </a:rPr>
              <a:t>Російської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Федерації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ACER\Desktop\fdgdfg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25458"/>
            <a:ext cx="3096344" cy="415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Файл:Vladimir Puti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429245" cy="464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1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65527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err="1" smtClean="0">
                <a:solidFill>
                  <a:srgbClr val="C00000"/>
                </a:solidFill>
              </a:rPr>
              <a:t>Сім'я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Путіних</a:t>
            </a:r>
            <a:r>
              <a:rPr lang="ru-RU" dirty="0" smtClean="0">
                <a:solidFill>
                  <a:srgbClr val="C00000"/>
                </a:solidFill>
              </a:rPr>
              <a:t> жила в </a:t>
            </a:r>
            <a:r>
              <a:rPr lang="ru-RU" dirty="0" err="1" smtClean="0">
                <a:solidFill>
                  <a:srgbClr val="C00000"/>
                </a:solidFill>
              </a:rPr>
              <a:t>комунальній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квартирі</a:t>
            </a:r>
            <a:r>
              <a:rPr lang="ru-RU" dirty="0" smtClean="0">
                <a:solidFill>
                  <a:srgbClr val="C00000"/>
                </a:solidFill>
              </a:rPr>
              <a:t> в </a:t>
            </a:r>
            <a:r>
              <a:rPr lang="ru-RU" dirty="0" err="1" smtClean="0">
                <a:solidFill>
                  <a:srgbClr val="C00000"/>
                </a:solidFill>
              </a:rPr>
              <a:t>Ленінграді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Вже</a:t>
            </a:r>
            <a:r>
              <a:rPr lang="ru-RU" dirty="0" smtClean="0">
                <a:solidFill>
                  <a:srgbClr val="C00000"/>
                </a:solidFill>
              </a:rPr>
              <a:t> ставши президентом, </a:t>
            </a:r>
            <a:r>
              <a:rPr lang="ru-RU" dirty="0" err="1" smtClean="0">
                <a:solidFill>
                  <a:srgbClr val="C00000"/>
                </a:solidFill>
              </a:rPr>
              <a:t>Путін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розповідав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що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ще</a:t>
            </a:r>
            <a:r>
              <a:rPr lang="ru-RU" dirty="0" smtClean="0">
                <a:solidFill>
                  <a:srgbClr val="C00000"/>
                </a:solidFill>
              </a:rPr>
              <a:t> з </a:t>
            </a:r>
            <a:r>
              <a:rPr lang="ru-RU" dirty="0" err="1" smtClean="0">
                <a:solidFill>
                  <a:srgbClr val="C00000"/>
                </a:solidFill>
              </a:rPr>
              <a:t>дитинства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він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захоплювався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радянськими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фільмами</a:t>
            </a:r>
            <a:r>
              <a:rPr lang="ru-RU" dirty="0" smtClean="0">
                <a:solidFill>
                  <a:srgbClr val="C00000"/>
                </a:solidFill>
              </a:rPr>
              <a:t> про </a:t>
            </a:r>
            <a:r>
              <a:rPr lang="ru-RU" dirty="0" err="1" smtClean="0">
                <a:solidFill>
                  <a:srgbClr val="C00000"/>
                </a:solidFill>
              </a:rPr>
              <a:t>розвідників</a:t>
            </a:r>
            <a:r>
              <a:rPr lang="ru-RU" dirty="0" smtClean="0">
                <a:solidFill>
                  <a:srgbClr val="C00000"/>
                </a:solidFill>
              </a:rPr>
              <a:t> і </a:t>
            </a:r>
            <a:r>
              <a:rPr lang="ru-RU" dirty="0" err="1" smtClean="0">
                <a:solidFill>
                  <a:srgbClr val="C00000"/>
                </a:solidFill>
              </a:rPr>
              <a:t>мріяв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працювати</a:t>
            </a:r>
            <a:r>
              <a:rPr lang="ru-RU" dirty="0" smtClean="0">
                <a:solidFill>
                  <a:srgbClr val="C00000"/>
                </a:solidFill>
              </a:rPr>
              <a:t> в органах </a:t>
            </a:r>
            <a:r>
              <a:rPr lang="ru-RU" dirty="0" err="1" smtClean="0">
                <a:solidFill>
                  <a:srgbClr val="C00000"/>
                </a:solidFill>
              </a:rPr>
              <a:t>державної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безпеки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У 1970–1975 </a:t>
            </a:r>
            <a:r>
              <a:rPr lang="ru-RU" dirty="0" err="1" smtClean="0">
                <a:solidFill>
                  <a:schemeClr val="bg1"/>
                </a:solidFill>
              </a:rPr>
              <a:t>вчився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міжнародному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відділенні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юридичного</a:t>
            </a:r>
            <a:r>
              <a:rPr lang="ru-RU" dirty="0" smtClean="0">
                <a:solidFill>
                  <a:schemeClr val="bg1"/>
                </a:solidFill>
              </a:rPr>
              <a:t> факультету </a:t>
            </a:r>
            <a:r>
              <a:rPr lang="ru-RU" dirty="0" err="1" smtClean="0">
                <a:solidFill>
                  <a:schemeClr val="bg1"/>
                </a:solidFill>
              </a:rPr>
              <a:t>Ленінградського</a:t>
            </a:r>
            <a:r>
              <a:rPr lang="ru-RU" dirty="0" smtClean="0">
                <a:solidFill>
                  <a:schemeClr val="bg1"/>
                </a:solidFill>
              </a:rPr>
              <a:t> державного </a:t>
            </a:r>
            <a:r>
              <a:rPr lang="ru-RU" dirty="0" err="1" smtClean="0">
                <a:solidFill>
                  <a:schemeClr val="bg1"/>
                </a:solidFill>
              </a:rPr>
              <a:t>університету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імені</a:t>
            </a:r>
            <a:r>
              <a:rPr lang="ru-RU" dirty="0" smtClean="0">
                <a:solidFill>
                  <a:schemeClr val="bg1"/>
                </a:solidFill>
              </a:rPr>
              <a:t> Жданова. В </a:t>
            </a:r>
            <a:r>
              <a:rPr lang="ru-RU" dirty="0" err="1" smtClean="0">
                <a:solidFill>
                  <a:schemeClr val="bg1"/>
                </a:solidFill>
              </a:rPr>
              <a:t>університеті</a:t>
            </a:r>
            <a:r>
              <a:rPr lang="ru-RU" dirty="0" smtClean="0">
                <a:solidFill>
                  <a:schemeClr val="bg1"/>
                </a:solidFill>
              </a:rPr>
              <a:t> вступив в КПРС і </a:t>
            </a:r>
            <a:r>
              <a:rPr lang="ru-RU" dirty="0" err="1" smtClean="0">
                <a:solidFill>
                  <a:schemeClr val="bg1"/>
                </a:solidFill>
              </a:rPr>
              <a:t>залишався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членом до заборони </a:t>
            </a:r>
            <a:r>
              <a:rPr lang="ru-RU" dirty="0" err="1" smtClean="0">
                <a:solidFill>
                  <a:schemeClr val="bg1"/>
                </a:solidFill>
              </a:rPr>
              <a:t>партії</a:t>
            </a:r>
            <a:r>
              <a:rPr lang="ru-RU" dirty="0" smtClean="0">
                <a:solidFill>
                  <a:schemeClr val="bg1"/>
                </a:solidFill>
              </a:rPr>
              <a:t> в 1991 (формально не </a:t>
            </a:r>
            <a:r>
              <a:rPr lang="ru-RU" dirty="0" err="1" smtClean="0">
                <a:solidFill>
                  <a:schemeClr val="bg1"/>
                </a:solidFill>
              </a:rPr>
              <a:t>виходив</a:t>
            </a:r>
            <a:r>
              <a:rPr lang="ru-RU" dirty="0" smtClean="0">
                <a:solidFill>
                  <a:schemeClr val="bg1"/>
                </a:solidFill>
              </a:rPr>
              <a:t> з КПРС). </a:t>
            </a: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</a:rPr>
              <a:t>навчання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вперше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зустрів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Анатолія</a:t>
            </a:r>
            <a:r>
              <a:rPr lang="ru-RU" dirty="0" smtClean="0">
                <a:solidFill>
                  <a:schemeClr val="bg1"/>
                </a:solidFill>
              </a:rPr>
              <a:t> Собчака, у той час доцента </a:t>
            </a:r>
            <a:r>
              <a:rPr lang="ru-RU" dirty="0" err="1" smtClean="0">
                <a:solidFill>
                  <a:schemeClr val="bg1"/>
                </a:solidFill>
              </a:rPr>
              <a:t>університету</a:t>
            </a:r>
            <a:r>
              <a:rPr lang="ru-RU" dirty="0" smtClean="0">
                <a:solidFill>
                  <a:schemeClr val="bg1"/>
                </a:solidFill>
              </a:rPr>
              <a:t>. Тема диплома — «Принцип </a:t>
            </a:r>
            <a:r>
              <a:rPr lang="ru-RU" dirty="0" err="1" smtClean="0">
                <a:solidFill>
                  <a:schemeClr val="bg1"/>
                </a:solidFill>
              </a:rPr>
              <a:t>найбільшого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сприяння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нації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Файл:Vladimir Putin as a 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42" y="105739"/>
            <a:ext cx="1368152" cy="208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etoretro.ru/data/media/20/1342719105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75" y="2777230"/>
            <a:ext cx="2235613" cy="149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static.newsland.com/news_images/911/big_9118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03" y="4869160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443841"/>
            <a:ext cx="6336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Після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закінчення</a:t>
            </a:r>
            <a:r>
              <a:rPr lang="ru-RU" dirty="0" smtClean="0">
                <a:solidFill>
                  <a:srgbClr val="C00000"/>
                </a:solidFill>
              </a:rPr>
              <a:t> ЛДУ </a:t>
            </a:r>
            <a:r>
              <a:rPr lang="ru-RU" dirty="0" err="1" smtClean="0">
                <a:solidFill>
                  <a:srgbClr val="C00000"/>
                </a:solidFill>
              </a:rPr>
              <a:t>Путін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був</a:t>
            </a:r>
            <a:r>
              <a:rPr lang="ru-RU" dirty="0" smtClean="0">
                <a:solidFill>
                  <a:srgbClr val="C00000"/>
                </a:solidFill>
              </a:rPr>
              <a:t> за </a:t>
            </a:r>
            <a:r>
              <a:rPr lang="ru-RU" dirty="0" err="1" smtClean="0">
                <a:solidFill>
                  <a:srgbClr val="C00000"/>
                </a:solidFill>
              </a:rPr>
              <a:t>розподілом</a:t>
            </a:r>
            <a:r>
              <a:rPr lang="ru-RU" dirty="0" smtClean="0">
                <a:solidFill>
                  <a:srgbClr val="C00000"/>
                </a:solidFill>
              </a:rPr>
              <a:t> направлений в </a:t>
            </a:r>
            <a:r>
              <a:rPr lang="ru-RU" dirty="0" err="1" smtClean="0">
                <a:solidFill>
                  <a:srgbClr val="C00000"/>
                </a:solidFill>
              </a:rPr>
              <a:t>Комітет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державної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безпеки</a:t>
            </a:r>
            <a:r>
              <a:rPr lang="ru-RU" dirty="0" smtClean="0">
                <a:solidFill>
                  <a:srgbClr val="C00000"/>
                </a:solidFill>
              </a:rPr>
              <a:t> СРСР.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У 1975–1984 — </a:t>
            </a:r>
            <a:r>
              <a:rPr lang="ru-RU" dirty="0" err="1" smtClean="0">
                <a:solidFill>
                  <a:schemeClr val="bg1"/>
                </a:solidFill>
              </a:rPr>
              <a:t>співробітник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Першого</a:t>
            </a:r>
            <a:r>
              <a:rPr lang="ru-RU" dirty="0" smtClean="0">
                <a:solidFill>
                  <a:schemeClr val="bg1"/>
                </a:solidFill>
              </a:rPr>
              <a:t> (кадрового) </a:t>
            </a:r>
            <a:r>
              <a:rPr lang="ru-RU" dirty="0" err="1" smtClean="0">
                <a:solidFill>
                  <a:schemeClr val="bg1"/>
                </a:solidFill>
              </a:rPr>
              <a:t>відділу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Ленінградського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управління</a:t>
            </a:r>
            <a:r>
              <a:rPr lang="ru-RU" dirty="0" smtClean="0">
                <a:solidFill>
                  <a:schemeClr val="bg1"/>
                </a:solidFill>
              </a:rPr>
              <a:t> КДБ.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У 1976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закінчив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Курси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перепідготовки</a:t>
            </a:r>
            <a:r>
              <a:rPr lang="ru-RU" dirty="0" smtClean="0">
                <a:solidFill>
                  <a:schemeClr val="bg1"/>
                </a:solidFill>
              </a:rPr>
              <a:t> оперативного складу» в </a:t>
            </a:r>
            <a:r>
              <a:rPr lang="ru-RU" dirty="0" err="1" smtClean="0">
                <a:solidFill>
                  <a:schemeClr val="bg1"/>
                </a:solidFill>
              </a:rPr>
              <a:t>Охті</a:t>
            </a:r>
            <a:r>
              <a:rPr lang="ru-RU" dirty="0" smtClean="0">
                <a:solidFill>
                  <a:schemeClr val="bg1"/>
                </a:solidFill>
              </a:rPr>
              <a:t> («401-а школа»).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У 1979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закінчив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навчання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річних</a:t>
            </a:r>
            <a:r>
              <a:rPr lang="ru-RU" dirty="0" smtClean="0">
                <a:solidFill>
                  <a:schemeClr val="bg1"/>
                </a:solidFill>
              </a:rPr>
              <a:t> курсах </a:t>
            </a:r>
            <a:r>
              <a:rPr lang="ru-RU" dirty="0" err="1" smtClean="0">
                <a:solidFill>
                  <a:schemeClr val="bg1"/>
                </a:solidFill>
              </a:rPr>
              <a:t>перепідготовки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Вищій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школі</a:t>
            </a:r>
            <a:r>
              <a:rPr lang="ru-RU" dirty="0" smtClean="0">
                <a:solidFill>
                  <a:schemeClr val="bg1"/>
                </a:solidFill>
              </a:rPr>
              <a:t> КДБ в </a:t>
            </a:r>
            <a:r>
              <a:rPr lang="ru-RU" dirty="0" err="1" smtClean="0">
                <a:solidFill>
                  <a:schemeClr val="bg1"/>
                </a:solidFill>
              </a:rPr>
              <a:t>Москві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У 1985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закінчив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Червонопрапорний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інститут</a:t>
            </a:r>
            <a:r>
              <a:rPr lang="ru-RU" dirty="0" smtClean="0">
                <a:solidFill>
                  <a:schemeClr val="bg1"/>
                </a:solidFill>
              </a:rPr>
              <a:t> КДБ СРСР </a:t>
            </a:r>
            <a:r>
              <a:rPr lang="ru-RU" dirty="0" err="1" smtClean="0">
                <a:solidFill>
                  <a:schemeClr val="bg1"/>
                </a:solidFill>
              </a:rPr>
              <a:t>ім</a:t>
            </a:r>
            <a:r>
              <a:rPr lang="ru-RU" dirty="0" smtClean="0">
                <a:solidFill>
                  <a:schemeClr val="bg1"/>
                </a:solidFill>
              </a:rPr>
              <a:t>. Ю. Андропова.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У 1985–1990 роках </a:t>
            </a:r>
            <a:r>
              <a:rPr lang="ru-RU" dirty="0" err="1" smtClean="0">
                <a:solidFill>
                  <a:schemeClr val="bg1"/>
                </a:solidFill>
              </a:rPr>
              <a:t>працював</a:t>
            </a:r>
            <a:r>
              <a:rPr lang="ru-RU" dirty="0" smtClean="0">
                <a:solidFill>
                  <a:schemeClr val="bg1"/>
                </a:solidFill>
              </a:rPr>
              <a:t> в НДР, в </a:t>
            </a:r>
            <a:r>
              <a:rPr lang="ru-RU" dirty="0" err="1" smtClean="0">
                <a:solidFill>
                  <a:schemeClr val="bg1"/>
                </a:solidFill>
              </a:rPr>
              <a:t>Дрездені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Офіційно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посідав</a:t>
            </a:r>
            <a:r>
              <a:rPr lang="ru-RU" dirty="0" smtClean="0">
                <a:solidFill>
                  <a:schemeClr val="bg1"/>
                </a:solidFill>
              </a:rPr>
              <a:t> посаду директора </a:t>
            </a:r>
            <a:r>
              <a:rPr lang="ru-RU" dirty="0" err="1" smtClean="0">
                <a:solidFill>
                  <a:schemeClr val="bg1"/>
                </a:solidFill>
              </a:rPr>
              <a:t>Будинку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дружби</a:t>
            </a:r>
            <a:r>
              <a:rPr lang="ru-RU" dirty="0" smtClean="0">
                <a:solidFill>
                  <a:schemeClr val="bg1"/>
                </a:solidFill>
              </a:rPr>
              <a:t> СРСР — НДР.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Файл:Vladimir Putin in KGB unif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76" y="548680"/>
            <a:ext cx="1905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8936" y="3549056"/>
            <a:ext cx="190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Путін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формі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капітана</a:t>
            </a:r>
            <a:r>
              <a:rPr lang="ru-RU" dirty="0" smtClean="0">
                <a:solidFill>
                  <a:schemeClr val="bg1"/>
                </a:solidFill>
              </a:rPr>
              <a:t> КДБ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0466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Служба в КДБ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3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polittech.org/wp-content/uploads/2012/03/putin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6" y="35748"/>
            <a:ext cx="2174070" cy="221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268337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Після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відставки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першого</a:t>
            </a:r>
            <a:r>
              <a:rPr lang="ru-RU" dirty="0" smtClean="0">
                <a:solidFill>
                  <a:srgbClr val="C00000"/>
                </a:solidFill>
              </a:rPr>
              <a:t> президента Бориса </a:t>
            </a:r>
            <a:r>
              <a:rPr lang="ru-RU" dirty="0" err="1" smtClean="0">
                <a:solidFill>
                  <a:srgbClr val="C00000"/>
                </a:solidFill>
              </a:rPr>
              <a:t>Єльцина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виконував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його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обов'язки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від</a:t>
            </a:r>
            <a:r>
              <a:rPr lang="ru-RU" dirty="0" smtClean="0">
                <a:solidFill>
                  <a:srgbClr val="C00000"/>
                </a:solidFill>
              </a:rPr>
              <a:t> 31 </a:t>
            </a:r>
            <a:r>
              <a:rPr lang="ru-RU" dirty="0" err="1" smtClean="0">
                <a:solidFill>
                  <a:srgbClr val="C00000"/>
                </a:solidFill>
              </a:rPr>
              <a:t>грудня</a:t>
            </a:r>
            <a:r>
              <a:rPr lang="ru-RU" dirty="0" smtClean="0">
                <a:solidFill>
                  <a:srgbClr val="C00000"/>
                </a:solidFill>
              </a:rPr>
              <a:t> 1999 до 7 </a:t>
            </a:r>
            <a:r>
              <a:rPr lang="ru-RU" dirty="0" err="1" smtClean="0">
                <a:solidFill>
                  <a:srgbClr val="C00000"/>
                </a:solidFill>
              </a:rPr>
              <a:t>травня</a:t>
            </a:r>
            <a:r>
              <a:rPr lang="ru-RU" dirty="0" smtClean="0">
                <a:solidFill>
                  <a:srgbClr val="C00000"/>
                </a:solidFill>
              </a:rPr>
              <a:t> 2000 року. </a:t>
            </a:r>
            <a:r>
              <a:rPr lang="ru-RU" dirty="0" err="1" smtClean="0">
                <a:solidFill>
                  <a:srgbClr val="C00000"/>
                </a:solidFill>
              </a:rPr>
              <a:t>Від</a:t>
            </a:r>
            <a:r>
              <a:rPr lang="ru-RU" dirty="0" smtClean="0">
                <a:solidFill>
                  <a:srgbClr val="C00000"/>
                </a:solidFill>
              </a:rPr>
              <a:t> 16 </a:t>
            </a:r>
            <a:r>
              <a:rPr lang="ru-RU" dirty="0" err="1" smtClean="0">
                <a:solidFill>
                  <a:srgbClr val="C00000"/>
                </a:solidFill>
              </a:rPr>
              <a:t>серпня</a:t>
            </a:r>
            <a:r>
              <a:rPr lang="ru-RU" dirty="0" smtClean="0">
                <a:solidFill>
                  <a:srgbClr val="C00000"/>
                </a:solidFill>
              </a:rPr>
              <a:t> до 31 </a:t>
            </a:r>
            <a:r>
              <a:rPr lang="ru-RU" dirty="0" err="1" smtClean="0">
                <a:solidFill>
                  <a:srgbClr val="C00000"/>
                </a:solidFill>
              </a:rPr>
              <a:t>грудня</a:t>
            </a:r>
            <a:r>
              <a:rPr lang="ru-RU" dirty="0" smtClean="0">
                <a:solidFill>
                  <a:srgbClr val="C00000"/>
                </a:solidFill>
              </a:rPr>
              <a:t> 1999 року та </a:t>
            </a:r>
            <a:r>
              <a:rPr lang="ru-RU" dirty="0" err="1" smtClean="0">
                <a:solidFill>
                  <a:srgbClr val="C00000"/>
                </a:solidFill>
              </a:rPr>
              <a:t>від</a:t>
            </a:r>
            <a:r>
              <a:rPr lang="ru-RU" dirty="0" smtClean="0">
                <a:solidFill>
                  <a:srgbClr val="C00000"/>
                </a:solidFill>
              </a:rPr>
              <a:t> 8 </a:t>
            </a:r>
            <a:r>
              <a:rPr lang="ru-RU" dirty="0" err="1" smtClean="0">
                <a:solidFill>
                  <a:srgbClr val="C00000"/>
                </a:solidFill>
              </a:rPr>
              <a:t>травня</a:t>
            </a:r>
            <a:r>
              <a:rPr lang="ru-RU" dirty="0" smtClean="0">
                <a:solidFill>
                  <a:srgbClr val="C00000"/>
                </a:solidFill>
              </a:rPr>
              <a:t> 2008 року до 7 </a:t>
            </a:r>
            <a:r>
              <a:rPr lang="ru-RU" dirty="0" err="1" smtClean="0">
                <a:solidFill>
                  <a:srgbClr val="C00000"/>
                </a:solidFill>
              </a:rPr>
              <a:t>травня</a:t>
            </a:r>
            <a:r>
              <a:rPr lang="ru-RU" dirty="0" smtClean="0">
                <a:solidFill>
                  <a:srgbClr val="C00000"/>
                </a:solidFill>
              </a:rPr>
              <a:t> 2012 року — голова Уряду </a:t>
            </a:r>
            <a:r>
              <a:rPr lang="ru-RU" dirty="0" err="1" smtClean="0">
                <a:solidFill>
                  <a:srgbClr val="C00000"/>
                </a:solidFill>
              </a:rPr>
              <a:t>Російської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Федерації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Має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юридичну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освіту</a:t>
            </a:r>
            <a:r>
              <a:rPr lang="ru-RU" dirty="0" smtClean="0">
                <a:solidFill>
                  <a:srgbClr val="C00000"/>
                </a:solidFill>
              </a:rPr>
              <a:t>. Кандидат </a:t>
            </a:r>
            <a:r>
              <a:rPr lang="ru-RU" dirty="0" err="1" smtClean="0">
                <a:solidFill>
                  <a:srgbClr val="C00000"/>
                </a:solidFill>
              </a:rPr>
              <a:t>економічних</a:t>
            </a:r>
            <a:r>
              <a:rPr lang="ru-RU" dirty="0" smtClean="0">
                <a:solidFill>
                  <a:srgbClr val="C00000"/>
                </a:solidFill>
              </a:rPr>
              <a:t> наук.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762" y="2420888"/>
            <a:ext cx="48580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Дитинство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юність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Батько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Путіна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Володимир</a:t>
            </a:r>
            <a:r>
              <a:rPr lang="ru-RU" dirty="0" smtClean="0">
                <a:solidFill>
                  <a:schemeClr val="bg1"/>
                </a:solidFill>
              </a:rPr>
              <a:t> Спиридонович </a:t>
            </a:r>
            <a:r>
              <a:rPr lang="ru-RU" dirty="0" err="1" smtClean="0">
                <a:solidFill>
                  <a:schemeClr val="bg1"/>
                </a:solidFill>
              </a:rPr>
              <a:t>Путін</a:t>
            </a:r>
            <a:r>
              <a:rPr lang="ru-RU" dirty="0" smtClean="0">
                <a:solidFill>
                  <a:schemeClr val="bg1"/>
                </a:solidFill>
              </a:rPr>
              <a:t> (1911 — 02.08.1999) — </a:t>
            </a:r>
            <a:r>
              <a:rPr lang="ru-RU" dirty="0" err="1" smtClean="0">
                <a:solidFill>
                  <a:schemeClr val="bg1"/>
                </a:solidFill>
              </a:rPr>
              <a:t>учасник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Другої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війни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воював</a:t>
            </a:r>
            <a:r>
              <a:rPr lang="ru-RU" dirty="0" smtClean="0">
                <a:solidFill>
                  <a:schemeClr val="bg1"/>
                </a:solidFill>
              </a:rPr>
              <a:t> в НКВД), </a:t>
            </a:r>
            <a:r>
              <a:rPr lang="ru-RU" dirty="0" err="1" smtClean="0">
                <a:solidFill>
                  <a:schemeClr val="bg1"/>
                </a:solidFill>
              </a:rPr>
              <a:t>робітник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заводі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Мати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Марія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Іванівна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Шеломова</a:t>
            </a:r>
            <a:r>
              <a:rPr lang="ru-RU" dirty="0" smtClean="0">
                <a:solidFill>
                  <a:schemeClr val="bg1"/>
                </a:solidFill>
              </a:rPr>
              <a:t> (1911–1998),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працювала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заводі</a:t>
            </a:r>
            <a:r>
              <a:rPr lang="ru-RU" dirty="0" smtClean="0">
                <a:solidFill>
                  <a:schemeClr val="bg1"/>
                </a:solidFill>
              </a:rPr>
              <a:t>, пережила блокаду </a:t>
            </a:r>
            <a:r>
              <a:rPr lang="ru-RU" dirty="0" err="1" smtClean="0">
                <a:solidFill>
                  <a:schemeClr val="bg1"/>
                </a:solidFill>
              </a:rPr>
              <a:t>Ленінграда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Володимир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третім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сином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сім'ї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двоє</a:t>
            </a:r>
            <a:r>
              <a:rPr lang="ru-RU" dirty="0" smtClean="0">
                <a:solidFill>
                  <a:schemeClr val="bg1"/>
                </a:solidFill>
              </a:rPr>
              <a:t> старших </a:t>
            </a:r>
            <a:r>
              <a:rPr lang="ru-RU" dirty="0" err="1" smtClean="0">
                <a:solidFill>
                  <a:schemeClr val="bg1"/>
                </a:solidFill>
              </a:rPr>
              <a:t>братів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народилися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тридцяті</a:t>
            </a:r>
            <a:r>
              <a:rPr lang="ru-RU" dirty="0" smtClean="0">
                <a:solidFill>
                  <a:schemeClr val="bg1"/>
                </a:solidFill>
              </a:rPr>
              <a:t> роки, померли в </a:t>
            </a:r>
            <a:r>
              <a:rPr lang="ru-RU" dirty="0" err="1" smtClean="0">
                <a:solidFill>
                  <a:schemeClr val="bg1"/>
                </a:solidFill>
              </a:rPr>
              <a:t>дитинстві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8" name="Picture 6" descr="Файл:Vladimir Spiridonovich Put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21" y="2924944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Файл:Maria Ivanovna Shelomo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94" y="2924944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2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24744"/>
            <a:ext cx="5616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C00000"/>
                </a:solidFill>
              </a:rPr>
              <a:t>З 1990 року — </a:t>
            </a:r>
            <a:r>
              <a:rPr lang="ru-RU" dirty="0" err="1" smtClean="0">
                <a:solidFill>
                  <a:srgbClr val="C00000"/>
                </a:solidFill>
              </a:rPr>
              <a:t>помічник</a:t>
            </a:r>
            <a:r>
              <a:rPr lang="ru-RU" dirty="0" smtClean="0">
                <a:solidFill>
                  <a:srgbClr val="C00000"/>
                </a:solidFill>
              </a:rPr>
              <a:t> ректора </a:t>
            </a:r>
            <a:r>
              <a:rPr lang="ru-RU" dirty="0" err="1" smtClean="0">
                <a:solidFill>
                  <a:srgbClr val="C00000"/>
                </a:solidFill>
              </a:rPr>
              <a:t>Ленінградського</a:t>
            </a:r>
            <a:r>
              <a:rPr lang="ru-RU" dirty="0" smtClean="0">
                <a:solidFill>
                  <a:srgbClr val="C00000"/>
                </a:solidFill>
              </a:rPr>
              <a:t> державного </a:t>
            </a:r>
            <a:r>
              <a:rPr lang="ru-RU" dirty="0" err="1" smtClean="0">
                <a:solidFill>
                  <a:srgbClr val="C00000"/>
                </a:solidFill>
              </a:rPr>
              <a:t>університету</a:t>
            </a:r>
            <a:r>
              <a:rPr lang="ru-RU" dirty="0" smtClean="0">
                <a:solidFill>
                  <a:srgbClr val="C00000"/>
                </a:solidFill>
              </a:rPr>
              <a:t> з </a:t>
            </a:r>
            <a:r>
              <a:rPr lang="ru-RU" dirty="0" err="1" smtClean="0">
                <a:solidFill>
                  <a:srgbClr val="C00000"/>
                </a:solidFill>
              </a:rPr>
              <a:t>міжнародних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питань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потім</a:t>
            </a:r>
            <a:r>
              <a:rPr lang="ru-RU" dirty="0" smtClean="0">
                <a:solidFill>
                  <a:srgbClr val="C00000"/>
                </a:solidFill>
              </a:rPr>
              <a:t> — </a:t>
            </a:r>
            <a:r>
              <a:rPr lang="ru-RU" dirty="0" err="1" smtClean="0">
                <a:solidFill>
                  <a:srgbClr val="C00000"/>
                </a:solidFill>
              </a:rPr>
              <a:t>радник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голови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Ленінградської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міської</a:t>
            </a:r>
            <a:r>
              <a:rPr lang="ru-RU" dirty="0" smtClean="0">
                <a:solidFill>
                  <a:schemeClr val="bg1"/>
                </a:solidFill>
              </a:rPr>
              <a:t> ради.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З 12 </a:t>
            </a:r>
            <a:r>
              <a:rPr lang="ru-RU" dirty="0" err="1" smtClean="0">
                <a:solidFill>
                  <a:schemeClr val="bg1"/>
                </a:solidFill>
              </a:rPr>
              <a:t>червня</a:t>
            </a:r>
            <a:r>
              <a:rPr lang="ru-RU" dirty="0" smtClean="0">
                <a:solidFill>
                  <a:schemeClr val="bg1"/>
                </a:solidFill>
              </a:rPr>
              <a:t> 1991 року,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обрання</a:t>
            </a:r>
            <a:r>
              <a:rPr lang="ru-RU" dirty="0" smtClean="0">
                <a:solidFill>
                  <a:schemeClr val="bg1"/>
                </a:solidFill>
              </a:rPr>
              <a:t> А. Собчака на посаду мера, — голова </a:t>
            </a:r>
            <a:r>
              <a:rPr lang="ru-RU" dirty="0" err="1" smtClean="0">
                <a:solidFill>
                  <a:schemeClr val="bg1"/>
                </a:solidFill>
              </a:rPr>
              <a:t>Комітету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зовнішніх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зв'язків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мерії</a:t>
            </a:r>
            <a:r>
              <a:rPr lang="ru-RU" dirty="0" smtClean="0">
                <a:solidFill>
                  <a:schemeClr val="bg1"/>
                </a:solidFill>
              </a:rPr>
              <a:t> Санкт-Петербурга.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На початку 1992 року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переведений в «</a:t>
            </a:r>
            <a:r>
              <a:rPr lang="ru-RU" dirty="0" err="1" smtClean="0">
                <a:solidFill>
                  <a:schemeClr val="bg1"/>
                </a:solidFill>
              </a:rPr>
              <a:t>діючий</a:t>
            </a:r>
            <a:r>
              <a:rPr lang="ru-RU" dirty="0" smtClean="0">
                <a:solidFill>
                  <a:schemeClr val="bg1"/>
                </a:solidFill>
              </a:rPr>
              <a:t> резерв» КДБ (у </a:t>
            </a:r>
            <a:r>
              <a:rPr lang="ru-RU" dirty="0" err="1" smtClean="0">
                <a:solidFill>
                  <a:schemeClr val="bg1"/>
                </a:solidFill>
              </a:rPr>
              <a:t>званні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підполковника</a:t>
            </a:r>
            <a:r>
              <a:rPr lang="ru-RU" dirty="0" smtClean="0">
                <a:solidFill>
                  <a:schemeClr val="bg1"/>
                </a:solidFill>
              </a:rPr>
              <a:t> запасу), в </a:t>
            </a:r>
            <a:r>
              <a:rPr lang="ru-RU" dirty="0" err="1" smtClean="0">
                <a:solidFill>
                  <a:schemeClr val="bg1"/>
                </a:solidFill>
              </a:rPr>
              <a:t>Ленінградському</a:t>
            </a:r>
            <a:r>
              <a:rPr lang="ru-RU" dirty="0" smtClean="0">
                <a:solidFill>
                  <a:schemeClr val="bg1"/>
                </a:solidFill>
              </a:rPr>
              <a:t> державному </a:t>
            </a:r>
            <a:r>
              <a:rPr lang="ru-RU" dirty="0" err="1" smtClean="0">
                <a:solidFill>
                  <a:schemeClr val="bg1"/>
                </a:solidFill>
              </a:rPr>
              <a:t>університеті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З </a:t>
            </a:r>
            <a:r>
              <a:rPr lang="ru-RU" dirty="0" err="1" smtClean="0">
                <a:solidFill>
                  <a:schemeClr val="bg1"/>
                </a:solidFill>
              </a:rPr>
              <a:t>березня</a:t>
            </a:r>
            <a:r>
              <a:rPr lang="ru-RU" dirty="0" smtClean="0">
                <a:solidFill>
                  <a:schemeClr val="bg1"/>
                </a:solidFill>
              </a:rPr>
              <a:t> 1994 — перший заступник </a:t>
            </a:r>
            <a:r>
              <a:rPr lang="ru-RU" dirty="0" err="1" smtClean="0">
                <a:solidFill>
                  <a:schemeClr val="bg1"/>
                </a:solidFill>
              </a:rPr>
              <a:t>голови</a:t>
            </a:r>
            <a:r>
              <a:rPr lang="ru-RU" dirty="0" smtClean="0">
                <a:solidFill>
                  <a:schemeClr val="bg1"/>
                </a:solidFill>
              </a:rPr>
              <a:t> уряду Санкт-Петербурга.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www.rusproject.org/sites/default/files/images/humor/1349335687_k7tlkntxs1f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25" y="188640"/>
            <a:ext cx="28734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lenta-ua.net/uploads/posts/2014-03/1395936165_put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45" y="4581126"/>
            <a:ext cx="2837927" cy="21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Робота в </a:t>
            </a:r>
            <a:r>
              <a:rPr lang="ru-R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Петербурзі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і </a:t>
            </a:r>
            <a:r>
              <a:rPr lang="ru-R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звинувачення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в </a:t>
            </a:r>
            <a:r>
              <a:rPr lang="ru-R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корупції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12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268760"/>
            <a:ext cx="617789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C00000"/>
                </a:solidFill>
              </a:rPr>
              <a:t>Збільшив</a:t>
            </a:r>
            <a:r>
              <a:rPr lang="ru-RU" dirty="0" smtClean="0">
                <a:solidFill>
                  <a:srgbClr val="C00000"/>
                </a:solidFill>
              </a:rPr>
              <a:t> бюджет </a:t>
            </a:r>
            <a:r>
              <a:rPr lang="ru-RU" dirty="0" err="1" smtClean="0">
                <a:solidFill>
                  <a:srgbClr val="C00000"/>
                </a:solidFill>
              </a:rPr>
              <a:t>Росії</a:t>
            </a:r>
            <a:r>
              <a:rPr lang="ru-RU" dirty="0" smtClean="0">
                <a:solidFill>
                  <a:srgbClr val="C00000"/>
                </a:solidFill>
              </a:rPr>
              <a:t> в 22 рази, </a:t>
            </a:r>
            <a:r>
              <a:rPr lang="ru-RU" dirty="0" err="1" smtClean="0">
                <a:solidFill>
                  <a:srgbClr val="C00000"/>
                </a:solidFill>
              </a:rPr>
              <a:t>військові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витрати</a:t>
            </a:r>
            <a:r>
              <a:rPr lang="ru-RU" dirty="0" smtClean="0">
                <a:solidFill>
                  <a:srgbClr val="C00000"/>
                </a:solidFill>
              </a:rPr>
              <a:t> - в 30 </a:t>
            </a:r>
            <a:r>
              <a:rPr lang="ru-RU" dirty="0" err="1" smtClean="0">
                <a:solidFill>
                  <a:srgbClr val="C00000"/>
                </a:solidFill>
              </a:rPr>
              <a:t>разів</a:t>
            </a:r>
            <a:r>
              <a:rPr lang="ru-RU" dirty="0" smtClean="0">
                <a:solidFill>
                  <a:srgbClr val="C00000"/>
                </a:solidFill>
              </a:rPr>
              <a:t> , ВВП - в 12 </a:t>
            </a:r>
            <a:r>
              <a:rPr lang="ru-RU" dirty="0" err="1" smtClean="0">
                <a:solidFill>
                  <a:srgbClr val="C00000"/>
                </a:solidFill>
              </a:rPr>
              <a:t>разів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 err="1" smtClean="0">
                <a:solidFill>
                  <a:srgbClr val="C00000"/>
                </a:solidFill>
              </a:rPr>
              <a:t>Росія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перестрибнула</a:t>
            </a:r>
            <a:r>
              <a:rPr lang="ru-RU" dirty="0" smtClean="0">
                <a:solidFill>
                  <a:srgbClr val="C00000"/>
                </a:solidFill>
              </a:rPr>
              <a:t> з 36- </a:t>
            </a:r>
            <a:r>
              <a:rPr lang="ru-RU" dirty="0" err="1" smtClean="0">
                <a:solidFill>
                  <a:srgbClr val="C00000"/>
                </a:solidFill>
              </a:rPr>
              <a:t>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місця</a:t>
            </a:r>
            <a:r>
              <a:rPr lang="ru-RU" dirty="0" smtClean="0">
                <a:solidFill>
                  <a:srgbClr val="C00000"/>
                </a:solidFill>
              </a:rPr>
              <a:t> в </a:t>
            </a:r>
            <a:r>
              <a:rPr lang="ru-RU" dirty="0" err="1" smtClean="0">
                <a:solidFill>
                  <a:srgbClr val="C00000"/>
                </a:solidFill>
              </a:rPr>
              <a:t>світі</a:t>
            </a:r>
            <a:r>
              <a:rPr lang="ru-RU" dirty="0" smtClean="0">
                <a:solidFill>
                  <a:srgbClr val="C00000"/>
                </a:solidFill>
              </a:rPr>
              <a:t> за </a:t>
            </a:r>
            <a:r>
              <a:rPr lang="ru-RU" dirty="0" err="1" smtClean="0">
                <a:solidFill>
                  <a:srgbClr val="C00000"/>
                </a:solidFill>
              </a:rPr>
              <a:t>рівнем</a:t>
            </a:r>
            <a:r>
              <a:rPr lang="ru-RU" dirty="0" smtClean="0">
                <a:solidFill>
                  <a:srgbClr val="C00000"/>
                </a:solidFill>
              </a:rPr>
              <a:t> ВВП на 6-е </a:t>
            </a:r>
            <a:r>
              <a:rPr lang="ru-RU" dirty="0" err="1" smtClean="0">
                <a:solidFill>
                  <a:srgbClr val="C00000"/>
                </a:solidFill>
              </a:rPr>
              <a:t>місце</a:t>
            </a:r>
            <a:r>
              <a:rPr lang="ru-RU" dirty="0" smtClean="0">
                <a:solidFill>
                  <a:srgbClr val="C00000"/>
                </a:solidFill>
              </a:rPr>
              <a:t>). 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Збільшив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золотовалютні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резерви</a:t>
            </a:r>
            <a:r>
              <a:rPr lang="ru-RU" dirty="0" smtClean="0">
                <a:solidFill>
                  <a:schemeClr val="bg1"/>
                </a:solidFill>
              </a:rPr>
              <a:t> в 48 </a:t>
            </a:r>
            <a:r>
              <a:rPr lang="ru-RU" dirty="0" err="1" smtClean="0">
                <a:solidFill>
                  <a:schemeClr val="bg1"/>
                </a:solidFill>
              </a:rPr>
              <a:t>разів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Повернув 256 </a:t>
            </a:r>
            <a:r>
              <a:rPr lang="ru-RU" dirty="0" err="1" smtClean="0">
                <a:solidFill>
                  <a:schemeClr val="bg1"/>
                </a:solidFill>
              </a:rPr>
              <a:t>родовищ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корисних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копалин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Російську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юрисдикцію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залишилося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повернути</a:t>
            </a:r>
            <a:r>
              <a:rPr lang="ru-RU" dirty="0" smtClean="0">
                <a:solidFill>
                  <a:schemeClr val="bg1"/>
                </a:solidFill>
              </a:rPr>
              <a:t> 3)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Розірвав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ліберальні</a:t>
            </a:r>
            <a:r>
              <a:rPr lang="ru-RU" dirty="0" smtClean="0">
                <a:solidFill>
                  <a:schemeClr val="bg1"/>
                </a:solidFill>
              </a:rPr>
              <a:t> » </a:t>
            </a:r>
            <a:r>
              <a:rPr lang="ru-RU" dirty="0" err="1" smtClean="0">
                <a:solidFill>
                  <a:schemeClr val="bg1"/>
                </a:solidFill>
              </a:rPr>
              <a:t>кабальні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 угоди про </a:t>
            </a:r>
            <a:r>
              <a:rPr lang="ru-RU" dirty="0" err="1" smtClean="0">
                <a:solidFill>
                  <a:schemeClr val="bg1"/>
                </a:solidFill>
              </a:rPr>
              <a:t>розподіл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продукції</a:t>
            </a:r>
            <a:r>
              <a:rPr lang="ru-RU" dirty="0" smtClean="0">
                <a:solidFill>
                  <a:schemeClr val="bg1"/>
                </a:solidFill>
              </a:rPr>
              <a:t> 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Націоналізував</a:t>
            </a:r>
            <a:r>
              <a:rPr lang="ru-RU" dirty="0" smtClean="0">
                <a:solidFill>
                  <a:schemeClr val="bg1"/>
                </a:solidFill>
              </a:rPr>
              <a:t> 65 % </a:t>
            </a:r>
            <a:r>
              <a:rPr lang="ru-RU" dirty="0" err="1" smtClean="0">
                <a:solidFill>
                  <a:schemeClr val="bg1"/>
                </a:solidFill>
              </a:rPr>
              <a:t>нафтової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промисловості</a:t>
            </a:r>
            <a:r>
              <a:rPr lang="ru-RU" dirty="0" smtClean="0">
                <a:solidFill>
                  <a:schemeClr val="bg1"/>
                </a:solidFill>
              </a:rPr>
              <a:t> і 95% </a:t>
            </a:r>
            <a:r>
              <a:rPr lang="ru-RU" dirty="0" err="1" smtClean="0">
                <a:solidFill>
                  <a:schemeClr val="bg1"/>
                </a:solidFill>
              </a:rPr>
              <a:t>газової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галузей</a:t>
            </a:r>
            <a:r>
              <a:rPr lang="ru-RU" dirty="0" smtClean="0">
                <a:solidFill>
                  <a:schemeClr val="bg1"/>
                </a:solidFill>
              </a:rPr>
              <a:t> 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Підняв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промисловість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сільське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господарство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Росія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вже</a:t>
            </a:r>
            <a:r>
              <a:rPr lang="ru-RU" dirty="0" smtClean="0">
                <a:solidFill>
                  <a:schemeClr val="bg1"/>
                </a:solidFill>
              </a:rPr>
              <a:t> 5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поспіль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займає</a:t>
            </a:r>
            <a:r>
              <a:rPr lang="ru-RU" dirty="0" smtClean="0">
                <a:solidFill>
                  <a:schemeClr val="bg1"/>
                </a:solidFill>
              </a:rPr>
              <a:t> 2-3 </a:t>
            </a: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експорту</a:t>
            </a:r>
            <a:r>
              <a:rPr lang="ru-RU" dirty="0" smtClean="0">
                <a:solidFill>
                  <a:schemeClr val="bg1"/>
                </a:solidFill>
              </a:rPr>
              <a:t> зерна , </a:t>
            </a:r>
            <a:r>
              <a:rPr lang="ru-RU" dirty="0" err="1" smtClean="0">
                <a:solidFill>
                  <a:schemeClr val="bg1"/>
                </a:solidFill>
              </a:rPr>
              <a:t>обігнавши</a:t>
            </a:r>
            <a:r>
              <a:rPr lang="ru-RU" dirty="0" smtClean="0">
                <a:solidFill>
                  <a:schemeClr val="bg1"/>
                </a:solidFill>
              </a:rPr>
              <a:t> США 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зараз на 4 -му </a:t>
            </a:r>
            <a:r>
              <a:rPr lang="ru-RU" dirty="0" err="1" smtClean="0">
                <a:solidFill>
                  <a:schemeClr val="bg1"/>
                </a:solidFill>
              </a:rPr>
              <a:t>місці</a:t>
            </a:r>
            <a:r>
              <a:rPr lang="ru-RU" dirty="0" smtClean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304" y="116632"/>
            <a:ext cx="7488832" cy="83099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6000"/>
              </a:schemeClr>
            </a:glo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defRPr>
            </a:lvl1pPr>
          </a:lstStyle>
          <a:p>
            <a:r>
              <a:rPr lang="uk-UA" dirty="0"/>
              <a:t>Зовнішня та внутрішня політика Путіна за 12 років правління РФ</a:t>
            </a:r>
            <a:endParaRPr lang="ru-RU" dirty="0"/>
          </a:p>
        </p:txBody>
      </p:sp>
      <p:pic>
        <p:nvPicPr>
          <p:cNvPr id="18436" name="Picture 4" descr="Файл:Berl Lazar and Putin in 2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97" y="2515074"/>
            <a:ext cx="2736304" cy="18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Файл:Putin and Talgat Tadzhuddin in 2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42" y="835614"/>
            <a:ext cx="2061814" cy="137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Файл:Vladimir Putin 1 March 2002-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2" y="4797152"/>
            <a:ext cx="2627114" cy="175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93306"/>
            <a:ext cx="54726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C00000"/>
                </a:solidFill>
              </a:rPr>
              <a:t>Збільшив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середні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зарплати</a:t>
            </a:r>
            <a:r>
              <a:rPr lang="ru-RU" dirty="0" smtClean="0">
                <a:solidFill>
                  <a:srgbClr val="C00000"/>
                </a:solidFill>
              </a:rPr>
              <a:t> в </a:t>
            </a:r>
            <a:r>
              <a:rPr lang="ru-RU" dirty="0" err="1" smtClean="0">
                <a:solidFill>
                  <a:srgbClr val="C00000"/>
                </a:solidFill>
              </a:rPr>
              <a:t>бюджетній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сфері</a:t>
            </a:r>
            <a:r>
              <a:rPr lang="ru-RU" dirty="0" smtClean="0">
                <a:solidFill>
                  <a:srgbClr val="C00000"/>
                </a:solidFill>
              </a:rPr>
              <a:t> у 18,5 </a:t>
            </a:r>
            <a:r>
              <a:rPr lang="ru-RU" dirty="0" err="1" smtClean="0">
                <a:solidFill>
                  <a:srgbClr val="C00000"/>
                </a:solidFill>
              </a:rPr>
              <a:t>разів</a:t>
            </a:r>
            <a:r>
              <a:rPr lang="ru-RU" dirty="0" smtClean="0">
                <a:solidFill>
                  <a:srgbClr val="C00000"/>
                </a:solidFill>
              </a:rPr>
              <a:t> за 12 </a:t>
            </a:r>
            <a:r>
              <a:rPr lang="ru-RU" dirty="0" err="1" smtClean="0">
                <a:solidFill>
                  <a:srgbClr val="C00000"/>
                </a:solidFill>
              </a:rPr>
              <a:t>років</a:t>
            </a:r>
            <a:r>
              <a:rPr lang="ru-RU" dirty="0" smtClean="0">
                <a:solidFill>
                  <a:srgbClr val="C00000"/>
                </a:solidFill>
              </a:rPr>
              <a:t> , а </a:t>
            </a:r>
            <a:r>
              <a:rPr lang="ru-RU" dirty="0" err="1" smtClean="0">
                <a:solidFill>
                  <a:srgbClr val="C00000"/>
                </a:solidFill>
              </a:rPr>
              <a:t>середні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пенсії</a:t>
            </a:r>
            <a:r>
              <a:rPr lang="ru-RU" dirty="0" smtClean="0">
                <a:solidFill>
                  <a:srgbClr val="C00000"/>
                </a:solidFill>
              </a:rPr>
              <a:t> - у 14 </a:t>
            </a:r>
            <a:r>
              <a:rPr lang="ru-RU" dirty="0" err="1" smtClean="0">
                <a:solidFill>
                  <a:srgbClr val="C00000"/>
                </a:solidFill>
              </a:rPr>
              <a:t>разів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Знизив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вимирання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населення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 з 1,5 </a:t>
            </a:r>
            <a:r>
              <a:rPr lang="ru-RU" dirty="0" err="1" smtClean="0">
                <a:solidFill>
                  <a:schemeClr val="bg1"/>
                </a:solidFill>
              </a:rPr>
              <a:t>мільйонів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чоловік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у 1999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до 21 </a:t>
            </a:r>
            <a:r>
              <a:rPr lang="ru-RU" dirty="0" err="1" smtClean="0">
                <a:solidFill>
                  <a:schemeClr val="bg1"/>
                </a:solidFill>
              </a:rPr>
              <a:t>тисячі</a:t>
            </a:r>
            <a:r>
              <a:rPr lang="ru-RU" dirty="0" smtClean="0">
                <a:solidFill>
                  <a:schemeClr val="bg1"/>
                </a:solidFill>
              </a:rPr>
              <a:t> у 2011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, </a:t>
            </a:r>
            <a:r>
              <a:rPr lang="ru-RU" dirty="0" err="1" smtClean="0">
                <a:solidFill>
                  <a:schemeClr val="bg1"/>
                </a:solidFill>
              </a:rPr>
              <a:t>тобто</a:t>
            </a:r>
            <a:r>
              <a:rPr lang="ru-RU" dirty="0" smtClean="0">
                <a:solidFill>
                  <a:schemeClr val="bg1"/>
                </a:solidFill>
              </a:rPr>
              <a:t> в 71,5 </a:t>
            </a:r>
            <a:r>
              <a:rPr lang="ru-RU" dirty="0" err="1" smtClean="0">
                <a:solidFill>
                  <a:schemeClr val="bg1"/>
                </a:solidFill>
              </a:rPr>
              <a:t>разів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Скасував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Хасав'юртівського</a:t>
            </a:r>
            <a:r>
              <a:rPr lang="ru-RU" dirty="0" smtClean="0">
                <a:solidFill>
                  <a:schemeClr val="bg1"/>
                </a:solidFill>
              </a:rPr>
              <a:t> угоду - </a:t>
            </a:r>
            <a:r>
              <a:rPr lang="ru-RU" dirty="0" err="1" smtClean="0">
                <a:solidFill>
                  <a:schemeClr val="bg1"/>
                </a:solidFill>
              </a:rPr>
              <a:t>чим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відстояв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цілісність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 , проголосив НКО - 5-ої колони і заборонив депутатам </a:t>
            </a:r>
            <a:r>
              <a:rPr lang="ru-RU" dirty="0" err="1" smtClean="0">
                <a:solidFill>
                  <a:schemeClr val="bg1"/>
                </a:solidFill>
              </a:rPr>
              <a:t>мати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рахунки</a:t>
            </a:r>
            <a:r>
              <a:rPr lang="ru-RU" dirty="0" smtClean="0">
                <a:solidFill>
                  <a:schemeClr val="bg1"/>
                </a:solidFill>
              </a:rPr>
              <a:t> за кордоном 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Відстояв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Сирію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Припинив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війну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Чечні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Файл:Putin-z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4"/>
            <a:ext cx="3699398" cy="217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Файл:Vladimir Putin in the Vatican City 13 March 2007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66069"/>
            <a:ext cx="3088727" cy="20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Файл:Vladimir Putin at APEC Summit in Chile 20-21 November 2004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3821"/>
            <a:ext cx="2992566" cy="19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564904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0" b="1">
                <a:ln w="28575">
                  <a:solidFill>
                    <a:srgbClr val="E6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uk-UA" dirty="0">
                <a:ln w="28575">
                  <a:solidFill>
                    <a:schemeClr val="bg1"/>
                  </a:solidFill>
                  <a:prstDash val="solid"/>
                  <a:miter lim="800000"/>
                </a:ln>
              </a:rPr>
              <a:t>А взагалі…</a:t>
            </a:r>
            <a:endParaRPr lang="ru-RU" dirty="0">
              <a:ln w="28575">
                <a:solidFill>
                  <a:schemeClr val="bg1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763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516" y="2274838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Він почав війну проти України. Війну підлу, нишком: </a:t>
            </a:r>
            <a:endParaRPr lang="uk-UA" dirty="0" smtClean="0">
              <a:solidFill>
                <a:schemeClr val="bg1"/>
              </a:solidFill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«</a:t>
            </a:r>
            <a:r>
              <a:rPr lang="uk-UA" dirty="0">
                <a:solidFill>
                  <a:schemeClr val="bg1"/>
                </a:solidFill>
              </a:rPr>
              <a:t>Вони цього прагнули – вони це отримали».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Володимир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Володимирович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Путін</a:t>
            </a:r>
            <a:r>
              <a:rPr lang="ru-RU" dirty="0" smtClean="0">
                <a:solidFill>
                  <a:schemeClr val="bg1"/>
                </a:solidFill>
              </a:rPr>
              <a:t>  – </a:t>
            </a:r>
            <a:r>
              <a:rPr lang="ru-RU" dirty="0" err="1" smtClean="0">
                <a:solidFill>
                  <a:schemeClr val="bg1"/>
                </a:solidFill>
              </a:rPr>
              <a:t>найагресивніший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політик</a:t>
            </a:r>
            <a:r>
              <a:rPr lang="uk-UA" dirty="0" smtClean="0">
                <a:solidFill>
                  <a:schemeClr val="bg1"/>
                </a:solidFill>
              </a:rPr>
              <a:t> сучасності. Він непередбачуваний, впливовий і дуже небезпечний.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І, нажаль, він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uk-UA" dirty="0" smtClean="0">
                <a:solidFill>
                  <a:schemeClr val="bg1"/>
                </a:solidFill>
              </a:rPr>
              <a:t>наш сусід. Повальна підтримка </a:t>
            </a:r>
            <a:r>
              <a:rPr lang="uk-UA" dirty="0" err="1" smtClean="0">
                <a:solidFill>
                  <a:schemeClr val="bg1"/>
                </a:solidFill>
              </a:rPr>
              <a:t>зазомбованого</a:t>
            </a:r>
            <a:r>
              <a:rPr lang="uk-UA" dirty="0" smtClean="0">
                <a:solidFill>
                  <a:schemeClr val="bg1"/>
                </a:solidFill>
              </a:rPr>
              <a:t> народу, як знятий перед пострілом запобіжник. Сьогодні Путін  прицілився в нашу сторону  і його палець вже на курку.   </a:t>
            </a:r>
          </a:p>
        </p:txBody>
      </p:sp>
    </p:spTree>
    <p:extLst>
      <p:ext uri="{BB962C8B-B14F-4D97-AF65-F5344CB8AC3E}">
        <p14:creationId xmlns:p14="http://schemas.microsoft.com/office/powerpoint/2010/main" val="27449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CER\Desktop\rossiya+flag+56622926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4868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0" b="1">
                <a:ln w="28575">
                  <a:solidFill>
                    <a:srgbClr val="E6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uk-UA" dirty="0"/>
              <a:t>Джерела: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7780" y="2225821"/>
            <a:ext cx="882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3"/>
              </a:rPr>
              <a:t>http://</a:t>
            </a:r>
            <a:r>
              <a:rPr lang="en-US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3"/>
              </a:rPr>
              <a:t>ru.wikipedia.org/wiki/</a:t>
            </a:r>
            <a:r>
              <a:rPr lang="ru-RU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3"/>
              </a:rPr>
              <a:t>Выборы_президента_Российской_Федерации</a:t>
            </a:r>
            <a:endParaRPr lang="ru-RU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en-US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4"/>
              </a:rPr>
              <a:t>http://</a:t>
            </a:r>
            <a:r>
              <a:rPr lang="en-US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4"/>
              </a:rPr>
              <a:t>uk.wikipedia.org/wiki</a:t>
            </a:r>
            <a:r>
              <a:rPr lang="ru-RU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4"/>
              </a:rPr>
              <a:t>/</a:t>
            </a:r>
            <a:r>
              <a:rPr lang="ru-RU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4"/>
              </a:rPr>
              <a:t>Президентська_республіка</a:t>
            </a:r>
            <a:endParaRPr lang="ru-RU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en-US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5"/>
              </a:rPr>
              <a:t>http://</a:t>
            </a:r>
            <a:r>
              <a:rPr lang="en-US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5"/>
              </a:rPr>
              <a:t>uk.wikipedia.org/wiki</a:t>
            </a:r>
            <a:r>
              <a:rPr lang="uk-UA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5"/>
              </a:rPr>
              <a:t>/Росія_й_Україна</a:t>
            </a:r>
            <a:endParaRPr lang="uk-UA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en-US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6"/>
              </a:rPr>
              <a:t>http://</a:t>
            </a:r>
            <a:r>
              <a:rPr lang="en-US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6"/>
              </a:rPr>
              <a:t>espreso.tv/article/2014/03/03/hanba_dlya_rosiyi</a:t>
            </a:r>
            <a:endParaRPr lang="uk-UA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en-US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7"/>
              </a:rPr>
              <a:t>http://</a:t>
            </a:r>
            <a:r>
              <a:rPr lang="en-US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7"/>
              </a:rPr>
              <a:t>nabat-alarm.narod.ru/RUSSIA21.htm</a:t>
            </a:r>
            <a:endParaRPr lang="uk-UA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en-US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8"/>
              </a:rPr>
              <a:t>http://vgolos.com.ua/blogs/putin__</a:t>
            </a:r>
            <a:r>
              <a:rPr lang="en-US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8"/>
              </a:rPr>
              <a:t>gitler_21_stolittya_140747.html</a:t>
            </a:r>
            <a:endParaRPr lang="uk-UA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en-US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9"/>
              </a:rPr>
              <a:t>http://</a:t>
            </a:r>
            <a:r>
              <a:rPr lang="en-US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9"/>
              </a:rPr>
              <a:t>lurkmore.to/</a:t>
            </a:r>
            <a:r>
              <a:rPr lang="uk-UA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9"/>
              </a:rPr>
              <a:t>Путин</a:t>
            </a:r>
            <a:endParaRPr lang="uk-UA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en-US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10"/>
              </a:rPr>
              <a:t>https://</a:t>
            </a:r>
            <a:r>
              <a:rPr lang="en-US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hlinkClick r:id="rId10"/>
              </a:rPr>
              <a:t>www.youtube.com/watch?v=jSjRkRwLxDE</a:t>
            </a:r>
            <a:endParaRPr lang="uk-UA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1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За </a:t>
            </a:r>
            <a:r>
              <a:rPr lang="ru-RU" dirty="0" err="1" smtClean="0">
                <a:solidFill>
                  <a:srgbClr val="C00000"/>
                </a:solidFill>
              </a:rPr>
              <a:t>площею</a:t>
            </a:r>
            <a:r>
              <a:rPr lang="ru-RU" dirty="0" smtClean="0">
                <a:solidFill>
                  <a:srgbClr val="C00000"/>
                </a:solidFill>
              </a:rPr>
              <a:t> 17 098 246 км² </a:t>
            </a:r>
            <a:r>
              <a:rPr lang="ru-RU" dirty="0" err="1" smtClean="0">
                <a:solidFill>
                  <a:srgbClr val="C00000"/>
                </a:solidFill>
              </a:rPr>
              <a:t>Росія</a:t>
            </a:r>
            <a:r>
              <a:rPr lang="ru-RU" dirty="0" smtClean="0">
                <a:solidFill>
                  <a:srgbClr val="C00000"/>
                </a:solidFill>
              </a:rPr>
              <a:t> є </a:t>
            </a:r>
            <a:r>
              <a:rPr lang="ru-RU" dirty="0" err="1" smtClean="0">
                <a:solidFill>
                  <a:srgbClr val="C00000"/>
                </a:solidFill>
              </a:rPr>
              <a:t>найбільшою</a:t>
            </a:r>
            <a:r>
              <a:rPr lang="ru-RU" dirty="0" smtClean="0">
                <a:solidFill>
                  <a:srgbClr val="C00000"/>
                </a:solidFill>
              </a:rPr>
              <a:t> за </a:t>
            </a:r>
            <a:r>
              <a:rPr lang="ru-RU" dirty="0" err="1" smtClean="0">
                <a:solidFill>
                  <a:srgbClr val="C00000"/>
                </a:solidFill>
              </a:rPr>
              <a:t>територією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країною</a:t>
            </a:r>
            <a:r>
              <a:rPr lang="ru-RU" dirty="0" smtClean="0">
                <a:solidFill>
                  <a:srgbClr val="C00000"/>
                </a:solidFill>
              </a:rPr>
              <a:t> у </a:t>
            </a:r>
            <a:r>
              <a:rPr lang="ru-RU" dirty="0" err="1" smtClean="0">
                <a:solidFill>
                  <a:srgbClr val="C00000"/>
                </a:solidFill>
              </a:rPr>
              <a:t>світі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що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охоплює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більше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однієї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восьмої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площі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Землі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дев'ятою</a:t>
            </a:r>
            <a:r>
              <a:rPr lang="ru-RU" dirty="0" smtClean="0">
                <a:solidFill>
                  <a:srgbClr val="C00000"/>
                </a:solidFill>
              </a:rPr>
              <a:t> за </a:t>
            </a:r>
            <a:r>
              <a:rPr lang="ru-RU" dirty="0" err="1" smtClean="0">
                <a:solidFill>
                  <a:srgbClr val="C00000"/>
                </a:solidFill>
              </a:rPr>
              <a:t>чисельністю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населення</a:t>
            </a:r>
            <a:r>
              <a:rPr lang="ru-RU" dirty="0" smtClean="0">
                <a:solidFill>
                  <a:srgbClr val="C00000"/>
                </a:solidFill>
              </a:rPr>
              <a:t> з 143 </a:t>
            </a:r>
            <a:r>
              <a:rPr lang="ru-RU" dirty="0" err="1" smtClean="0">
                <a:solidFill>
                  <a:srgbClr val="C00000"/>
                </a:solidFill>
              </a:rPr>
              <a:t>мільйонами</a:t>
            </a:r>
            <a:r>
              <a:rPr lang="ru-RU" dirty="0" smtClean="0">
                <a:solidFill>
                  <a:srgbClr val="C00000"/>
                </a:solidFill>
              </a:rPr>
              <a:t> (2012). 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Простягається</a:t>
            </a:r>
            <a:r>
              <a:rPr lang="ru-RU" dirty="0" smtClean="0">
                <a:solidFill>
                  <a:srgbClr val="C00000"/>
                </a:solidFill>
              </a:rPr>
              <a:t> по </a:t>
            </a:r>
            <a:r>
              <a:rPr lang="ru-RU" dirty="0" err="1" smtClean="0">
                <a:solidFill>
                  <a:srgbClr val="C00000"/>
                </a:solidFill>
              </a:rPr>
              <a:t>всій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північній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Азії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приблизно</a:t>
            </a:r>
            <a:r>
              <a:rPr lang="ru-RU" dirty="0" smtClean="0">
                <a:solidFill>
                  <a:srgbClr val="C00000"/>
                </a:solidFill>
              </a:rPr>
              <a:t> на 26,5% у </a:t>
            </a:r>
            <a:r>
              <a:rPr lang="ru-RU" dirty="0" err="1" smtClean="0">
                <a:solidFill>
                  <a:srgbClr val="C00000"/>
                </a:solidFill>
              </a:rPr>
              <a:t>Східну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Європу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Охоплює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дев'ять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годинних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поясів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включає</a:t>
            </a:r>
            <a:r>
              <a:rPr lang="ru-RU" dirty="0" smtClean="0">
                <a:solidFill>
                  <a:srgbClr val="C00000"/>
                </a:solidFill>
              </a:rPr>
              <a:t> в себе широкий спектр </a:t>
            </a:r>
            <a:r>
              <a:rPr lang="ru-RU" dirty="0" err="1" smtClean="0">
                <a:solidFill>
                  <a:srgbClr val="C00000"/>
                </a:solidFill>
              </a:rPr>
              <a:t>природних</a:t>
            </a:r>
            <a:r>
              <a:rPr lang="ru-RU" dirty="0" smtClean="0">
                <a:solidFill>
                  <a:srgbClr val="C00000"/>
                </a:solidFill>
              </a:rPr>
              <a:t> умов і </a:t>
            </a:r>
            <a:r>
              <a:rPr lang="ru-RU" dirty="0" err="1" smtClean="0">
                <a:solidFill>
                  <a:srgbClr val="C00000"/>
                </a:solidFill>
              </a:rPr>
              <a:t>рельєфу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Згідно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Конституцією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складі</a:t>
            </a:r>
            <a:r>
              <a:rPr lang="ru-RU" dirty="0" smtClean="0">
                <a:solidFill>
                  <a:schemeClr val="bg1"/>
                </a:solidFill>
              </a:rPr>
              <a:t> РФ </a:t>
            </a:r>
            <a:r>
              <a:rPr lang="ru-RU" dirty="0" err="1" smtClean="0">
                <a:solidFill>
                  <a:schemeClr val="bg1"/>
                </a:solidFill>
              </a:rPr>
              <a:t>перебувають</a:t>
            </a:r>
            <a:r>
              <a:rPr lang="ru-RU" dirty="0" smtClean="0">
                <a:solidFill>
                  <a:schemeClr val="bg1"/>
                </a:solidFill>
              </a:rPr>
              <a:t> 85 </a:t>
            </a:r>
            <a:r>
              <a:rPr lang="ru-RU" dirty="0" err="1" smtClean="0">
                <a:solidFill>
                  <a:schemeClr val="bg1"/>
                </a:solidFill>
              </a:rPr>
              <a:t>суб'єктів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включно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окупованими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українськими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територіями</a:t>
            </a:r>
            <a:r>
              <a:rPr lang="ru-RU" dirty="0" smtClean="0">
                <a:solidFill>
                  <a:schemeClr val="bg1"/>
                </a:solidFill>
              </a:rPr>
              <a:t>[6]: </a:t>
            </a:r>
            <a:r>
              <a:rPr lang="ru-RU" dirty="0" err="1" smtClean="0">
                <a:solidFill>
                  <a:schemeClr val="bg1"/>
                </a:solidFill>
              </a:rPr>
              <a:t>Кримом</a:t>
            </a:r>
            <a:r>
              <a:rPr lang="ru-RU" dirty="0" smtClean="0">
                <a:solidFill>
                  <a:schemeClr val="bg1"/>
                </a:solidFill>
              </a:rPr>
              <a:t> та Севастополем), 46 з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іменуються</a:t>
            </a:r>
            <a:r>
              <a:rPr lang="ru-RU" dirty="0" smtClean="0">
                <a:solidFill>
                  <a:schemeClr val="bg1"/>
                </a:solidFill>
              </a:rPr>
              <a:t> областями, 22 — </a:t>
            </a:r>
            <a:r>
              <a:rPr lang="ru-RU" dirty="0" err="1" smtClean="0">
                <a:solidFill>
                  <a:schemeClr val="bg1"/>
                </a:solidFill>
              </a:rPr>
              <a:t>республіками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дев'ять</a:t>
            </a:r>
            <a:r>
              <a:rPr lang="ru-RU" dirty="0" smtClean="0">
                <a:solidFill>
                  <a:schemeClr val="bg1"/>
                </a:solidFill>
              </a:rPr>
              <a:t> — краями, три — </a:t>
            </a:r>
            <a:r>
              <a:rPr lang="ru-RU" dirty="0" err="1" smtClean="0">
                <a:solidFill>
                  <a:schemeClr val="bg1"/>
                </a:solidFill>
              </a:rPr>
              <a:t>містами</a:t>
            </a:r>
            <a:r>
              <a:rPr lang="ru-RU" dirty="0" smtClean="0">
                <a:solidFill>
                  <a:schemeClr val="bg1"/>
                </a:solidFill>
              </a:rPr>
              <a:t> федерального </a:t>
            </a:r>
            <a:r>
              <a:rPr lang="ru-RU" dirty="0" err="1" smtClean="0">
                <a:solidFill>
                  <a:schemeClr val="bg1"/>
                </a:solidFill>
              </a:rPr>
              <a:t>значення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чотири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автономними</a:t>
            </a:r>
            <a:r>
              <a:rPr lang="ru-RU" dirty="0" smtClean="0">
                <a:solidFill>
                  <a:schemeClr val="bg1"/>
                </a:solidFill>
              </a:rPr>
              <a:t> округами і один — автономною </a:t>
            </a:r>
            <a:r>
              <a:rPr lang="ru-RU" dirty="0" err="1" smtClean="0">
                <a:solidFill>
                  <a:schemeClr val="bg1"/>
                </a:solidFill>
              </a:rPr>
              <a:t>областю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Економіка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посідає</a:t>
            </a:r>
            <a:r>
              <a:rPr lang="ru-RU" dirty="0" smtClean="0">
                <a:solidFill>
                  <a:schemeClr val="bg1"/>
                </a:solidFill>
              </a:rPr>
              <a:t> 8 </a:t>
            </a: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за величиною </a:t>
            </a:r>
            <a:r>
              <a:rPr lang="ru-RU" dirty="0" err="1" smtClean="0">
                <a:solidFill>
                  <a:schemeClr val="bg1"/>
                </a:solidFill>
              </a:rPr>
              <a:t>номінального</a:t>
            </a:r>
            <a:r>
              <a:rPr lang="ru-RU" dirty="0" smtClean="0">
                <a:solidFill>
                  <a:schemeClr val="bg1"/>
                </a:solidFill>
              </a:rPr>
              <a:t> ВВП, 6-те — за паритетом </a:t>
            </a:r>
            <a:r>
              <a:rPr lang="ru-RU" dirty="0" err="1" smtClean="0">
                <a:solidFill>
                  <a:schemeClr val="bg1"/>
                </a:solidFill>
              </a:rPr>
              <a:t>купівельної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спроможності</a:t>
            </a:r>
            <a:r>
              <a:rPr lang="ru-RU" dirty="0" smtClean="0">
                <a:solidFill>
                  <a:schemeClr val="bg1"/>
                </a:solidFill>
              </a:rPr>
              <a:t>, 3-тє — за </a:t>
            </a:r>
            <a:r>
              <a:rPr lang="ru-RU" dirty="0" err="1" smtClean="0">
                <a:solidFill>
                  <a:schemeClr val="bg1"/>
                </a:solidFill>
              </a:rPr>
              <a:t>рівнем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військового</a:t>
            </a:r>
            <a:r>
              <a:rPr lang="ru-RU" dirty="0" smtClean="0">
                <a:solidFill>
                  <a:schemeClr val="bg1"/>
                </a:solidFill>
              </a:rPr>
              <a:t> бюджету. За </a:t>
            </a:r>
            <a:r>
              <a:rPr lang="ru-RU" dirty="0" err="1" smtClean="0">
                <a:solidFill>
                  <a:schemeClr val="bg1"/>
                </a:solidFill>
              </a:rPr>
              <a:t>розвитком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економіки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відноситься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країн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розвиваються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Обширні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мінеральні</a:t>
            </a:r>
            <a:r>
              <a:rPr lang="ru-RU" dirty="0" smtClean="0">
                <a:solidFill>
                  <a:schemeClr val="bg1"/>
                </a:solidFill>
              </a:rPr>
              <a:t> й </a:t>
            </a:r>
            <a:r>
              <a:rPr lang="ru-RU" dirty="0" err="1" smtClean="0">
                <a:solidFill>
                  <a:schemeClr val="bg1"/>
                </a:solidFill>
              </a:rPr>
              <a:t>енергетичні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ресурси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зробили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одним з </a:t>
            </a:r>
            <a:r>
              <a:rPr lang="ru-RU" dirty="0" err="1" smtClean="0">
                <a:solidFill>
                  <a:schemeClr val="bg1"/>
                </a:solidFill>
              </a:rPr>
              <a:t>найбільших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виробників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нафти</a:t>
            </a:r>
            <a:r>
              <a:rPr lang="ru-RU" dirty="0" smtClean="0">
                <a:solidFill>
                  <a:schemeClr val="bg1"/>
                </a:solidFill>
              </a:rPr>
              <a:t> і природного газу в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64216"/>
            <a:ext cx="5472608" cy="83099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6000"/>
              </a:schemeClr>
            </a:glo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Державн</a:t>
            </a:r>
            <a:r>
              <a:rPr lang="uk-UA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ий</a:t>
            </a:r>
            <a:r>
              <a:rPr lang="uk-UA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устрій: президентська </a:t>
            </a:r>
            <a:r>
              <a:rPr lang="uk-UA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федеративна</a:t>
            </a:r>
            <a:r>
              <a:rPr lang="uk-UA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республіка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410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Президентська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республіка</a:t>
            </a:r>
            <a:r>
              <a:rPr lang="ru-RU" dirty="0" smtClean="0">
                <a:solidFill>
                  <a:srgbClr val="C00000"/>
                </a:solidFill>
              </a:rPr>
              <a:t> — форма державного </a:t>
            </a:r>
            <a:r>
              <a:rPr lang="ru-RU" dirty="0" err="1" smtClean="0">
                <a:solidFill>
                  <a:srgbClr val="C00000"/>
                </a:solidFill>
              </a:rPr>
              <a:t>правління</a:t>
            </a:r>
            <a:r>
              <a:rPr lang="ru-RU" dirty="0" smtClean="0">
                <a:solidFill>
                  <a:srgbClr val="C00000"/>
                </a:solidFill>
              </a:rPr>
              <a:t>, за </a:t>
            </a:r>
            <a:r>
              <a:rPr lang="ru-RU" dirty="0" err="1" smtClean="0">
                <a:solidFill>
                  <a:srgbClr val="C00000"/>
                </a:solidFill>
              </a:rPr>
              <a:t>якої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державна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влада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здійснюється</a:t>
            </a:r>
            <a:r>
              <a:rPr lang="ru-RU" dirty="0" smtClean="0">
                <a:solidFill>
                  <a:schemeClr val="bg1"/>
                </a:solidFill>
              </a:rPr>
              <a:t> шляхом </a:t>
            </a:r>
            <a:r>
              <a:rPr lang="ru-RU" dirty="0" err="1" smtClean="0">
                <a:solidFill>
                  <a:schemeClr val="bg1"/>
                </a:solidFill>
              </a:rPr>
              <a:t>надання</a:t>
            </a:r>
            <a:r>
              <a:rPr lang="ru-RU" dirty="0" smtClean="0">
                <a:solidFill>
                  <a:schemeClr val="bg1"/>
                </a:solidFill>
              </a:rPr>
              <a:t> президенту великого кола </a:t>
            </a:r>
            <a:r>
              <a:rPr lang="ru-RU" dirty="0" err="1" smtClean="0">
                <a:solidFill>
                  <a:schemeClr val="bg1"/>
                </a:solidFill>
              </a:rPr>
              <a:t>повноважень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зокрема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передбачає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з'єднання</a:t>
            </a:r>
            <a:r>
              <a:rPr lang="ru-RU" dirty="0" smtClean="0">
                <a:solidFill>
                  <a:schemeClr val="bg1"/>
                </a:solidFill>
              </a:rPr>
              <a:t> в руках президента </a:t>
            </a:r>
            <a:r>
              <a:rPr lang="ru-RU" dirty="0" err="1" smtClean="0">
                <a:solidFill>
                  <a:schemeClr val="bg1"/>
                </a:solidFill>
              </a:rPr>
              <a:t>повноважень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глави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глави</a:t>
            </a:r>
            <a:r>
              <a:rPr lang="ru-RU" dirty="0" smtClean="0">
                <a:solidFill>
                  <a:schemeClr val="bg1"/>
                </a:solidFill>
              </a:rPr>
              <a:t> уряду. </a:t>
            </a:r>
            <a:r>
              <a:rPr lang="ru-RU" dirty="0" err="1" smtClean="0">
                <a:solidFill>
                  <a:schemeClr val="bg1"/>
                </a:solidFill>
              </a:rPr>
              <a:t>Термін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президентська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республіка</a:t>
            </a:r>
            <a:r>
              <a:rPr lang="ru-RU" dirty="0" smtClean="0">
                <a:solidFill>
                  <a:schemeClr val="bg1"/>
                </a:solidFill>
              </a:rPr>
              <a:t>» говорить сам за себе: президент </a:t>
            </a:r>
            <a:r>
              <a:rPr lang="ru-RU" dirty="0" err="1" smtClean="0">
                <a:solidFill>
                  <a:schemeClr val="bg1"/>
                </a:solidFill>
              </a:rPr>
              <a:t>грає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республіці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домінуючу</a:t>
            </a:r>
            <a:r>
              <a:rPr lang="ru-RU" dirty="0" smtClean="0">
                <a:solidFill>
                  <a:schemeClr val="bg1"/>
                </a:solidFill>
              </a:rPr>
              <a:t> роль.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називають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сильним</a:t>
            </a:r>
            <a:r>
              <a:rPr lang="ru-RU" dirty="0" smtClean="0">
                <a:solidFill>
                  <a:schemeClr val="bg1"/>
                </a:solidFill>
              </a:rPr>
              <a:t> президентом.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8840" y="879829"/>
            <a:ext cx="41764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Федеральна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республіка</a:t>
            </a:r>
            <a:r>
              <a:rPr lang="ru-RU" dirty="0" smtClean="0">
                <a:solidFill>
                  <a:srgbClr val="C00000"/>
                </a:solidFill>
              </a:rPr>
              <a:t> — </a:t>
            </a:r>
            <a:r>
              <a:rPr lang="ru-RU" dirty="0" err="1" smtClean="0">
                <a:solidFill>
                  <a:srgbClr val="C00000"/>
                </a:solidFill>
              </a:rPr>
              <a:t>федерація</a:t>
            </a:r>
            <a:r>
              <a:rPr lang="ru-RU" dirty="0" smtClean="0">
                <a:solidFill>
                  <a:srgbClr val="C00000"/>
                </a:solidFill>
              </a:rPr>
              <a:t> держав з </a:t>
            </a:r>
            <a:r>
              <a:rPr lang="ru-RU" dirty="0" err="1" smtClean="0">
                <a:solidFill>
                  <a:srgbClr val="C00000"/>
                </a:solidFill>
              </a:rPr>
              <a:t>республіканською</a:t>
            </a:r>
            <a:r>
              <a:rPr lang="ru-RU" dirty="0" smtClean="0">
                <a:solidFill>
                  <a:srgbClr val="C00000"/>
                </a:solidFill>
              </a:rPr>
              <a:t> формою уряду. </a:t>
            </a:r>
            <a:r>
              <a:rPr lang="ru-RU" dirty="0" err="1" smtClean="0">
                <a:solidFill>
                  <a:srgbClr val="C00000"/>
                </a:solidFill>
              </a:rPr>
              <a:t>Федерація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складається</a:t>
            </a:r>
            <a:r>
              <a:rPr lang="ru-RU" dirty="0" smtClean="0">
                <a:solidFill>
                  <a:srgbClr val="C00000"/>
                </a:solidFill>
              </a:rPr>
              <a:t> з </a:t>
            </a:r>
            <a:r>
              <a:rPr lang="ru-RU" dirty="0" err="1" smtClean="0">
                <a:solidFill>
                  <a:srgbClr val="C00000"/>
                </a:solidFill>
              </a:rPr>
              <a:t>кількох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самоврядованих</a:t>
            </a:r>
            <a:r>
              <a:rPr lang="ru-RU" dirty="0" smtClean="0">
                <a:solidFill>
                  <a:srgbClr val="C00000"/>
                </a:solidFill>
              </a:rPr>
              <a:t> держав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штатів</a:t>
            </a:r>
            <a:r>
              <a:rPr lang="ru-RU" dirty="0" smtClean="0">
                <a:solidFill>
                  <a:schemeClr val="bg1"/>
                </a:solidFill>
              </a:rPr>
              <a:t>), </a:t>
            </a:r>
            <a:r>
              <a:rPr lang="ru-RU" dirty="0" err="1" smtClean="0">
                <a:solidFill>
                  <a:schemeClr val="bg1"/>
                </a:solidFill>
              </a:rPr>
              <a:t>сполучених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спільним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федеральним</a:t>
            </a:r>
            <a:r>
              <a:rPr lang="ru-RU" dirty="0" smtClean="0">
                <a:solidFill>
                  <a:schemeClr val="bg1"/>
                </a:solidFill>
              </a:rPr>
              <a:t> урядом. </a:t>
            </a:r>
            <a:r>
              <a:rPr lang="ru-RU" dirty="0" err="1" smtClean="0">
                <a:solidFill>
                  <a:schemeClr val="bg1"/>
                </a:solidFill>
              </a:rPr>
              <a:t>Самоврядований</a:t>
            </a:r>
            <a:r>
              <a:rPr lang="ru-RU" dirty="0" smtClean="0">
                <a:solidFill>
                  <a:schemeClr val="bg1"/>
                </a:solidFill>
              </a:rPr>
              <a:t> статус </a:t>
            </a:r>
            <a:r>
              <a:rPr lang="ru-RU" dirty="0" err="1" smtClean="0">
                <a:solidFill>
                  <a:schemeClr val="bg1"/>
                </a:solidFill>
              </a:rPr>
              <a:t>автономних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регіонів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встановлюється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конституцією</a:t>
            </a:r>
            <a:r>
              <a:rPr lang="ru-RU" dirty="0" smtClean="0">
                <a:solidFill>
                  <a:schemeClr val="bg1"/>
                </a:solidFill>
              </a:rPr>
              <a:t> і не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бути </a:t>
            </a:r>
            <a:r>
              <a:rPr lang="ru-RU" dirty="0" err="1" smtClean="0">
                <a:solidFill>
                  <a:schemeClr val="bg1"/>
                </a:solidFill>
              </a:rPr>
              <a:t>відмінений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одностороннім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рішенням</a:t>
            </a:r>
            <a:r>
              <a:rPr lang="ru-RU" dirty="0" smtClean="0">
                <a:solidFill>
                  <a:schemeClr val="bg1"/>
                </a:solidFill>
              </a:rPr>
              <a:t> центрального уряду. </a:t>
            </a:r>
            <a:r>
              <a:rPr lang="ru-RU" dirty="0" err="1" smtClean="0">
                <a:solidFill>
                  <a:schemeClr val="bg1"/>
                </a:solidFill>
              </a:rPr>
              <a:t>Держави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штати</a:t>
            </a:r>
            <a:r>
              <a:rPr lang="ru-RU" dirty="0" smtClean="0">
                <a:solidFill>
                  <a:schemeClr val="bg1"/>
                </a:solidFill>
              </a:rPr>
              <a:t>) у </a:t>
            </a:r>
            <a:r>
              <a:rPr lang="ru-RU" dirty="0" err="1" smtClean="0">
                <a:solidFill>
                  <a:schemeClr val="bg1"/>
                </a:solidFill>
              </a:rPr>
              <a:t>федерації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політичний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суверенітет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яким</a:t>
            </a:r>
            <a:r>
              <a:rPr lang="ru-RU" dirty="0" smtClean="0">
                <a:solidFill>
                  <a:schemeClr val="bg1"/>
                </a:solidFill>
              </a:rPr>
              <a:t> вони не </a:t>
            </a:r>
            <a:r>
              <a:rPr lang="ru-RU" dirty="0" err="1" smtClean="0">
                <a:solidFill>
                  <a:schemeClr val="bg1"/>
                </a:solidFill>
              </a:rPr>
              <a:t>поступаються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федерації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терміну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республіка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необов'язкове</a:t>
            </a:r>
            <a:r>
              <a:rPr lang="ru-RU" dirty="0" smtClean="0">
                <a:solidFill>
                  <a:schemeClr val="bg1"/>
                </a:solidFill>
              </a:rPr>
              <a:t>, але, як </a:t>
            </a:r>
            <a:r>
              <a:rPr lang="ru-RU" dirty="0" err="1" smtClean="0">
                <a:solidFill>
                  <a:schemeClr val="bg1"/>
                </a:solidFill>
              </a:rPr>
              <a:t>мінімум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означає</a:t>
            </a:r>
            <a:r>
              <a:rPr lang="ru-RU" dirty="0" smtClean="0">
                <a:solidFill>
                  <a:schemeClr val="bg1"/>
                </a:solidFill>
              </a:rPr>
              <a:t> державу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федерацію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держав,що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монарха у </a:t>
            </a:r>
            <a:r>
              <a:rPr lang="ru-RU" dirty="0" err="1" smtClean="0">
                <a:solidFill>
                  <a:schemeClr val="bg1"/>
                </a:solidFill>
              </a:rPr>
              <a:t>ролі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глави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92" y="620688"/>
            <a:ext cx="90730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чіткий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поділ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законодавчої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виконавчої</a:t>
            </a:r>
            <a:r>
              <a:rPr lang="ru-RU" dirty="0" smtClean="0">
                <a:solidFill>
                  <a:srgbClr val="C00000"/>
                </a:solidFill>
              </a:rPr>
              <a:t> та </a:t>
            </a:r>
            <a:r>
              <a:rPr lang="ru-RU" dirty="0" err="1" smtClean="0">
                <a:solidFill>
                  <a:srgbClr val="C00000"/>
                </a:solidFill>
              </a:rPr>
              <a:t>судової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гілок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влади</a:t>
            </a:r>
            <a:r>
              <a:rPr lang="ru-RU" dirty="0" smtClean="0">
                <a:solidFill>
                  <a:srgbClr val="C00000"/>
                </a:solidFill>
              </a:rPr>
              <a:t>, а </a:t>
            </a:r>
            <a:r>
              <a:rPr lang="ru-RU" dirty="0" err="1" smtClean="0">
                <a:solidFill>
                  <a:srgbClr val="C00000"/>
                </a:solidFill>
              </a:rPr>
              <a:t>взаємини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між</a:t>
            </a:r>
            <a:r>
              <a:rPr lang="ru-RU" dirty="0" smtClean="0">
                <a:solidFill>
                  <a:srgbClr val="C00000"/>
                </a:solidFill>
              </a:rPr>
              <a:t> ними </a:t>
            </a:r>
            <a:r>
              <a:rPr lang="ru-RU" dirty="0" err="1" smtClean="0">
                <a:solidFill>
                  <a:srgbClr val="C00000"/>
                </a:solidFill>
              </a:rPr>
              <a:t>будуються</a:t>
            </a:r>
            <a:r>
              <a:rPr lang="ru-RU" dirty="0" smtClean="0">
                <a:solidFill>
                  <a:srgbClr val="C00000"/>
                </a:solidFill>
              </a:rPr>
              <a:t> на </a:t>
            </a:r>
            <a:r>
              <a:rPr lang="ru-RU" dirty="0" err="1" smtClean="0">
                <a:solidFill>
                  <a:srgbClr val="C00000"/>
                </a:solidFill>
              </a:rPr>
              <a:t>базі</a:t>
            </a:r>
            <a:r>
              <a:rPr lang="ru-RU" dirty="0" smtClean="0">
                <a:solidFill>
                  <a:srgbClr val="C00000"/>
                </a:solidFill>
              </a:rPr>
              <a:t> принципу так </a:t>
            </a:r>
            <a:r>
              <a:rPr lang="ru-RU" dirty="0" err="1" smtClean="0">
                <a:solidFill>
                  <a:srgbClr val="C00000"/>
                </a:solidFill>
              </a:rPr>
              <a:t>званих</a:t>
            </a:r>
            <a:r>
              <a:rPr lang="ru-RU" dirty="0" smtClean="0">
                <a:solidFill>
                  <a:srgbClr val="C00000"/>
                </a:solidFill>
              </a:rPr>
              <a:t> «</a:t>
            </a:r>
            <a:r>
              <a:rPr lang="ru-RU" dirty="0" err="1" smtClean="0">
                <a:solidFill>
                  <a:srgbClr val="C00000"/>
                </a:solidFill>
              </a:rPr>
              <a:t>стримувань</a:t>
            </a:r>
            <a:r>
              <a:rPr lang="ru-RU" dirty="0" smtClean="0">
                <a:solidFill>
                  <a:srgbClr val="C00000"/>
                </a:solidFill>
              </a:rPr>
              <a:t> і </a:t>
            </a:r>
            <a:r>
              <a:rPr lang="ru-RU" dirty="0" err="1" smtClean="0">
                <a:solidFill>
                  <a:srgbClr val="C00000"/>
                </a:solidFill>
              </a:rPr>
              <a:t>противаг</a:t>
            </a:r>
            <a:r>
              <a:rPr lang="ru-RU" dirty="0" smtClean="0">
                <a:solidFill>
                  <a:srgbClr val="C00000"/>
                </a:solidFill>
              </a:rPr>
              <a:t>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президент — глава </a:t>
            </a:r>
            <a:r>
              <a:rPr lang="ru-RU" dirty="0" err="1" smtClean="0">
                <a:solidFill>
                  <a:srgbClr val="C00000"/>
                </a:solidFill>
              </a:rPr>
              <a:t>держави</a:t>
            </a:r>
            <a:r>
              <a:rPr lang="ru-RU" dirty="0" smtClean="0">
                <a:solidFill>
                  <a:srgbClr val="C00000"/>
                </a:solidFill>
              </a:rPr>
              <a:t> і </a:t>
            </a:r>
            <a:r>
              <a:rPr lang="ru-RU" dirty="0" err="1" smtClean="0">
                <a:solidFill>
                  <a:srgbClr val="C00000"/>
                </a:solidFill>
              </a:rPr>
              <a:t>виконавчої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влади</a:t>
            </a:r>
            <a:r>
              <a:rPr lang="ru-RU" dirty="0" smtClean="0">
                <a:solidFill>
                  <a:srgbClr val="C00000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президент </a:t>
            </a:r>
            <a:r>
              <a:rPr lang="ru-RU" dirty="0" err="1" smtClean="0">
                <a:solidFill>
                  <a:srgbClr val="C00000"/>
                </a:solidFill>
              </a:rPr>
              <a:t>обирається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непарламентським</a:t>
            </a:r>
            <a:r>
              <a:rPr lang="ru-RU" dirty="0" smtClean="0">
                <a:solidFill>
                  <a:srgbClr val="C00000"/>
                </a:solidFill>
              </a:rPr>
              <a:t> способом — </a:t>
            </a:r>
            <a:r>
              <a:rPr lang="ru-RU" dirty="0" err="1" smtClean="0">
                <a:solidFill>
                  <a:srgbClr val="C00000"/>
                </a:solidFill>
              </a:rPr>
              <a:t>непрямим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голосуванням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виборців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обумовлює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високий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ступінь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незалежності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парламенту; президент не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права </a:t>
            </a:r>
            <a:r>
              <a:rPr lang="ru-RU" dirty="0" err="1" smtClean="0">
                <a:solidFill>
                  <a:schemeClr val="bg1"/>
                </a:solidFill>
              </a:rPr>
              <a:t>розпуску</a:t>
            </a:r>
            <a:r>
              <a:rPr lang="ru-RU" dirty="0" smtClean="0">
                <a:solidFill>
                  <a:schemeClr val="bg1"/>
                </a:solidFill>
              </a:rPr>
              <a:t> парламенту;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принцип </a:t>
            </a:r>
            <a:r>
              <a:rPr lang="ru-RU" dirty="0" err="1" smtClean="0">
                <a:solidFill>
                  <a:schemeClr val="bg1"/>
                </a:solidFill>
              </a:rPr>
              <a:t>парламентської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більшості</a:t>
            </a:r>
            <a:r>
              <a:rPr lang="ru-RU" dirty="0" smtClean="0">
                <a:solidFill>
                  <a:schemeClr val="bg1"/>
                </a:solidFill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</a:rPr>
              <a:t>формуванні</a:t>
            </a:r>
            <a:r>
              <a:rPr lang="ru-RU" dirty="0" smtClean="0">
                <a:solidFill>
                  <a:schemeClr val="bg1"/>
                </a:solidFill>
              </a:rPr>
              <a:t> уряду не </a:t>
            </a:r>
            <a:r>
              <a:rPr lang="ru-RU" dirty="0" err="1" smtClean="0">
                <a:solidFill>
                  <a:schemeClr val="bg1"/>
                </a:solidFill>
              </a:rPr>
              <a:t>діє</a:t>
            </a:r>
            <a:r>
              <a:rPr lang="ru-RU" dirty="0" smtClean="0">
                <a:solidFill>
                  <a:schemeClr val="bg1"/>
                </a:solidFill>
              </a:rPr>
              <a:t>; президент </a:t>
            </a:r>
            <a:r>
              <a:rPr lang="ru-RU" dirty="0" err="1" smtClean="0">
                <a:solidFill>
                  <a:schemeClr val="bg1"/>
                </a:solidFill>
              </a:rPr>
              <a:t>самостійно</a:t>
            </a:r>
            <a:r>
              <a:rPr lang="ru-RU" dirty="0" smtClean="0">
                <a:solidFill>
                  <a:schemeClr val="bg1"/>
                </a:solidFill>
              </a:rPr>
              <a:t>, з </a:t>
            </a:r>
            <a:r>
              <a:rPr lang="ru-RU" dirty="0" err="1" smtClean="0">
                <a:solidFill>
                  <a:schemeClr val="bg1"/>
                </a:solidFill>
              </a:rPr>
              <a:t>мінімальною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участю</a:t>
            </a:r>
            <a:r>
              <a:rPr lang="ru-RU" dirty="0" smtClean="0">
                <a:solidFill>
                  <a:schemeClr val="bg1"/>
                </a:solidFill>
              </a:rPr>
              <a:t> парламенту, </a:t>
            </a:r>
            <a:r>
              <a:rPr lang="ru-RU" dirty="0" err="1" smtClean="0">
                <a:solidFill>
                  <a:schemeClr val="bg1"/>
                </a:solidFill>
              </a:rPr>
              <a:t>формує</a:t>
            </a:r>
            <a:r>
              <a:rPr lang="ru-RU" dirty="0" smtClean="0">
                <a:solidFill>
                  <a:schemeClr val="bg1"/>
                </a:solidFill>
              </a:rPr>
              <a:t> «уряд»,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відрізняється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звичайного</a:t>
            </a:r>
            <a:r>
              <a:rPr lang="ru-RU" dirty="0" smtClean="0">
                <a:solidFill>
                  <a:schemeClr val="bg1"/>
                </a:solidFill>
              </a:rPr>
              <a:t> уряду </a:t>
            </a:r>
            <a:r>
              <a:rPr lang="ru-RU" dirty="0" err="1" smtClean="0">
                <a:solidFill>
                  <a:schemeClr val="bg1"/>
                </a:solidFill>
              </a:rPr>
              <a:t>тим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воно</a:t>
            </a:r>
            <a:r>
              <a:rPr lang="ru-RU" dirty="0" smtClean="0">
                <a:solidFill>
                  <a:schemeClr val="bg1"/>
                </a:solidFill>
              </a:rPr>
              <a:t> не є органом,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приймає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колегіальні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рішення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приймає</a:t>
            </a:r>
            <a:r>
              <a:rPr lang="ru-RU" dirty="0" smtClean="0">
                <a:solidFill>
                  <a:schemeClr val="bg1"/>
                </a:solidFill>
              </a:rPr>
              <a:t> президент;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відповідальність</a:t>
            </a:r>
            <a:r>
              <a:rPr lang="ru-RU" dirty="0" smtClean="0">
                <a:solidFill>
                  <a:schemeClr val="bg1"/>
                </a:solidFill>
              </a:rPr>
              <a:t> уряду перед парламентом </a:t>
            </a:r>
            <a:r>
              <a:rPr lang="ru-RU" dirty="0" err="1" smtClean="0">
                <a:solidFill>
                  <a:schemeClr val="bg1"/>
                </a:solidFill>
              </a:rPr>
              <a:t>відсутня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президент </a:t>
            </a:r>
            <a:r>
              <a:rPr lang="ru-RU" dirty="0" err="1" smtClean="0">
                <a:solidFill>
                  <a:schemeClr val="bg1"/>
                </a:solidFill>
              </a:rPr>
              <a:t>одноосібно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керує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виконавчою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владою</a:t>
            </a:r>
            <a:r>
              <a:rPr lang="ru-RU" dirty="0" smtClean="0">
                <a:solidFill>
                  <a:schemeClr val="bg1"/>
                </a:solidFill>
              </a:rPr>
              <a:t>, посада </a:t>
            </a:r>
            <a:r>
              <a:rPr lang="ru-RU" dirty="0" err="1" smtClean="0">
                <a:solidFill>
                  <a:schemeClr val="bg1"/>
                </a:solidFill>
              </a:rPr>
              <a:t>прем'єр-міністра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передбачається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президент </a:t>
            </a:r>
            <a:r>
              <a:rPr lang="ru-RU" dirty="0" err="1" smtClean="0">
                <a:solidFill>
                  <a:schemeClr val="bg1"/>
                </a:solidFill>
              </a:rPr>
              <a:t>несе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відповідальність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тільки</a:t>
            </a:r>
            <a:r>
              <a:rPr lang="ru-RU" dirty="0" smtClean="0">
                <a:solidFill>
                  <a:schemeClr val="bg1"/>
                </a:solidFill>
              </a:rPr>
              <a:t> в порядку </a:t>
            </a:r>
            <a:r>
              <a:rPr lang="ru-RU" dirty="0" err="1" smtClean="0">
                <a:solidFill>
                  <a:schemeClr val="bg1"/>
                </a:solidFill>
              </a:rPr>
              <a:t>імпічменту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бути </a:t>
            </a:r>
            <a:r>
              <a:rPr lang="ru-RU" dirty="0" err="1" smtClean="0">
                <a:solidFill>
                  <a:schemeClr val="bg1"/>
                </a:solidFill>
              </a:rPr>
              <a:t>усунутий</a:t>
            </a:r>
            <a:r>
              <a:rPr lang="ru-RU" dirty="0" smtClean="0">
                <a:solidFill>
                  <a:schemeClr val="bg1"/>
                </a:solidFill>
              </a:rPr>
              <a:t> з посади.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уряд </a:t>
            </a:r>
            <a:r>
              <a:rPr lang="ru-RU" dirty="0" err="1" smtClean="0">
                <a:solidFill>
                  <a:schemeClr val="bg1"/>
                </a:solidFill>
              </a:rPr>
              <a:t>несе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відповідальність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тільки</a:t>
            </a:r>
            <a:r>
              <a:rPr lang="ru-RU" dirty="0" smtClean="0">
                <a:solidFill>
                  <a:schemeClr val="bg1"/>
                </a:solidFill>
              </a:rPr>
              <a:t> перед президентом, а не перед парламентом, тому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тільки</a:t>
            </a:r>
            <a:r>
              <a:rPr lang="ru-RU" dirty="0" smtClean="0">
                <a:solidFill>
                  <a:schemeClr val="bg1"/>
                </a:solidFill>
              </a:rPr>
              <a:t> президент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відправити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відставку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6632"/>
            <a:ext cx="5544616" cy="83099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6000"/>
              </a:schemeClr>
            </a:glo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defRPr>
            </a:lvl1pPr>
          </a:lstStyle>
          <a:p>
            <a:r>
              <a:rPr lang="uk-UA" dirty="0"/>
              <a:t>Загальні ознаки президентської республіки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7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965" y="260648"/>
            <a:ext cx="4608512" cy="46166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6000"/>
              </a:schemeClr>
            </a:glo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defRPr>
            </a:lvl1pPr>
          </a:lstStyle>
          <a:p>
            <a:r>
              <a:rPr lang="uk-UA" dirty="0"/>
              <a:t>Законодавча влада в РФ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40965" y="898879"/>
            <a:ext cx="8642350" cy="3455988"/>
            <a:chOff x="250825" y="1412875"/>
            <a:chExt cx="8642350" cy="3455988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843213" y="1412875"/>
              <a:ext cx="3455987" cy="10080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ФЕДЕРАЛЬНІ </a:t>
              </a:r>
            </a:p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ЗБОРИ</a:t>
              </a:r>
              <a:endParaRPr lang="ru-RU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50825" y="3789363"/>
              <a:ext cx="4106863" cy="1079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РАДА ФЕДЕРАЦІЇ</a:t>
              </a:r>
              <a:endParaRPr lang="ru-RU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787900" y="3789363"/>
              <a:ext cx="4105275" cy="1079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ДЕРЖДУМА</a:t>
              </a:r>
              <a:endParaRPr lang="ru-RU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2195513" y="2420938"/>
              <a:ext cx="2305050" cy="136842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4500563" y="2420938"/>
              <a:ext cx="2447925" cy="136842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242" name="Picture 2" descr="http://iltumen.ru/sites/default/files/img_news/051049048052056050049.jpg?13545775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1" y="4700959"/>
            <a:ext cx="2848743" cy="189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business-tv.com.ua/graphics/news/850x/10311_c28d659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00959"/>
            <a:ext cx="2918023" cy="189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vkurse.ua/i/2011-05/rassmotrenie-zakona-o-tekhosmotre-na-neopredelennyy-sr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00959"/>
            <a:ext cx="2688591" cy="189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51355"/>
            <a:ext cx="4896544" cy="46166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6000"/>
              </a:schemeClr>
            </a:glo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defRPr>
            </a:lvl1pPr>
          </a:lstStyle>
          <a:p>
            <a:r>
              <a:rPr lang="uk-UA" dirty="0"/>
              <a:t>Судова влада</a:t>
            </a:r>
            <a:endParaRPr lang="ru-RU" dirty="0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827087" y="3572668"/>
            <a:ext cx="3529012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+mj-lt"/>
              </a:rPr>
              <a:t>Адміністративне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9615" y="1053305"/>
            <a:ext cx="8353425" cy="5040313"/>
            <a:chOff x="395288" y="1628775"/>
            <a:chExt cx="8353425" cy="5040313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2843213" y="1628775"/>
              <a:ext cx="3671887" cy="11525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 err="1" smtClean="0">
                  <a:solidFill>
                    <a:schemeClr val="bg1"/>
                  </a:solidFill>
                  <a:latin typeface="+mj-lt"/>
                </a:rPr>
                <a:t>Види</a:t>
              </a:r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algn="ctr"/>
              <a:r>
                <a:rPr lang="ru-RU" sz="2800" dirty="0" err="1" smtClean="0">
                  <a:solidFill>
                    <a:schemeClr val="bg1"/>
                  </a:solidFill>
                  <a:latin typeface="+mj-lt"/>
                </a:rPr>
                <a:t>судочинства</a:t>
              </a:r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 в РФ</a:t>
              </a:r>
              <a:endParaRPr lang="ru-RU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5580063" y="3068638"/>
              <a:ext cx="3168650" cy="57626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800" dirty="0" err="1" smtClean="0">
                  <a:solidFill>
                    <a:schemeClr val="bg1"/>
                  </a:solidFill>
                  <a:latin typeface="+mj-lt"/>
                </a:rPr>
                <a:t>Громадянське</a:t>
              </a:r>
              <a:endParaRPr lang="ru-RU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5076825" y="3860800"/>
              <a:ext cx="3313113" cy="5762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800" dirty="0" err="1" smtClean="0">
                  <a:solidFill>
                    <a:schemeClr val="bg1"/>
                  </a:solidFill>
                  <a:latin typeface="+mj-lt"/>
                </a:rPr>
                <a:t>Кримінальне</a:t>
              </a:r>
              <a:endParaRPr lang="ru-RU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395288" y="3068638"/>
              <a:ext cx="3313112" cy="57626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800" dirty="0" err="1" smtClean="0">
                  <a:solidFill>
                    <a:schemeClr val="bg1"/>
                  </a:solidFill>
                  <a:latin typeface="+mj-lt"/>
                </a:rPr>
                <a:t>Конституційне</a:t>
              </a:r>
              <a:endParaRPr lang="ru-RU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468313" y="5013325"/>
              <a:ext cx="2232025" cy="11303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 err="1" smtClean="0">
                  <a:solidFill>
                    <a:schemeClr val="bg1"/>
                  </a:solidFill>
                  <a:latin typeface="+mj-lt"/>
                </a:rPr>
                <a:t>Вищі</a:t>
              </a:r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800" dirty="0" err="1" smtClean="0">
                  <a:solidFill>
                    <a:schemeClr val="bg1"/>
                  </a:solidFill>
                  <a:latin typeface="+mj-lt"/>
                </a:rPr>
                <a:t>судові</a:t>
              </a:r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algn="ctr"/>
              <a:r>
                <a:rPr lang="ru-RU" sz="2800" dirty="0" err="1" smtClean="0">
                  <a:solidFill>
                    <a:schemeClr val="bg1"/>
                  </a:solidFill>
                  <a:latin typeface="+mj-lt"/>
                </a:rPr>
                <a:t>органи</a:t>
              </a:r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 РФ</a:t>
              </a:r>
              <a:endParaRPr lang="ru-RU" sz="280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0" name="AutoShape 11"/>
            <p:cNvCxnSpPr>
              <a:cxnSpLocks noChangeShapeType="1"/>
              <a:endCxn id="8" idx="0"/>
            </p:cNvCxnSpPr>
            <p:nvPr/>
          </p:nvCxnSpPr>
          <p:spPr bwMode="auto">
            <a:xfrm rot="10800000" flipV="1">
              <a:off x="2052638" y="2205038"/>
              <a:ext cx="790575" cy="863600"/>
            </a:xfrm>
            <a:prstGeom prst="bentConnector2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2"/>
            <p:cNvCxnSpPr>
              <a:cxnSpLocks noChangeShapeType="1"/>
              <a:endCxn id="5" idx="0"/>
            </p:cNvCxnSpPr>
            <p:nvPr/>
          </p:nvCxnSpPr>
          <p:spPr bwMode="auto">
            <a:xfrm>
              <a:off x="6515100" y="2205038"/>
              <a:ext cx="649288" cy="863600"/>
            </a:xfrm>
            <a:prstGeom prst="bentConnector2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4211638" y="2781300"/>
              <a:ext cx="504825" cy="10795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4716463" y="2781300"/>
              <a:ext cx="576262" cy="10795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4211638" y="4652963"/>
              <a:ext cx="4321175" cy="57626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800" dirty="0" err="1" smtClean="0">
                  <a:solidFill>
                    <a:schemeClr val="bg1"/>
                  </a:solidFill>
                  <a:latin typeface="+mj-lt"/>
                </a:rPr>
                <a:t>Конституційний</a:t>
              </a:r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 суд</a:t>
              </a:r>
              <a:endParaRPr lang="ru-RU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4211638" y="5373688"/>
              <a:ext cx="4321175" cy="57626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 err="1" smtClean="0">
                  <a:solidFill>
                    <a:schemeClr val="bg1"/>
                  </a:solidFill>
                  <a:latin typeface="+mj-lt"/>
                </a:rPr>
                <a:t>Верховній</a:t>
              </a:r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 суд</a:t>
              </a:r>
              <a:endParaRPr lang="ru-RU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4211638" y="6092825"/>
              <a:ext cx="4321175" cy="5762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800" dirty="0" err="1" smtClean="0">
                  <a:solidFill>
                    <a:schemeClr val="bg1"/>
                  </a:solidFill>
                  <a:latin typeface="+mj-lt"/>
                </a:rPr>
                <a:t>Вищий</a:t>
              </a:r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800" dirty="0" err="1" smtClean="0">
                  <a:solidFill>
                    <a:schemeClr val="bg1"/>
                  </a:solidFill>
                  <a:latin typeface="+mj-lt"/>
                </a:rPr>
                <a:t>арбітражний</a:t>
              </a:r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 суд</a:t>
              </a:r>
              <a:endParaRPr lang="ru-RU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2700338" y="4941888"/>
              <a:ext cx="1511300" cy="6477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2700338" y="5589588"/>
              <a:ext cx="151130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2700338" y="5589588"/>
              <a:ext cx="1511300" cy="79216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080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HD-Wallpapers-Backgrounds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5112568" cy="46166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6000"/>
              </a:schemeClr>
            </a:glo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defRPr>
            </a:lvl1pPr>
          </a:lstStyle>
          <a:p>
            <a:r>
              <a:rPr lang="uk-UA" dirty="0"/>
              <a:t>Президентські вибори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543196" y="2147136"/>
            <a:ext cx="8057607" cy="3203948"/>
            <a:chOff x="2163599" y="2493415"/>
            <a:chExt cx="8057607" cy="3203948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2832004" y="4065709"/>
              <a:ext cx="2656932" cy="2180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163599" y="2493415"/>
              <a:ext cx="8057607" cy="3203948"/>
              <a:chOff x="531013" y="2097334"/>
              <a:chExt cx="8057607" cy="3203948"/>
            </a:xfrm>
          </p:grpSpPr>
          <p:sp>
            <p:nvSpPr>
              <p:cNvPr id="5" name="Rectangle 7"/>
              <p:cNvSpPr>
                <a:spLocks noChangeArrowheads="1"/>
              </p:cNvSpPr>
              <p:nvPr/>
            </p:nvSpPr>
            <p:spPr bwMode="auto">
              <a:xfrm>
                <a:off x="531013" y="2117312"/>
                <a:ext cx="647700" cy="30956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ru-RU" sz="3600" b="1" dirty="0">
                    <a:solidFill>
                      <a:schemeClr val="bg1"/>
                    </a:solidFill>
                    <a:latin typeface="+mj-lt"/>
                  </a:rPr>
                  <a:t>Н</a:t>
                </a:r>
                <a:br>
                  <a:rPr lang="ru-RU" sz="3600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ru-RU" sz="3600" b="1" dirty="0">
                    <a:solidFill>
                      <a:schemeClr val="bg1"/>
                    </a:solidFill>
                    <a:latin typeface="+mj-lt"/>
                  </a:rPr>
                  <a:t>А</a:t>
                </a:r>
                <a:br>
                  <a:rPr lang="ru-RU" sz="3600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ru-RU" sz="3600" b="1" dirty="0">
                    <a:solidFill>
                      <a:schemeClr val="bg1"/>
                    </a:solidFill>
                    <a:latin typeface="+mj-lt"/>
                  </a:rPr>
                  <a:t>Р</a:t>
                </a:r>
                <a:br>
                  <a:rPr lang="ru-RU" sz="3600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ru-RU" sz="3600" b="1" dirty="0">
                    <a:solidFill>
                      <a:schemeClr val="bg1"/>
                    </a:solidFill>
                    <a:latin typeface="+mj-lt"/>
                  </a:rPr>
                  <a:t>О</a:t>
                </a:r>
                <a:br>
                  <a:rPr lang="ru-RU" sz="3600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ru-RU" sz="3600" b="1" dirty="0">
                    <a:solidFill>
                      <a:schemeClr val="bg1"/>
                    </a:solidFill>
                    <a:latin typeface="+mj-lt"/>
                  </a:rPr>
                  <a:t>Д</a:t>
                </a:r>
              </a:p>
            </p:txBody>
          </p:sp>
          <p:sp>
            <p:nvSpPr>
              <p:cNvPr id="6" name="Rectangle 8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835644" y="2097334"/>
                <a:ext cx="4752975" cy="7921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800" dirty="0" err="1">
                    <a:solidFill>
                      <a:schemeClr val="bg1"/>
                    </a:solidFill>
                    <a:latin typeface="+mj-lt"/>
                  </a:rPr>
                  <a:t>в</a:t>
                </a:r>
                <a:r>
                  <a:rPr lang="ru-RU" sz="2800" dirty="0" err="1" smtClean="0">
                    <a:solidFill>
                      <a:schemeClr val="bg1"/>
                    </a:solidFill>
                    <a:latin typeface="+mj-lt"/>
                  </a:rPr>
                  <a:t>ибори</a:t>
                </a:r>
                <a:r>
                  <a:rPr lang="ru-RU" sz="2800" dirty="0" smtClean="0">
                    <a:solidFill>
                      <a:schemeClr val="bg1"/>
                    </a:solidFill>
                    <a:latin typeface="+mj-lt"/>
                  </a:rPr>
                  <a:t>, </a:t>
                </a:r>
                <a:r>
                  <a:rPr lang="ru-RU" sz="2800" dirty="0" err="1" smtClean="0">
                    <a:solidFill>
                      <a:schemeClr val="bg1"/>
                    </a:solidFill>
                    <a:latin typeface="+mj-lt"/>
                  </a:rPr>
                  <a:t>референдуми</a:t>
                </a:r>
                <a:endParaRPr lang="ru-RU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auto">
              <a:xfrm>
                <a:off x="3815916" y="3129084"/>
                <a:ext cx="4752975" cy="10810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ru-RU" sz="28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ru-RU" sz="2800" dirty="0" err="1">
                    <a:solidFill>
                      <a:schemeClr val="bg1"/>
                    </a:solidFill>
                    <a:latin typeface="+mj-lt"/>
                  </a:rPr>
                  <a:t>органи</a:t>
                </a:r>
                <a:r>
                  <a:rPr lang="ru-RU" sz="28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ru-RU" sz="2800" dirty="0" err="1">
                    <a:solidFill>
                      <a:schemeClr val="bg1"/>
                    </a:solidFill>
                    <a:latin typeface="+mj-lt"/>
                  </a:rPr>
                  <a:t>державної</a:t>
                </a:r>
                <a:r>
                  <a:rPr lang="ru-RU" sz="28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ru-RU" sz="2800" dirty="0" err="1">
                    <a:solidFill>
                      <a:schemeClr val="bg1"/>
                    </a:solidFill>
                    <a:latin typeface="+mj-lt"/>
                  </a:rPr>
                  <a:t>влади</a:t>
                </a:r>
                <a:endParaRPr lang="ru-RU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" name="Rectangle 10"/>
              <p:cNvSpPr>
                <a:spLocks noChangeArrowheads="1"/>
              </p:cNvSpPr>
              <p:nvPr/>
            </p:nvSpPr>
            <p:spPr bwMode="auto">
              <a:xfrm>
                <a:off x="3835645" y="4509120"/>
                <a:ext cx="4752975" cy="7921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ru-RU" sz="2800" dirty="0" err="1">
                    <a:solidFill>
                      <a:schemeClr val="bg1"/>
                    </a:solidFill>
                    <a:latin typeface="+mj-lt"/>
                  </a:rPr>
                  <a:t>місцеве</a:t>
                </a:r>
                <a:r>
                  <a:rPr lang="ru-RU" sz="28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ru-RU" sz="2800" dirty="0" err="1">
                    <a:solidFill>
                      <a:schemeClr val="bg1"/>
                    </a:solidFill>
                    <a:latin typeface="+mj-lt"/>
                  </a:rPr>
                  <a:t>самоуправління</a:t>
                </a:r>
                <a:endParaRPr lang="ru-RU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 flipV="1">
                <a:off x="1199418" y="2636912"/>
                <a:ext cx="2616498" cy="1046583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Text Box 18"/>
              <p:cNvSpPr txBox="1">
                <a:spLocks noChangeArrowheads="1"/>
              </p:cNvSpPr>
              <p:nvPr/>
            </p:nvSpPr>
            <p:spPr bwMode="auto">
              <a:xfrm rot="1170760">
                <a:off x="913947" y="4135742"/>
                <a:ext cx="315878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>
                    <a:solidFill>
                      <a:schemeClr val="bg1"/>
                    </a:solidFill>
                    <a:latin typeface="+mj-lt"/>
                  </a:defRPr>
                </a:lvl1pPr>
                <a:lvl2pPr marL="742950" indent="-285750">
                  <a:defRPr>
                    <a:latin typeface="Arial" charset="0"/>
                  </a:defRPr>
                </a:lvl2pPr>
                <a:lvl3pPr marL="1143000" indent="-228600">
                  <a:defRPr>
                    <a:latin typeface="Arial" charset="0"/>
                  </a:defRPr>
                </a:lvl3pPr>
                <a:lvl4pPr marL="1600200" indent="-228600">
                  <a:defRPr>
                    <a:latin typeface="Arial" charset="0"/>
                  </a:defRPr>
                </a:lvl4pPr>
                <a:lvl5pPr marL="2057400" indent="-228600">
                  <a:defRPr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</a:defRPr>
                </a:lvl9pPr>
              </a:lstStyle>
              <a:p>
                <a:r>
                  <a:rPr lang="ru-RU" dirty="0" err="1"/>
                  <a:t>безперередньо</a:t>
                </a:r>
                <a:r>
                  <a:rPr lang="ru-RU" dirty="0"/>
                  <a:t> і через </a:t>
                </a:r>
                <a:r>
                  <a:rPr lang="ru-RU" dirty="0" err="1"/>
                  <a:t>представників</a:t>
                </a:r>
                <a:endParaRPr lang="ru-RU" dirty="0"/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1178712" y="3652438"/>
                <a:ext cx="2637203" cy="1000697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1184614" y="3274585"/>
                <a:ext cx="3158366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>
                    <a:solidFill>
                      <a:schemeClr val="bg1"/>
                    </a:solidFill>
                    <a:latin typeface="+mj-lt"/>
                  </a:defRPr>
                </a:lvl1pPr>
                <a:lvl2pPr marL="742950" indent="-285750">
                  <a:defRPr>
                    <a:latin typeface="Arial" charset="0"/>
                  </a:defRPr>
                </a:lvl2pPr>
                <a:lvl3pPr marL="1143000" indent="-228600">
                  <a:defRPr>
                    <a:latin typeface="Arial" charset="0"/>
                  </a:defRPr>
                </a:lvl3pPr>
                <a:lvl4pPr marL="1600200" indent="-228600">
                  <a:defRPr>
                    <a:latin typeface="Arial" charset="0"/>
                  </a:defRPr>
                </a:lvl4pPr>
                <a:lvl5pPr marL="2057400" indent="-228600">
                  <a:defRPr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</a:defRPr>
                </a:lvl9pPr>
              </a:lstStyle>
              <a:p>
                <a:r>
                  <a:rPr lang="ru-RU" dirty="0" smtClean="0"/>
                  <a:t>участь </a:t>
                </a:r>
                <a:r>
                  <a:rPr lang="ru-RU" dirty="0"/>
                  <a:t>через </a:t>
                </a:r>
                <a:r>
                  <a:rPr lang="ru-RU" dirty="0" err="1"/>
                  <a:t>представників</a:t>
                </a:r>
                <a:endParaRPr lang="ru-RU" dirty="0"/>
              </a:p>
            </p:txBody>
          </p:sp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 rot="20301499">
                <a:off x="1024827" y="2720229"/>
                <a:ext cx="293702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2000" dirty="0" err="1">
                    <a:solidFill>
                      <a:schemeClr val="bg1"/>
                    </a:solidFill>
                    <a:latin typeface="+mj-lt"/>
                  </a:rPr>
                  <a:t>б</a:t>
                </a:r>
                <a:r>
                  <a:rPr lang="ru-RU" sz="2000" dirty="0" err="1" smtClean="0">
                    <a:solidFill>
                      <a:schemeClr val="bg1"/>
                    </a:solidFill>
                    <a:latin typeface="+mj-lt"/>
                  </a:rPr>
                  <a:t>езпосередня</a:t>
                </a:r>
                <a:r>
                  <a:rPr lang="ru-RU" sz="2000" dirty="0" smtClean="0">
                    <a:solidFill>
                      <a:schemeClr val="bg1"/>
                    </a:solidFill>
                    <a:latin typeface="+mj-lt"/>
                  </a:rPr>
                  <a:t> участь</a:t>
                </a:r>
                <a:endParaRPr lang="ru-RU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28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2688</Words>
  <Application>Microsoft Office PowerPoint</Application>
  <PresentationFormat>Экран (4:3)</PresentationFormat>
  <Paragraphs>290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86</cp:revision>
  <dcterms:created xsi:type="dcterms:W3CDTF">2014-05-01T08:46:21Z</dcterms:created>
  <dcterms:modified xsi:type="dcterms:W3CDTF">2014-05-04T12:17:24Z</dcterms:modified>
</cp:coreProperties>
</file>