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09"/>
  </p:clrMru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k.wikipedia.org/wiki/%D0%A1%D0%BE%D0%B1%D0%BE%D1%80_%D0%A1%D0%B2%D1%8F%D1%82%D0%BE%D0%B3%D0%BE_%D0%9C%D0%B8%D0%BA%D0%BE%D0%BB%D0%B0%D1%8F_(%D0%9C%D0%BE%D0%BD%D0%B0%D0%BA%D0%BE)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btimes.ru/files/1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229600" cy="18288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bg1"/>
                </a:solidFill>
              </a:rPr>
              <a:t>Візитна картка </a:t>
            </a:r>
            <a:r>
              <a:rPr lang="uk-UA" sz="5400" dirty="0" err="1" smtClean="0">
                <a:solidFill>
                  <a:schemeClr val="bg1"/>
                </a:solidFill>
              </a:rPr>
              <a:t>монако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0" y="4648200"/>
            <a:ext cx="3505200" cy="18288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Підготувала: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Учениця 22 групи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Соколова Анна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7848600" cy="1219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i="1" dirty="0" err="1" smtClean="0"/>
              <a:t>Зміна</a:t>
            </a:r>
            <a:r>
              <a:rPr lang="ru-RU" sz="4800" i="1" dirty="0" smtClean="0"/>
              <a:t> караулу.</a:t>
            </a:r>
            <a:endParaRPr lang="ru-RU" sz="4800" i="1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Файл:The Palace Guar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81029"/>
            <a:ext cx="7924800" cy="5476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i="1" dirty="0" smtClean="0"/>
              <a:t>Казино в Монте-Карло 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готель</a:t>
            </a:r>
            <a:r>
              <a:rPr lang="ru-RU" i="1" dirty="0" smtClean="0"/>
              <a:t> «Париж».</a:t>
            </a:r>
            <a:endParaRPr lang="ru-RU" i="1" dirty="0"/>
          </a:p>
        </p:txBody>
      </p:sp>
      <p:pic>
        <p:nvPicPr>
          <p:cNvPr id="25602" name="Picture 2" descr="Файл:Casino Monte Car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38274"/>
            <a:ext cx="8686800" cy="5419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i="1" dirty="0" smtClean="0"/>
              <a:t>Нова гавань у </a:t>
            </a:r>
            <a:r>
              <a:rPr lang="ru-RU" i="1" dirty="0" err="1" smtClean="0"/>
              <a:t>Фонтвіллі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26626" name="Picture 2" descr="Файл:Fontvieille and yach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38274"/>
            <a:ext cx="8229600" cy="5191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0" y="152400"/>
            <a:ext cx="2743200" cy="6477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0" u="sng" dirty="0" smtClean="0">
                <a:hlinkClick r:id="rId2" tooltip="Собор Святого Миколая (Монако)"/>
              </a:rPr>
              <a:t>Собор </a:t>
            </a:r>
            <a:r>
              <a:rPr lang="ru-RU" b="0" u="sng" dirty="0" smtClean="0">
                <a:hlinkClick r:id="rId2" tooltip="Собор Святого Миколая (Монако)"/>
              </a:rPr>
              <a:t>Св</a:t>
            </a:r>
            <a:r>
              <a:rPr lang="ru-RU" b="0" u="sng" dirty="0" smtClean="0">
                <a:hlinkClick r:id="rId2" tooltip="Собор Святого Миколая (Монако)"/>
              </a:rPr>
              <a:t>. </a:t>
            </a:r>
            <a:r>
              <a:rPr lang="ru-RU" b="0" u="sng" dirty="0" err="1" smtClean="0">
                <a:hlinkClick r:id="rId2" tooltip="Собор Святого Миколая (Монако)"/>
              </a:rPr>
              <a:t>Миколая</a:t>
            </a:r>
            <a:r>
              <a:rPr lang="ru-RU" b="0" u="sng" dirty="0" smtClean="0">
                <a:hlinkClick r:id="rId2" tooltip="Собор Святого Миколая (Монако)"/>
              </a:rPr>
              <a:t> </a:t>
            </a:r>
            <a:r>
              <a:rPr lang="ru-RU" b="0" u="sng" dirty="0" smtClean="0">
                <a:hlinkClick r:id="rId2" tooltip="Собор Святого Миколая (Монако)"/>
              </a:rPr>
              <a:t/>
            </a:r>
            <a:br>
              <a:rPr lang="ru-RU" b="0" u="sng" dirty="0" smtClean="0">
                <a:hlinkClick r:id="rId2" tooltip="Собор Святого Миколая (Монако)"/>
              </a:rPr>
            </a:br>
            <a:r>
              <a:rPr lang="ru-RU" b="0" u="sng" dirty="0" smtClean="0">
                <a:hlinkClick r:id="rId2" tooltip="Собор Святого Миколая (Монако)"/>
              </a:rPr>
              <a:t>в </a:t>
            </a:r>
            <a:r>
              <a:rPr lang="ru-RU" b="0" u="sng" dirty="0" err="1" smtClean="0">
                <a:hlinkClick r:id="rId2" tooltip="Собор Святого Миколая (Монако)"/>
              </a:rPr>
              <a:t>Монако-Віллі</a:t>
            </a:r>
            <a:r>
              <a:rPr lang="ru-RU" b="0" dirty="0" smtClean="0"/>
              <a:t>.</a:t>
            </a:r>
            <a:endParaRPr lang="ru-RU" dirty="0"/>
          </a:p>
        </p:txBody>
      </p:sp>
      <p:pic>
        <p:nvPicPr>
          <p:cNvPr id="27650" name="Picture 2" descr="Файл:Monaco BW 2011-06-07 16-07-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64008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000" i="1" dirty="0" smtClean="0"/>
              <a:t>Монте-Карло</a:t>
            </a:r>
            <a:endParaRPr lang="ru-RU" sz="6000" i="1" dirty="0"/>
          </a:p>
        </p:txBody>
      </p:sp>
      <p:pic>
        <p:nvPicPr>
          <p:cNvPr id="28674" name="Picture 2" descr="Файл:Monte Carlo, even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8449733" cy="475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Етнічні</a:t>
            </a: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країни</a:t>
            </a: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4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</a:t>
            </a: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 </a:t>
            </a:r>
            <a:r>
              <a:rPr lang="ru-RU" dirty="0" err="1" smtClean="0">
                <a:solidFill>
                  <a:srgbClr val="002060"/>
                </a:solidFill>
              </a:rPr>
              <a:t>даними</a:t>
            </a:r>
            <a:r>
              <a:rPr lang="ru-RU" dirty="0" smtClean="0">
                <a:solidFill>
                  <a:srgbClr val="002060"/>
                </a:solidFill>
              </a:rPr>
              <a:t> на 2006 </a:t>
            </a:r>
            <a:r>
              <a:rPr lang="ru-RU" dirty="0" err="1" smtClean="0">
                <a:solidFill>
                  <a:srgbClr val="002060"/>
                </a:solidFill>
              </a:rPr>
              <a:t>рік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населення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Монако становить 35 656 </a:t>
            </a:r>
            <a:r>
              <a:rPr lang="ru-RU" dirty="0" err="1" smtClean="0">
                <a:solidFill>
                  <a:srgbClr val="002060"/>
                </a:solidFill>
              </a:rPr>
              <a:t>осіб</a:t>
            </a:r>
            <a:r>
              <a:rPr lang="ru-RU" dirty="0" smtClean="0">
                <a:solidFill>
                  <a:srgbClr val="002060"/>
                </a:solidFill>
              </a:rPr>
              <a:t>. 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Густота </a:t>
            </a:r>
            <a:r>
              <a:rPr lang="ru-RU" dirty="0" err="1" smtClean="0">
                <a:solidFill>
                  <a:srgbClr val="002060"/>
                </a:solidFill>
              </a:rPr>
              <a:t>населення</a:t>
            </a:r>
            <a:r>
              <a:rPr lang="ru-RU" dirty="0" smtClean="0">
                <a:solidFill>
                  <a:srgbClr val="002060"/>
                </a:solidFill>
              </a:rPr>
              <a:t> становить </a:t>
            </a:r>
            <a:r>
              <a:rPr lang="ru-RU" dirty="0" smtClean="0">
                <a:solidFill>
                  <a:srgbClr val="002060"/>
                </a:solidFill>
              </a:rPr>
              <a:t>18 285 </a:t>
            </a:r>
            <a:r>
              <a:rPr lang="ru-RU" dirty="0" err="1" smtClean="0">
                <a:solidFill>
                  <a:srgbClr val="002060"/>
                </a:solidFill>
              </a:rPr>
              <a:t>осіб</a:t>
            </a:r>
            <a:r>
              <a:rPr lang="ru-RU" dirty="0" smtClean="0">
                <a:solidFill>
                  <a:srgbClr val="002060"/>
                </a:solidFill>
              </a:rPr>
              <a:t>/км ²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Така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висока</a:t>
            </a:r>
            <a:r>
              <a:rPr lang="ru-RU" dirty="0" smtClean="0">
                <a:solidFill>
                  <a:srgbClr val="002060"/>
                </a:solidFill>
              </a:rPr>
              <a:t> густота </a:t>
            </a:r>
            <a:r>
              <a:rPr lang="ru-RU" dirty="0" err="1" smtClean="0">
                <a:solidFill>
                  <a:srgbClr val="002060"/>
                </a:solidFill>
              </a:rPr>
              <a:t>населення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обумовлюється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тим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Монако </a:t>
            </a:r>
            <a:r>
              <a:rPr lang="ru-RU" dirty="0" err="1" smtClean="0">
                <a:solidFill>
                  <a:srgbClr val="002060"/>
                </a:solidFill>
              </a:rPr>
              <a:t>є</a:t>
            </a:r>
            <a:r>
              <a:rPr lang="ru-RU" dirty="0" smtClean="0">
                <a:solidFill>
                  <a:srgbClr val="002060"/>
                </a:solidFill>
              </a:rPr>
              <a:t> карликовою державою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Щорічний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приріст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населення</a:t>
            </a:r>
            <a:r>
              <a:rPr lang="ru-RU" dirty="0" smtClean="0">
                <a:solidFill>
                  <a:srgbClr val="002060"/>
                </a:solidFill>
              </a:rPr>
              <a:t> становить 0,386% на </a:t>
            </a:r>
            <a:r>
              <a:rPr lang="ru-RU" dirty="0" err="1" smtClean="0">
                <a:solidFill>
                  <a:srgbClr val="002060"/>
                </a:solidFill>
              </a:rPr>
              <a:t>рік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ru-RU" dirty="0" err="1" smtClean="0">
                <a:solidFill>
                  <a:srgbClr val="002060"/>
                </a:solidFill>
              </a:rPr>
              <a:t>дані</a:t>
            </a:r>
            <a:r>
              <a:rPr lang="ru-RU" dirty="0" smtClean="0">
                <a:solidFill>
                  <a:srgbClr val="002060"/>
                </a:solidFill>
              </a:rPr>
              <a:t> 2007 року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Середня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тривалість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життя</a:t>
            </a:r>
            <a:r>
              <a:rPr lang="ru-RU" dirty="0" smtClean="0">
                <a:solidFill>
                  <a:srgbClr val="002060"/>
                </a:solidFill>
              </a:rPr>
              <a:t> за </a:t>
            </a:r>
            <a:r>
              <a:rPr lang="ru-RU" dirty="0" err="1" smtClean="0">
                <a:solidFill>
                  <a:srgbClr val="002060"/>
                </a:solidFill>
              </a:rPr>
              <a:t>даними</a:t>
            </a:r>
            <a:r>
              <a:rPr lang="ru-RU" dirty="0" smtClean="0">
                <a:solidFill>
                  <a:srgbClr val="002060"/>
                </a:solidFill>
              </a:rPr>
              <a:t> 2008 року становить 79,96 </a:t>
            </a:r>
            <a:r>
              <a:rPr lang="ru-RU" dirty="0" err="1" smtClean="0">
                <a:solidFill>
                  <a:srgbClr val="002060"/>
                </a:solidFill>
              </a:rPr>
              <a:t>років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Серед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населення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незначною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мірою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переважають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жінки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Коефіцієнт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відношення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кількості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чоловіків</a:t>
            </a:r>
            <a:r>
              <a:rPr lang="ru-RU" dirty="0" smtClean="0">
                <a:solidFill>
                  <a:srgbClr val="002060"/>
                </a:solidFill>
              </a:rPr>
              <a:t> до </a:t>
            </a:r>
            <a:r>
              <a:rPr lang="ru-RU" dirty="0" err="1" smtClean="0">
                <a:solidFill>
                  <a:srgbClr val="002060"/>
                </a:solidFill>
              </a:rPr>
              <a:t>кількості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жінок</a:t>
            </a:r>
            <a:r>
              <a:rPr lang="ru-RU" dirty="0" smtClean="0">
                <a:solidFill>
                  <a:srgbClr val="002060"/>
                </a:solidFill>
              </a:rPr>
              <a:t> становить 0,91 (за </a:t>
            </a:r>
            <a:r>
              <a:rPr lang="ru-RU" dirty="0" err="1" smtClean="0">
                <a:solidFill>
                  <a:srgbClr val="002060"/>
                </a:solidFill>
              </a:rPr>
              <a:t>даними</a:t>
            </a:r>
            <a:r>
              <a:rPr lang="ru-RU" dirty="0" smtClean="0">
                <a:solidFill>
                  <a:srgbClr val="002060"/>
                </a:solidFill>
              </a:rPr>
              <a:t> 2004 року). 62% </a:t>
            </a:r>
            <a:r>
              <a:rPr lang="ru-RU" dirty="0" err="1" smtClean="0">
                <a:solidFill>
                  <a:srgbClr val="002060"/>
                </a:solidFill>
              </a:rPr>
              <a:t>населення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відноситься</a:t>
            </a:r>
            <a:r>
              <a:rPr lang="ru-RU" dirty="0" smtClean="0">
                <a:solidFill>
                  <a:srgbClr val="002060"/>
                </a:solidFill>
              </a:rPr>
              <a:t> до </a:t>
            </a:r>
            <a:r>
              <a:rPr lang="ru-RU" dirty="0" err="1" smtClean="0">
                <a:solidFill>
                  <a:srgbClr val="002060"/>
                </a:solidFill>
              </a:rPr>
              <a:t>працездатного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Рівень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dirty="0" err="1" smtClean="0">
                <a:solidFill>
                  <a:srgbClr val="002060"/>
                </a:solidFill>
              </a:rPr>
              <a:t>грамотності</a:t>
            </a:r>
            <a:r>
              <a:rPr lang="ru-RU" dirty="0" smtClean="0">
                <a:solidFill>
                  <a:srgbClr val="002060"/>
                </a:solidFill>
              </a:rPr>
              <a:t> становить 99%.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Національний</a:t>
            </a:r>
            <a:r>
              <a:rPr lang="ru-RU" dirty="0" smtClean="0">
                <a:solidFill>
                  <a:srgbClr val="002060"/>
                </a:solidFill>
              </a:rPr>
              <a:t> склад: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Французи</a:t>
            </a:r>
            <a:r>
              <a:rPr lang="ru-RU" dirty="0" smtClean="0">
                <a:solidFill>
                  <a:srgbClr val="002060"/>
                </a:solidFill>
              </a:rPr>
              <a:t> — </a:t>
            </a:r>
            <a:r>
              <a:rPr lang="ru-RU" dirty="0" smtClean="0">
                <a:solidFill>
                  <a:srgbClr val="002060"/>
                </a:solidFill>
              </a:rPr>
              <a:t>47%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монегаски — 16%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італійці</a:t>
            </a:r>
            <a:r>
              <a:rPr lang="ru-RU" dirty="0" smtClean="0">
                <a:solidFill>
                  <a:srgbClr val="002060"/>
                </a:solidFill>
              </a:rPr>
              <a:t> — 16%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інші</a:t>
            </a:r>
            <a:r>
              <a:rPr lang="ru-RU" dirty="0" smtClean="0">
                <a:solidFill>
                  <a:srgbClr val="002060"/>
                </a:solidFill>
              </a:rPr>
              <a:t> — 21%.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 </a:t>
            </a:r>
            <a:r>
              <a:rPr lang="ru-RU" dirty="0" err="1" smtClean="0">
                <a:solidFill>
                  <a:srgbClr val="002060"/>
                </a:solidFill>
              </a:rPr>
              <a:t>цю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численну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категорію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входять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представники</a:t>
            </a:r>
            <a:r>
              <a:rPr lang="ru-RU" dirty="0" smtClean="0">
                <a:solidFill>
                  <a:srgbClr val="002060"/>
                </a:solidFill>
              </a:rPr>
              <a:t> 125 </a:t>
            </a:r>
            <a:r>
              <a:rPr lang="ru-RU" dirty="0" err="1" smtClean="0">
                <a:solidFill>
                  <a:srgbClr val="002060"/>
                </a:solidFill>
              </a:rPr>
              <a:t>національностей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Найчисленніша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релігійна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група</a:t>
            </a:r>
            <a:r>
              <a:rPr lang="ru-RU" dirty="0" smtClean="0">
                <a:solidFill>
                  <a:srgbClr val="002060"/>
                </a:solidFill>
              </a:rPr>
              <a:t> — католики. До них належать 90% </a:t>
            </a:r>
            <a:r>
              <a:rPr lang="ru-RU" dirty="0" err="1" smtClean="0">
                <a:solidFill>
                  <a:srgbClr val="002060"/>
                </a:solidFill>
              </a:rPr>
              <a:t>населення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князівства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5300" i="1" dirty="0" smtClean="0"/>
              <a:t/>
            </a:r>
            <a:br>
              <a:rPr lang="ru-RU" sz="5300" i="1" dirty="0" smtClean="0"/>
            </a:br>
            <a:r>
              <a:rPr lang="ru-RU" sz="5300" i="1" dirty="0" err="1" smtClean="0"/>
              <a:t>Мовна</a:t>
            </a:r>
            <a:r>
              <a:rPr lang="ru-RU" sz="5300" i="1" dirty="0" smtClean="0"/>
              <a:t> </a:t>
            </a:r>
            <a:r>
              <a:rPr lang="ru-RU" sz="5300" i="1" dirty="0" err="1" smtClean="0"/>
              <a:t>ситуація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Офіційна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мова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в Монако — </a:t>
            </a:r>
            <a:r>
              <a:rPr lang="ru-RU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французька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але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італійська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англійська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також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побутують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Монегаська</a:t>
            </a: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мова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—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мова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старшого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покоління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державної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освіти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Монегаська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мова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—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діалект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лігурійської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мови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мови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північної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Італії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 —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може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бути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класифікована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як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індоєвропейська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романська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італо-західна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західна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галло-іберська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галло-романська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галло-італійська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мови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70-х роках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мова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була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під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загрозою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зникнення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Монегаську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мову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було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відроджено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тоді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коли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почали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викладати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навчальних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закладах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країни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upload.wikimedia.org/wikipedia/commons/thumb/1/18/Opera_Garnier_Grand_Escalier.jpg/300px-Opera_Garnier_Grand_Escali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70586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Культура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Монако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примітним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культурним</a:t>
            </a:r>
            <a:r>
              <a:rPr lang="ru-RU" dirty="0" smtClean="0">
                <a:solidFill>
                  <a:schemeClr val="bg1"/>
                </a:solidFill>
              </a:rPr>
              <a:t> центром. </a:t>
            </a:r>
            <a:r>
              <a:rPr lang="ru-RU" dirty="0" err="1" smtClean="0">
                <a:solidFill>
                  <a:schemeClr val="bg1"/>
                </a:solidFill>
              </a:rPr>
              <a:t>Побудована</a:t>
            </a:r>
            <a:r>
              <a:rPr lang="ru-RU" dirty="0" smtClean="0">
                <a:solidFill>
                  <a:schemeClr val="bg1"/>
                </a:solidFill>
              </a:rPr>
              <a:t> в 1879 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 за проектом </a:t>
            </a:r>
            <a:r>
              <a:rPr lang="ru-RU" dirty="0" err="1" smtClean="0">
                <a:solidFill>
                  <a:schemeClr val="bg1"/>
                </a:solidFill>
              </a:rPr>
              <a:t>архітектора</a:t>
            </a:r>
            <a:r>
              <a:rPr lang="ru-RU" dirty="0" smtClean="0">
                <a:solidFill>
                  <a:schemeClr val="bg1"/>
                </a:solidFill>
              </a:rPr>
              <a:t> Шарля </a:t>
            </a:r>
            <a:r>
              <a:rPr lang="ru-RU" dirty="0" err="1" smtClean="0">
                <a:solidFill>
                  <a:schemeClr val="bg1"/>
                </a:solidFill>
              </a:rPr>
              <a:t>Гарньє</a:t>
            </a:r>
            <a:r>
              <a:rPr lang="ru-RU" dirty="0" smtClean="0">
                <a:solidFill>
                  <a:schemeClr val="bg1"/>
                </a:solidFill>
              </a:rPr>
              <a:t> (автора </a:t>
            </a:r>
            <a:r>
              <a:rPr lang="ru-RU" dirty="0" err="1" smtClean="0">
                <a:solidFill>
                  <a:schemeClr val="bg1"/>
                </a:solidFill>
              </a:rPr>
              <a:t>Паризької</a:t>
            </a:r>
            <a:r>
              <a:rPr lang="ru-RU" dirty="0" smtClean="0">
                <a:solidFill>
                  <a:schemeClr val="bg1"/>
                </a:solidFill>
              </a:rPr>
              <a:t> опери) </a:t>
            </a:r>
            <a:r>
              <a:rPr lang="ru-RU" dirty="0" err="1" smtClean="0">
                <a:solidFill>
                  <a:schemeClr val="bg1"/>
                </a:solidFill>
              </a:rPr>
              <a:t>будівля</a:t>
            </a:r>
            <a:r>
              <a:rPr lang="ru-RU" dirty="0" smtClean="0">
                <a:solidFill>
                  <a:schemeClr val="bg1"/>
                </a:solidFill>
              </a:rPr>
              <a:t> Залу </a:t>
            </a:r>
            <a:r>
              <a:rPr lang="ru-RU" dirty="0" err="1" smtClean="0">
                <a:solidFill>
                  <a:schemeClr val="bg1"/>
                </a:solidFill>
              </a:rPr>
              <a:t>Гарньє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домом </a:t>
            </a:r>
            <a:r>
              <a:rPr lang="ru-RU" dirty="0" err="1" smtClean="0">
                <a:solidFill>
                  <a:schemeClr val="bg1"/>
                </a:solidFill>
              </a:rPr>
              <a:t>Філармонічного</a:t>
            </a:r>
            <a:r>
              <a:rPr lang="ru-RU" dirty="0" smtClean="0">
                <a:solidFill>
                  <a:schemeClr val="bg1"/>
                </a:solidFill>
              </a:rPr>
              <a:t> оркестру Монте-Карло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Опери Монте-Карло.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Файл:Musée Océanographique Monaco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88540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chemeClr val="accent1">
                    <a:lumMod val="50000"/>
                  </a:schemeClr>
                </a:solidFill>
              </a:rPr>
              <a:t>Культура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447800"/>
            <a:ext cx="6629400" cy="5181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 Монте-Карло </a:t>
            </a:r>
            <a:r>
              <a:rPr lang="ru-RU" dirty="0" err="1" smtClean="0">
                <a:solidFill>
                  <a:schemeClr val="bg1"/>
                </a:solidFill>
              </a:rPr>
              <a:t>була</a:t>
            </a:r>
            <a:r>
              <a:rPr lang="ru-RU" dirty="0" smtClean="0">
                <a:solidFill>
                  <a:schemeClr val="bg1"/>
                </a:solidFill>
              </a:rPr>
              <a:t> створена </a:t>
            </a:r>
            <a:r>
              <a:rPr lang="ru-RU" dirty="0" err="1" smtClean="0">
                <a:solidFill>
                  <a:schemeClr val="bg1"/>
                </a:solidFill>
              </a:rPr>
              <a:t>Академія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класичного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танцю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імені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принцеси</a:t>
            </a:r>
            <a:r>
              <a:rPr lang="ru-RU" dirty="0" smtClean="0">
                <a:solidFill>
                  <a:schemeClr val="bg1"/>
                </a:solidFill>
              </a:rPr>
              <a:t> Грейс, </a:t>
            </a:r>
            <a:r>
              <a:rPr lang="ru-RU" dirty="0" err="1" smtClean="0">
                <a:solidFill>
                  <a:schemeClr val="bg1"/>
                </a:solidFill>
              </a:rPr>
              <a:t>очолювана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Марійкою</a:t>
            </a:r>
            <a:r>
              <a:rPr lang="ru-RU" dirty="0" smtClean="0">
                <a:solidFill>
                  <a:schemeClr val="bg1"/>
                </a:solidFill>
              </a:rPr>
              <a:t> Безобразовой.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Фонд князя </a:t>
            </a:r>
            <a:r>
              <a:rPr lang="ru-RU" dirty="0" err="1" smtClean="0">
                <a:solidFill>
                  <a:schemeClr val="bg1"/>
                </a:solidFill>
              </a:rPr>
              <a:t>П'єра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заснований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Реньє</a:t>
            </a:r>
            <a:r>
              <a:rPr lang="ru-RU" dirty="0" smtClean="0">
                <a:solidFill>
                  <a:schemeClr val="bg1"/>
                </a:solidFill>
              </a:rPr>
              <a:t> III в честь батька, </a:t>
            </a:r>
            <a:r>
              <a:rPr lang="ru-RU" dirty="0" err="1" smtClean="0">
                <a:solidFill>
                  <a:schemeClr val="bg1"/>
                </a:solidFill>
              </a:rPr>
              <a:t>щорічно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вручає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Велику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літературну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премію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Музичну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премію</a:t>
            </a:r>
            <a:r>
              <a:rPr lang="ru-RU" dirty="0" smtClean="0">
                <a:solidFill>
                  <a:schemeClr val="bg1"/>
                </a:solidFill>
              </a:rPr>
              <a:t> князя </a:t>
            </a:r>
            <a:r>
              <a:rPr lang="ru-RU" dirty="0" err="1" smtClean="0">
                <a:solidFill>
                  <a:schemeClr val="bg1"/>
                </a:solidFill>
              </a:rPr>
              <a:t>Реньє</a:t>
            </a:r>
            <a:r>
              <a:rPr lang="ru-RU" dirty="0" smtClean="0">
                <a:solidFill>
                  <a:schemeClr val="bg1"/>
                </a:solidFill>
              </a:rPr>
              <a:t> III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Міжнародну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премію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галузі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сучасного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мистецтва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Щорічно</a:t>
            </a:r>
            <a:r>
              <a:rPr lang="ru-RU" dirty="0" smtClean="0">
                <a:solidFill>
                  <a:schemeClr val="bg1"/>
                </a:solidFill>
              </a:rPr>
              <a:t> в Монако проходить </a:t>
            </a:r>
            <a:r>
              <a:rPr lang="ru-RU" dirty="0" err="1" smtClean="0">
                <a:solidFill>
                  <a:schemeClr val="bg1"/>
                </a:solidFill>
              </a:rPr>
              <a:t>Міжнародний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цирковий</a:t>
            </a:r>
            <a:r>
              <a:rPr lang="ru-RU" dirty="0" smtClean="0">
                <a:solidFill>
                  <a:schemeClr val="bg1"/>
                </a:solidFill>
              </a:rPr>
              <a:t> фестиваль 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Міжнародний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телевізійний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фестиваль</a:t>
            </a:r>
            <a:r>
              <a:rPr lang="ru-RU" dirty="0" smtClean="0">
                <a:solidFill>
                  <a:schemeClr val="bg1"/>
                </a:solidFill>
              </a:rPr>
              <a:t> Монте-Карло.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 smtClean="0">
                <a:solidFill>
                  <a:schemeClr val="bg1"/>
                </a:solidFill>
              </a:rPr>
              <a:t>місті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розташований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знаменитий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i="1" dirty="0" err="1" smtClean="0">
                <a:solidFill>
                  <a:schemeClr val="bg1"/>
                </a:solidFill>
              </a:rPr>
              <a:t>Океанографічний</a:t>
            </a:r>
            <a:r>
              <a:rPr lang="ru-RU" i="1" dirty="0" smtClean="0">
                <a:solidFill>
                  <a:schemeClr val="bg1"/>
                </a:solidFill>
              </a:rPr>
              <a:t> музей </a:t>
            </a:r>
            <a:r>
              <a:rPr lang="ru-RU" dirty="0" smtClean="0">
                <a:solidFill>
                  <a:schemeClr val="bg1"/>
                </a:solidFill>
              </a:rPr>
              <a:t>Монако, директором </a:t>
            </a:r>
            <a:r>
              <a:rPr lang="ru-RU" dirty="0" err="1" smtClean="0">
                <a:solidFill>
                  <a:schemeClr val="bg1"/>
                </a:solidFill>
              </a:rPr>
              <a:t>якого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легендарний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дослідник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Жак-Ів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Кусто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media-cdn.tripadvisor.com/media/photo-s/02/97/cc/1d/le-lagon-aux-requi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3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Океанографічний музей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s.pokeroff.ru/uploads/wysiwyg/monaco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8136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i="1" dirty="0" smtClean="0">
                <a:solidFill>
                  <a:schemeClr val="accent5">
                    <a:lumMod val="50000"/>
                  </a:schemeClr>
                </a:solidFill>
              </a:rPr>
              <a:t>Основна інформація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600200"/>
            <a:ext cx="8763000" cy="5029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vi-VN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Князі́вство </a:t>
            </a:r>
            <a:r>
              <a:rPr lang="vi-VN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Мона́ко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— </a:t>
            </a:r>
            <a:r>
              <a:rPr lang="vi-V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мікродержава, напіванклав на півдні </a:t>
            </a:r>
            <a:r>
              <a:rPr lang="vi-V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Франції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vi-V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 </a:t>
            </a:r>
            <a:r>
              <a:rPr lang="vi-V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березі Середземного моря</a:t>
            </a:r>
            <a:r>
              <a:rPr lang="vi-V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  <a:endParaRPr lang="uk-UA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площа </a:t>
            </a:r>
            <a:r>
              <a:rPr lang="vi-V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− 1,95 км². </a:t>
            </a:r>
            <a:endParaRPr lang="uk-UA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Рельєф</a:t>
            </a:r>
            <a:r>
              <a:rPr lang="vi-V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горбистий</a:t>
            </a:r>
            <a:r>
              <a:rPr lang="vi-V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uk-UA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Столиця: Монако</a:t>
            </a:r>
            <a:r>
              <a:rPr lang="vi-V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uk-UA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Країна </a:t>
            </a:r>
            <a:r>
              <a:rPr lang="vi-V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розширює територію, засипаючи прибережні води. </a:t>
            </a:r>
            <a:endParaRPr lang="uk-UA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Голова </a:t>
            </a:r>
            <a:r>
              <a:rPr lang="vi-V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держави — князь Альбер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II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</a:t>
            </a:r>
            <a:r>
              <a:rPr lang="vi-V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 2005, після смерті Реньє 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III); </a:t>
            </a:r>
            <a:r>
              <a:rPr lang="vi-V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уряд очолює Жан Оссеїль з 1986 р</a:t>
            </a:r>
            <a:r>
              <a:rPr lang="vi-V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uk-UA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Прем'єр-міністр</a:t>
            </a:r>
            <a:r>
              <a:rPr lang="ru-RU" dirty="0" smtClean="0"/>
              <a:t> Жан-Поль </a:t>
            </a:r>
            <a:r>
              <a:rPr lang="ru-RU" dirty="0" smtClean="0"/>
              <a:t>Пруст</a:t>
            </a:r>
            <a:endParaRPr lang="vi-VN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Політична система — конституційна монархія під протекторатом Франції. </a:t>
            </a:r>
            <a:endParaRPr lang="uk-UA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Експорт</a:t>
            </a:r>
            <a:r>
              <a:rPr lang="vi-V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продукція легкої промисловості, основні статті прибутку — туризм та гральний бізнес. </a:t>
            </a:r>
            <a:endParaRPr lang="uk-UA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Населення</a:t>
            </a:r>
            <a:r>
              <a:rPr lang="vi-V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— 35 657 (2006</a:t>
            </a:r>
            <a:r>
              <a:rPr lang="vi-V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</a:t>
            </a:r>
            <a:endParaRPr lang="uk-UA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Валюта: Євро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Офіційна мова: французька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Національний</a:t>
            </a:r>
            <a:r>
              <a:rPr lang="ru-RU" dirty="0" smtClean="0"/>
              <a:t> </a:t>
            </a:r>
            <a:r>
              <a:rPr lang="ru-RU" dirty="0" smtClean="0"/>
              <a:t>склад монегаски 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Конфесійний</a:t>
            </a:r>
            <a:r>
              <a:rPr lang="ru-RU" dirty="0" smtClean="0"/>
              <a:t> склад </a:t>
            </a:r>
            <a:r>
              <a:rPr lang="ru-RU" dirty="0" err="1" smtClean="0"/>
              <a:t>християнство</a:t>
            </a:r>
            <a:r>
              <a:rPr lang="ru-RU" dirty="0" smtClean="0"/>
              <a:t> (католицизм)</a:t>
            </a:r>
            <a:endParaRPr lang="vi-VN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g1.restbee.ru/evropa/monako/transport.jpg?time=13479599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525000" cy="7143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i="1" dirty="0" smtClean="0"/>
              <a:t>Транспорт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Монако </a:t>
            </a:r>
            <a:r>
              <a:rPr lang="ru-RU" dirty="0" err="1" smtClean="0"/>
              <a:t>зв'язане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навколишнім</a:t>
            </a:r>
            <a:r>
              <a:rPr lang="ru-RU" dirty="0" smtClean="0"/>
              <a:t> </a:t>
            </a:r>
            <a:r>
              <a:rPr lang="ru-RU" dirty="0" err="1" smtClean="0"/>
              <a:t>світом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b="1" i="1" dirty="0" err="1" smtClean="0"/>
              <a:t>залізничного</a:t>
            </a:r>
            <a:r>
              <a:rPr lang="ru-RU" b="1" i="1" dirty="0" smtClean="0"/>
              <a:t>, </a:t>
            </a:r>
            <a:r>
              <a:rPr lang="ru-RU" b="1" i="1" dirty="0" err="1" smtClean="0"/>
              <a:t>автомобільного</a:t>
            </a:r>
            <a:r>
              <a:rPr lang="ru-RU" b="1" i="1" dirty="0" smtClean="0"/>
              <a:t>, </a:t>
            </a:r>
            <a:r>
              <a:rPr lang="ru-RU" b="1" i="1" dirty="0" err="1" smtClean="0"/>
              <a:t>морського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повітряного</a:t>
            </a:r>
            <a:r>
              <a:rPr lang="ru-RU" b="1" i="1" dirty="0" smtClean="0"/>
              <a:t> транспорту</a:t>
            </a:r>
            <a:r>
              <a:rPr lang="ru-RU" dirty="0" smtClean="0"/>
              <a:t>. </a:t>
            </a:r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залізничної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становить 1,7 км. </a:t>
            </a:r>
            <a:r>
              <a:rPr lang="ru-RU" dirty="0" err="1" smtClean="0"/>
              <a:t>Залізниці</a:t>
            </a:r>
            <a:r>
              <a:rPr lang="ru-RU" dirty="0" smtClean="0"/>
              <a:t> </a:t>
            </a:r>
            <a:r>
              <a:rPr lang="ru-RU" dirty="0" err="1" smtClean="0"/>
              <a:t>експлуатуються</a:t>
            </a:r>
            <a:r>
              <a:rPr lang="ru-RU" dirty="0" smtClean="0"/>
              <a:t> </a:t>
            </a:r>
            <a:r>
              <a:rPr lang="ru-RU" dirty="0" err="1" smtClean="0"/>
              <a:t>французькою</a:t>
            </a:r>
            <a:r>
              <a:rPr lang="ru-RU" dirty="0" smtClean="0"/>
              <a:t> </a:t>
            </a:r>
            <a:r>
              <a:rPr lang="ru-RU" dirty="0" err="1" smtClean="0"/>
              <a:t>національною</a:t>
            </a:r>
            <a:r>
              <a:rPr lang="ru-RU" dirty="0" smtClean="0"/>
              <a:t> </a:t>
            </a:r>
            <a:r>
              <a:rPr lang="ru-RU" dirty="0" err="1" smtClean="0"/>
              <a:t>залізничною</a:t>
            </a:r>
            <a:r>
              <a:rPr lang="ru-RU" dirty="0" smtClean="0"/>
              <a:t> </a:t>
            </a:r>
            <a:r>
              <a:rPr lang="ru-RU" dirty="0" err="1" smtClean="0"/>
              <a:t>компанією</a:t>
            </a:r>
            <a:r>
              <a:rPr lang="ru-RU" dirty="0" smtClean="0"/>
              <a:t> </a:t>
            </a:r>
            <a:r>
              <a:rPr lang="en-US" dirty="0" smtClean="0"/>
              <a:t>SNCF. </a:t>
            </a:r>
            <a:r>
              <a:rPr lang="ru-RU" dirty="0" err="1" smtClean="0"/>
              <a:t>Князівство</a:t>
            </a:r>
            <a:r>
              <a:rPr lang="ru-RU" dirty="0" smtClean="0"/>
              <a:t> </a:t>
            </a:r>
            <a:r>
              <a:rPr lang="ru-RU" dirty="0" err="1" smtClean="0"/>
              <a:t>зв'язане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Францією</a:t>
            </a:r>
            <a:r>
              <a:rPr lang="ru-RU" dirty="0" smtClean="0"/>
              <a:t> як </a:t>
            </a:r>
            <a:r>
              <a:rPr lang="ru-RU" dirty="0" err="1" smtClean="0"/>
              <a:t>регіональними</a:t>
            </a:r>
            <a:r>
              <a:rPr lang="ru-RU" dirty="0" smtClean="0"/>
              <a:t> маршрутами,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швидкісними</a:t>
            </a:r>
            <a:r>
              <a:rPr lang="ru-RU" dirty="0" smtClean="0"/>
              <a:t> </a:t>
            </a:r>
            <a:r>
              <a:rPr lang="ru-RU" dirty="0" err="1" smtClean="0"/>
              <a:t>поїздами</a:t>
            </a:r>
            <a:r>
              <a:rPr lang="ru-RU" dirty="0" smtClean="0"/>
              <a:t> </a:t>
            </a:r>
            <a:r>
              <a:rPr lang="en-US" dirty="0" smtClean="0"/>
              <a:t>TGV. </a:t>
            </a: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автомагістралей</a:t>
            </a:r>
            <a:r>
              <a:rPr lang="ru-RU" dirty="0" smtClean="0"/>
              <a:t> становить 50 км. У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діє</a:t>
            </a:r>
            <a:r>
              <a:rPr lang="ru-RU" dirty="0" smtClean="0"/>
              <a:t> 6 </a:t>
            </a:r>
            <a:r>
              <a:rPr lang="ru-RU" dirty="0" err="1" smtClean="0"/>
              <a:t>автобусних</a:t>
            </a:r>
            <a:r>
              <a:rPr lang="ru-RU" dirty="0" smtClean="0"/>
              <a:t> </a:t>
            </a:r>
            <a:r>
              <a:rPr lang="ru-RU" dirty="0" err="1" smtClean="0"/>
              <a:t>маршрутів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автобусне</a:t>
            </a:r>
            <a:r>
              <a:rPr lang="ru-RU" dirty="0" smtClean="0"/>
              <a:t> </a:t>
            </a:r>
            <a:r>
              <a:rPr lang="ru-RU" dirty="0" err="1" smtClean="0"/>
              <a:t>сполучення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аеропортом</a:t>
            </a:r>
            <a:r>
              <a:rPr lang="ru-RU" dirty="0" smtClean="0"/>
              <a:t> </a:t>
            </a:r>
            <a:r>
              <a:rPr lang="ru-RU" dirty="0" err="1" smtClean="0"/>
              <a:t>Ніцци</a:t>
            </a:r>
            <a:r>
              <a:rPr lang="ru-RU" dirty="0" smtClean="0"/>
              <a:t>. У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діє</a:t>
            </a:r>
            <a:r>
              <a:rPr lang="ru-RU" dirty="0" smtClean="0"/>
              <a:t> два </a:t>
            </a:r>
            <a:r>
              <a:rPr lang="ru-RU" dirty="0" err="1" smtClean="0"/>
              <a:t>морських</a:t>
            </a:r>
            <a:r>
              <a:rPr lang="ru-RU" dirty="0" smtClean="0"/>
              <a:t> порти: в районах </a:t>
            </a:r>
            <a:r>
              <a:rPr lang="ru-RU" dirty="0" err="1" smtClean="0"/>
              <a:t>Ла-Кондамін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Фонв'єй</a:t>
            </a:r>
            <a:r>
              <a:rPr lang="ru-RU" dirty="0" smtClean="0"/>
              <a:t>. </a:t>
            </a:r>
            <a:r>
              <a:rPr lang="ru-RU" dirty="0" err="1" smtClean="0"/>
              <a:t>Князівство</a:t>
            </a:r>
            <a:r>
              <a:rPr lang="ru-RU" dirty="0" smtClean="0"/>
              <a:t> </a:t>
            </a:r>
            <a:r>
              <a:rPr lang="ru-RU" dirty="0" err="1" smtClean="0"/>
              <a:t>зв'язане</a:t>
            </a:r>
            <a:r>
              <a:rPr lang="ru-RU" dirty="0" smtClean="0"/>
              <a:t> </a:t>
            </a:r>
            <a:r>
              <a:rPr lang="ru-RU" dirty="0" err="1" smtClean="0"/>
              <a:t>вертолітною</a:t>
            </a:r>
            <a:r>
              <a:rPr lang="ru-RU" dirty="0" smtClean="0"/>
              <a:t> </a:t>
            </a:r>
            <a:r>
              <a:rPr lang="ru-RU" dirty="0" err="1" smtClean="0"/>
              <a:t>лінією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аеропортом</a:t>
            </a:r>
            <a:r>
              <a:rPr lang="ru-RU" dirty="0" smtClean="0"/>
              <a:t> </a:t>
            </a:r>
            <a:r>
              <a:rPr lang="ru-RU" dirty="0" err="1" smtClean="0"/>
              <a:t>Ніцци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touristmaker.ru/images/monaco/Monaco-panoramic-view-even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1143000"/>
            <a:ext cx="9753600" cy="8001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81000" y="-228600"/>
            <a:ext cx="8229600" cy="1828800"/>
          </a:xfrm>
          <a:effectLst>
            <a:reflection blurRad="6350" stA="50000" endA="300" endPos="55500" dist="50800" dir="5400000" sy="-100000" algn="bl" rotWithShape="0"/>
          </a:effectLst>
          <a:scene3d>
            <a:camera prst="isometricOffAxis1Right"/>
            <a:lightRig rig="soft" dir="t">
              <a:rot lat="0" lon="0" rev="17220000"/>
            </a:lightRig>
          </a:scene3d>
          <a:sp3d>
            <a:bevelT prst="convex"/>
          </a:sp3d>
        </p:spPr>
        <p:txBody>
          <a:bodyPr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uk-UA" sz="6000" i="1" dirty="0" smtClean="0">
                <a:solidFill>
                  <a:srgbClr val="FFFF00"/>
                </a:solidFill>
              </a:rPr>
              <a:t>Дякую за увагу</a:t>
            </a:r>
            <a:endParaRPr lang="ru-RU" sz="60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news.mail.ru/prev670x400/pic/fe/0a/image10809871_fb753e4b6e5689f560547003c76e016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0955" y="533400"/>
            <a:ext cx="5313045" cy="51054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495800" y="5943598"/>
          <a:ext cx="4135582" cy="914401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4135582"/>
              </a:tblGrid>
              <a:tr h="914401">
                <a:tc>
                  <a:txBody>
                    <a:bodyPr/>
                    <a:lstStyle/>
                    <a:p>
                      <a:pPr algn="ctr"/>
                      <a:r>
                        <a:rPr lang="uk-UA" sz="4400" dirty="0" smtClean="0"/>
                        <a:t>К</a:t>
                      </a:r>
                      <a:r>
                        <a:rPr lang="vi-VN" sz="4400" dirty="0" smtClean="0"/>
                        <a:t>нязь Альбер </a:t>
                      </a:r>
                      <a:r>
                        <a:rPr lang="en-US" sz="4400" dirty="0" smtClean="0"/>
                        <a:t>II</a:t>
                      </a:r>
                      <a:r>
                        <a:rPr lang="uk-UA" sz="4400" dirty="0" smtClean="0"/>
                        <a:t> </a:t>
                      </a:r>
                      <a:endParaRPr lang="ru-RU" sz="4400" b="1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8" name="Picture 8" descr="http://www.peoples.ru/state/minister/jean-paul_proust/proust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33400"/>
            <a:ext cx="3486150" cy="5124451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5943600"/>
          <a:ext cx="3657600" cy="9144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657600"/>
              </a:tblGrid>
              <a:tr h="91440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Жан-Поль Пруст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Національна символіка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3600" b="1" i="1" dirty="0" smtClean="0">
                <a:solidFill>
                  <a:schemeClr val="accent5">
                    <a:lumMod val="50000"/>
                  </a:schemeClr>
                </a:solidFill>
              </a:rPr>
              <a:t>Прапор</a:t>
            </a:r>
            <a:endParaRPr lang="ru-RU" sz="36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3600" b="1" i="1" dirty="0" smtClean="0">
                <a:solidFill>
                  <a:schemeClr val="accent5">
                    <a:lumMod val="50000"/>
                  </a:schemeClr>
                </a:solidFill>
              </a:rPr>
              <a:t>Герб</a:t>
            </a:r>
            <a:endParaRPr lang="ru-RU" sz="36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9458" name="Picture 2" descr="Файл:Flag of Monaco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51760"/>
            <a:ext cx="4267200" cy="3413760"/>
          </a:xfrm>
          <a:prstGeom prst="rect">
            <a:avLst/>
          </a:prstGeom>
          <a:noFill/>
        </p:spPr>
      </p:pic>
      <p:pic>
        <p:nvPicPr>
          <p:cNvPr id="19460" name="Picture 4" descr="Файл:Coat of Arms of Monaco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09800"/>
            <a:ext cx="4572000" cy="4396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457200"/>
          <a:ext cx="4343400" cy="59436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343400"/>
              </a:tblGrid>
              <a:tr h="5389418"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kern="1200" dirty="0" smtClean="0"/>
                        <a:t>Друга </a:t>
                      </a:r>
                      <a:r>
                        <a:rPr kumimoji="0" lang="ru-RU" sz="2400" kern="1200" dirty="0" err="1" smtClean="0"/>
                        <a:t>найменша</a:t>
                      </a:r>
                      <a:r>
                        <a:rPr kumimoji="0" lang="ru-RU" sz="2400" kern="1200" dirty="0" smtClean="0"/>
                        <a:t> за </a:t>
                      </a:r>
                      <a:r>
                        <a:rPr kumimoji="0" lang="ru-RU" sz="2400" kern="1200" dirty="0" err="1" smtClean="0"/>
                        <a:t>розміром</a:t>
                      </a:r>
                      <a:r>
                        <a:rPr kumimoji="0" lang="ru-RU" sz="2400" kern="1200" dirty="0" smtClean="0"/>
                        <a:t>, </a:t>
                      </a:r>
                      <a:r>
                        <a:rPr kumimoji="0" lang="ru-RU" sz="2400" kern="1200" dirty="0" err="1" smtClean="0"/>
                        <a:t>після</a:t>
                      </a:r>
                      <a:r>
                        <a:rPr kumimoji="0" lang="ru-RU" sz="2400" kern="1200" dirty="0" smtClean="0"/>
                        <a:t> </a:t>
                      </a:r>
                      <a:r>
                        <a:rPr kumimoji="0" lang="ru-RU" sz="2400" u="none" strike="noStrike" kern="1200" dirty="0" smtClean="0"/>
                        <a:t>Ватикану</a:t>
                      </a:r>
                      <a:r>
                        <a:rPr kumimoji="0" lang="ru-RU" sz="2400" kern="1200" dirty="0" smtClean="0"/>
                        <a:t>, суверенна держава, на </a:t>
                      </a:r>
                      <a:r>
                        <a:rPr kumimoji="0" lang="ru-RU" sz="2400" kern="1200" dirty="0" err="1" smtClean="0"/>
                        <a:t>березі</a:t>
                      </a:r>
                      <a:r>
                        <a:rPr kumimoji="0" lang="ru-RU" sz="2400" kern="1200" dirty="0" smtClean="0"/>
                        <a:t> </a:t>
                      </a:r>
                      <a:r>
                        <a:rPr kumimoji="0" lang="ru-RU" sz="2400" u="none" strike="noStrike" kern="1200" dirty="0" err="1" smtClean="0"/>
                        <a:t>Середземного</a:t>
                      </a:r>
                      <a:r>
                        <a:rPr kumimoji="0" lang="ru-RU" sz="2400" u="none" strike="noStrike" kern="1200" dirty="0" smtClean="0"/>
                        <a:t> моря</a:t>
                      </a:r>
                      <a:r>
                        <a:rPr kumimoji="0" lang="ru-RU" sz="2400" kern="1200" dirty="0" smtClean="0"/>
                        <a:t>, за 20 км </a:t>
                      </a:r>
                      <a:r>
                        <a:rPr kumimoji="0" lang="ru-RU" sz="2400" kern="1200" dirty="0" err="1" smtClean="0"/>
                        <a:t>від</a:t>
                      </a:r>
                      <a:r>
                        <a:rPr kumimoji="0" lang="ru-RU" sz="2400" kern="1200" dirty="0" smtClean="0"/>
                        <a:t> </a:t>
                      </a:r>
                      <a:r>
                        <a:rPr kumimoji="0" lang="ru-RU" sz="2400" u="none" strike="noStrike" kern="1200" dirty="0" err="1" smtClean="0"/>
                        <a:t>Ніцци</a:t>
                      </a:r>
                      <a:r>
                        <a:rPr kumimoji="0" lang="ru-RU" sz="2400" kern="1200" dirty="0" smtClean="0"/>
                        <a:t>. На </a:t>
                      </a:r>
                      <a:r>
                        <a:rPr kumimoji="0" lang="ru-RU" sz="2400" kern="1200" dirty="0" err="1" smtClean="0"/>
                        <a:t>суші</a:t>
                      </a:r>
                      <a:r>
                        <a:rPr kumimoji="0" lang="ru-RU" sz="2400" kern="1200" dirty="0" smtClean="0"/>
                        <a:t> </a:t>
                      </a:r>
                      <a:r>
                        <a:rPr kumimoji="0" lang="ru-RU" sz="2400" kern="1200" dirty="0" err="1" smtClean="0"/>
                        <a:t>князівство</a:t>
                      </a:r>
                      <a:r>
                        <a:rPr kumimoji="0" lang="ru-RU" sz="2400" kern="1200" dirty="0" smtClean="0"/>
                        <a:t> </a:t>
                      </a:r>
                      <a:r>
                        <a:rPr kumimoji="0" lang="ru-RU" sz="2400" kern="1200" dirty="0" err="1" smtClean="0"/>
                        <a:t>межує</a:t>
                      </a:r>
                      <a:r>
                        <a:rPr kumimoji="0" lang="ru-RU" sz="2400" kern="1200" dirty="0" smtClean="0"/>
                        <a:t> </a:t>
                      </a:r>
                      <a:r>
                        <a:rPr kumimoji="0" lang="ru-RU" sz="2400" kern="1200" dirty="0" err="1" smtClean="0"/>
                        <a:t>з</a:t>
                      </a:r>
                      <a:r>
                        <a:rPr kumimoji="0" lang="ru-RU" sz="2400" kern="1200" dirty="0" smtClean="0"/>
                        <a:t> </a:t>
                      </a:r>
                      <a:r>
                        <a:rPr kumimoji="0" lang="ru-RU" sz="2400" u="none" strike="noStrike" kern="1200" dirty="0" err="1" smtClean="0"/>
                        <a:t>Францією</a:t>
                      </a:r>
                      <a:r>
                        <a:rPr kumimoji="0" lang="ru-RU" sz="2400" kern="1200" dirty="0" smtClean="0"/>
                        <a:t>, департамент </a:t>
                      </a:r>
                      <a:r>
                        <a:rPr kumimoji="0" lang="ru-RU" sz="2400" kern="1200" dirty="0" err="1" smtClean="0"/>
                        <a:t>Приморські</a:t>
                      </a:r>
                      <a:r>
                        <a:rPr kumimoji="0" lang="ru-RU" sz="2400" kern="1200" dirty="0" smtClean="0"/>
                        <a:t> </a:t>
                      </a:r>
                      <a:r>
                        <a:rPr kumimoji="0" lang="ru-RU" sz="2400" kern="1200" dirty="0" err="1" smtClean="0"/>
                        <a:t>Альпи</a:t>
                      </a:r>
                      <a:r>
                        <a:rPr kumimoji="0" lang="ru-RU" sz="2400" kern="1200" dirty="0" smtClean="0"/>
                        <a:t> ( </a:t>
                      </a:r>
                      <a:r>
                        <a:rPr kumimoji="0" lang="en-US" sz="2400" kern="1200" dirty="0" err="1" smtClean="0"/>
                        <a:t>Alpes</a:t>
                      </a:r>
                      <a:r>
                        <a:rPr kumimoji="0" lang="en-US" sz="2400" kern="1200" dirty="0" smtClean="0"/>
                        <a:t>-Maritimes). </a:t>
                      </a:r>
                      <a:r>
                        <a:rPr kumimoji="0" lang="ru-RU" sz="2400" kern="1200" dirty="0" err="1" smtClean="0"/>
                        <a:t>Площа</a:t>
                      </a:r>
                      <a:r>
                        <a:rPr kumimoji="0" lang="ru-RU" sz="2400" kern="1200" dirty="0" smtClean="0"/>
                        <a:t> </a:t>
                      </a:r>
                      <a:r>
                        <a:rPr kumimoji="0" lang="ru-RU" sz="2400" kern="1200" dirty="0" err="1" smtClean="0"/>
                        <a:t>країни</a:t>
                      </a:r>
                      <a:r>
                        <a:rPr kumimoji="0" lang="ru-RU" sz="2400" kern="1200" dirty="0" smtClean="0"/>
                        <a:t> становить 1,91 км². </a:t>
                      </a:r>
                      <a:r>
                        <a:rPr kumimoji="0" lang="ru-RU" sz="2400" kern="1200" dirty="0" err="1" smtClean="0"/>
                        <a:t>Довжина</a:t>
                      </a:r>
                      <a:r>
                        <a:rPr kumimoji="0" lang="ru-RU" sz="2400" kern="1200" dirty="0" smtClean="0"/>
                        <a:t> </a:t>
                      </a:r>
                      <a:r>
                        <a:rPr kumimoji="0" lang="ru-RU" sz="2400" kern="1200" dirty="0" err="1" smtClean="0"/>
                        <a:t>берегової</a:t>
                      </a:r>
                      <a:r>
                        <a:rPr kumimoji="0" lang="ru-RU" sz="2400" kern="1200" dirty="0" smtClean="0"/>
                        <a:t> </a:t>
                      </a:r>
                      <a:r>
                        <a:rPr kumimoji="0" lang="ru-RU" sz="2400" kern="1200" dirty="0" err="1" smtClean="0"/>
                        <a:t>лінії</a:t>
                      </a:r>
                      <a:r>
                        <a:rPr kumimoji="0" lang="ru-RU" sz="2400" kern="1200" dirty="0" smtClean="0"/>
                        <a:t> — 4,1 км, </a:t>
                      </a:r>
                      <a:r>
                        <a:rPr kumimoji="0" lang="ru-RU" sz="2400" kern="1200" dirty="0" err="1" smtClean="0"/>
                        <a:t>довжина</a:t>
                      </a:r>
                      <a:r>
                        <a:rPr kumimoji="0" lang="ru-RU" sz="2400" kern="1200" dirty="0" smtClean="0"/>
                        <a:t> </a:t>
                      </a:r>
                      <a:r>
                        <a:rPr kumimoji="0" lang="ru-RU" sz="2400" kern="1200" dirty="0" err="1" smtClean="0"/>
                        <a:t>сухопутних</a:t>
                      </a:r>
                      <a:r>
                        <a:rPr kumimoji="0" lang="ru-RU" sz="2400" kern="1200" dirty="0" smtClean="0"/>
                        <a:t> </a:t>
                      </a:r>
                      <a:r>
                        <a:rPr kumimoji="0" lang="ru-RU" sz="2400" kern="1200" dirty="0" err="1" smtClean="0"/>
                        <a:t>границь</a:t>
                      </a:r>
                      <a:r>
                        <a:rPr kumimoji="0" lang="ru-RU" sz="2400" kern="1200" dirty="0" smtClean="0"/>
                        <a:t> — 4,4 км. За </a:t>
                      </a:r>
                      <a:r>
                        <a:rPr kumimoji="0" lang="ru-RU" sz="2400" kern="1200" dirty="0" err="1" smtClean="0"/>
                        <a:t>останні</a:t>
                      </a:r>
                      <a:r>
                        <a:rPr kumimoji="0" lang="ru-RU" sz="2400" kern="1200" dirty="0" smtClean="0"/>
                        <a:t> 20 </a:t>
                      </a:r>
                      <a:r>
                        <a:rPr kumimoji="0" lang="ru-RU" sz="2400" kern="1200" dirty="0" err="1" smtClean="0"/>
                        <a:t>років</a:t>
                      </a:r>
                      <a:r>
                        <a:rPr kumimoji="0" lang="ru-RU" sz="2400" kern="1200" dirty="0" smtClean="0"/>
                        <a:t> </a:t>
                      </a:r>
                      <a:r>
                        <a:rPr kumimoji="0" lang="ru-RU" sz="2400" kern="1200" dirty="0" err="1" smtClean="0"/>
                        <a:t>територія</a:t>
                      </a:r>
                      <a:r>
                        <a:rPr kumimoji="0" lang="ru-RU" sz="2400" kern="1200" dirty="0" smtClean="0"/>
                        <a:t> </a:t>
                      </a:r>
                      <a:r>
                        <a:rPr kumimoji="0" lang="ru-RU" sz="2400" kern="1200" dirty="0" err="1" smtClean="0"/>
                        <a:t>країни</a:t>
                      </a:r>
                      <a:r>
                        <a:rPr kumimoji="0" lang="ru-RU" sz="2400" kern="1200" dirty="0" smtClean="0"/>
                        <a:t> </a:t>
                      </a:r>
                      <a:r>
                        <a:rPr kumimoji="0" lang="ru-RU" sz="2400" kern="1200" dirty="0" err="1" smtClean="0"/>
                        <a:t>збільшилася</a:t>
                      </a:r>
                      <a:r>
                        <a:rPr kumimoji="0" lang="ru-RU" sz="2400" kern="1200" dirty="0" smtClean="0"/>
                        <a:t> </a:t>
                      </a:r>
                      <a:r>
                        <a:rPr kumimoji="0" lang="ru-RU" sz="2400" kern="1200" dirty="0" err="1" smtClean="0"/>
                        <a:t>майже</a:t>
                      </a:r>
                      <a:r>
                        <a:rPr kumimoji="0" lang="ru-RU" sz="2400" kern="1200" dirty="0" smtClean="0"/>
                        <a:t> на 40 га за </a:t>
                      </a:r>
                      <a:r>
                        <a:rPr kumimoji="0" lang="ru-RU" sz="2400" kern="1200" dirty="0" err="1" smtClean="0"/>
                        <a:t>рахунок</a:t>
                      </a:r>
                      <a:r>
                        <a:rPr kumimoji="0" lang="ru-RU" sz="2400" kern="1200" dirty="0" smtClean="0"/>
                        <a:t> </a:t>
                      </a:r>
                      <a:r>
                        <a:rPr kumimoji="0" lang="ru-RU" sz="2400" kern="1200" dirty="0" err="1" smtClean="0"/>
                        <a:t>осушення</a:t>
                      </a:r>
                      <a:r>
                        <a:rPr kumimoji="0" lang="ru-RU" sz="2400" kern="1200" dirty="0" smtClean="0"/>
                        <a:t> </a:t>
                      </a:r>
                      <a:r>
                        <a:rPr kumimoji="0" lang="ru-RU" sz="2400" kern="1200" dirty="0" err="1" smtClean="0"/>
                        <a:t>морських</a:t>
                      </a:r>
                      <a:r>
                        <a:rPr kumimoji="0" lang="ru-RU" sz="2400" kern="1200" dirty="0" smtClean="0"/>
                        <a:t> </a:t>
                      </a:r>
                      <a:r>
                        <a:rPr kumimoji="0" lang="ru-RU" sz="2400" kern="1200" dirty="0" err="1" smtClean="0"/>
                        <a:t>територій</a:t>
                      </a:r>
                      <a:r>
                        <a:rPr kumimoji="0" lang="ru-RU" sz="2400" kern="1200" dirty="0" smtClean="0"/>
                        <a:t>.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34" name="Picture 2" descr="http://www.200stran.ru/images/maps/1377533104_0ceb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1" y="457200"/>
            <a:ext cx="4267199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arivik-reisen.ru/images/france/city/monaco/Mona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i="1" dirty="0" smtClean="0"/>
              <a:t>Клімат</a:t>
            </a:r>
            <a:endParaRPr lang="ru-RU" sz="5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600200"/>
            <a:ext cx="5486400" cy="47091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err="1" smtClean="0"/>
              <a:t>Клімат</a:t>
            </a:r>
            <a:r>
              <a:rPr lang="ru-RU" dirty="0" smtClean="0"/>
              <a:t> </a:t>
            </a:r>
            <a:r>
              <a:rPr lang="ru-RU" dirty="0" err="1" smtClean="0"/>
              <a:t>середземноморський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помірковано</a:t>
            </a:r>
            <a:r>
              <a:rPr lang="ru-RU" dirty="0" smtClean="0"/>
              <a:t> теплою зимою </a:t>
            </a:r>
            <a:r>
              <a:rPr lang="ru-RU" dirty="0" err="1" smtClean="0"/>
              <a:t>й</a:t>
            </a:r>
            <a:r>
              <a:rPr lang="ru-RU" dirty="0" smtClean="0"/>
              <a:t> сухим, теплим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сонячним</a:t>
            </a:r>
            <a:r>
              <a:rPr lang="ru-RU" dirty="0" smtClean="0"/>
              <a:t> </a:t>
            </a:r>
            <a:r>
              <a:rPr lang="ru-RU" dirty="0" err="1" smtClean="0"/>
              <a:t>літом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smtClean="0"/>
              <a:t>температура </a:t>
            </a:r>
            <a:r>
              <a:rPr lang="ru-RU" dirty="0" err="1" smtClean="0"/>
              <a:t>січня</a:t>
            </a:r>
            <a:r>
              <a:rPr lang="ru-RU" dirty="0" smtClean="0"/>
              <a:t>, лютого — +8 °</a:t>
            </a:r>
            <a:r>
              <a:rPr lang="en-US" dirty="0" smtClean="0"/>
              <a:t>C (47 °F); </a:t>
            </a:r>
            <a:r>
              <a:rPr lang="ru-RU" dirty="0" smtClean="0"/>
              <a:t>у </a:t>
            </a:r>
            <a:r>
              <a:rPr lang="ru-RU" dirty="0" err="1" smtClean="0"/>
              <a:t>липні</a:t>
            </a:r>
            <a:r>
              <a:rPr lang="ru-RU" dirty="0" smtClean="0"/>
              <a:t>, </a:t>
            </a:r>
            <a:r>
              <a:rPr lang="ru-RU" dirty="0" err="1" smtClean="0"/>
              <a:t>серпні</a:t>
            </a:r>
            <a:r>
              <a:rPr lang="ru-RU" dirty="0" smtClean="0"/>
              <a:t> — +26 °</a:t>
            </a:r>
            <a:r>
              <a:rPr lang="en-US" dirty="0" smtClean="0"/>
              <a:t>C (78 °F</a:t>
            </a:r>
            <a:r>
              <a:rPr lang="en-US" dirty="0" smtClean="0"/>
              <a:t>).</a:t>
            </a:r>
            <a:endParaRPr lang="uk-UA" dirty="0" smtClean="0"/>
          </a:p>
          <a:p>
            <a:r>
              <a:rPr lang="en-US" dirty="0" smtClean="0"/>
              <a:t> </a:t>
            </a:r>
            <a:r>
              <a:rPr lang="ru-RU" dirty="0" err="1" smtClean="0"/>
              <a:t>Середньорічна</a:t>
            </a:r>
            <a:r>
              <a:rPr lang="ru-RU" dirty="0" smtClean="0"/>
              <a:t> температура становить 16,3 °</a:t>
            </a:r>
            <a:r>
              <a:rPr lang="en-US" dirty="0" smtClean="0"/>
              <a:t>C</a:t>
            </a:r>
            <a:r>
              <a:rPr lang="en-US" dirty="0" smtClean="0"/>
              <a:t>.</a:t>
            </a:r>
            <a:endParaRPr lang="uk-UA" dirty="0" smtClean="0"/>
          </a:p>
          <a:p>
            <a:r>
              <a:rPr lang="en-US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сонячних</a:t>
            </a:r>
            <a:r>
              <a:rPr lang="ru-RU" dirty="0" smtClean="0"/>
              <a:t> </a:t>
            </a:r>
            <a:r>
              <a:rPr lang="ru-RU" dirty="0" err="1" smtClean="0"/>
              <a:t>днів</a:t>
            </a:r>
            <a:r>
              <a:rPr lang="ru-RU" dirty="0" smtClean="0"/>
              <a:t> у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досягає</a:t>
            </a:r>
            <a:r>
              <a:rPr lang="ru-RU" dirty="0" smtClean="0"/>
              <a:t> 300.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Файл:Monaco-panor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3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Адміністративний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поділ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6200" y="1600200"/>
            <a:ext cx="4876800" cy="470916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chemeClr val="bg1"/>
                </a:solidFill>
              </a:rPr>
              <a:t>Монако </a:t>
            </a:r>
            <a:r>
              <a:rPr lang="ru-RU" b="1" i="1" dirty="0" err="1" smtClean="0">
                <a:solidFill>
                  <a:schemeClr val="bg1"/>
                </a:solidFill>
              </a:rPr>
              <a:t>включає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округи-міста</a:t>
            </a:r>
            <a:r>
              <a:rPr lang="ru-RU" b="1" i="1" dirty="0" smtClean="0">
                <a:solidFill>
                  <a:schemeClr val="bg1"/>
                </a:solidFill>
              </a:rPr>
              <a:t>, </a:t>
            </a:r>
            <a:r>
              <a:rPr lang="ru-RU" b="1" i="1" dirty="0" err="1" smtClean="0">
                <a:solidFill>
                  <a:schemeClr val="bg1"/>
                </a:solidFill>
              </a:rPr>
              <a:t>що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злилися</a:t>
            </a:r>
            <a:r>
              <a:rPr lang="ru-RU" b="1" i="1" dirty="0" smtClean="0">
                <a:solidFill>
                  <a:schemeClr val="bg1"/>
                </a:solidFill>
              </a:rPr>
              <a:t>:</a:t>
            </a:r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Ла-Кондаміне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бізнес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центр та порт</a:t>
            </a:r>
            <a:r>
              <a:rPr lang="ru-RU" dirty="0" smtClean="0">
                <a:solidFill>
                  <a:schemeClr val="bg1"/>
                </a:solidFill>
              </a:rPr>
              <a:t>).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Монако (</a:t>
            </a:r>
            <a:r>
              <a:rPr lang="ru-RU" dirty="0" err="1" smtClean="0">
                <a:solidFill>
                  <a:schemeClr val="bg1"/>
                </a:solidFill>
              </a:rPr>
              <a:t>старе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місто</a:t>
            </a:r>
            <a:r>
              <a:rPr lang="ru-RU" dirty="0" smtClean="0">
                <a:solidFill>
                  <a:schemeClr val="bg1"/>
                </a:solidFill>
              </a:rPr>
              <a:t>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Монте-Карло (</a:t>
            </a:r>
            <a:r>
              <a:rPr lang="ru-RU" dirty="0" err="1" smtClean="0">
                <a:solidFill>
                  <a:schemeClr val="bg1"/>
                </a:solidFill>
              </a:rPr>
              <a:t>світовий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ігровий</a:t>
            </a:r>
            <a:r>
              <a:rPr lang="ru-RU" dirty="0" smtClean="0">
                <a:solidFill>
                  <a:schemeClr val="bg1"/>
                </a:solidFill>
              </a:rPr>
              <a:t> центр).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Фонтвілль</a:t>
            </a:r>
            <a:r>
              <a:rPr lang="ru-RU" dirty="0" smtClean="0">
                <a:solidFill>
                  <a:schemeClr val="bg1"/>
                </a:solidFill>
              </a:rPr>
              <a:t> (</a:t>
            </a:r>
            <a:r>
              <a:rPr lang="ru-RU" dirty="0" err="1" smtClean="0">
                <a:solidFill>
                  <a:schemeClr val="bg1"/>
                </a:solidFill>
              </a:rPr>
              <a:t>промисловий</a:t>
            </a:r>
            <a:r>
              <a:rPr lang="ru-RU" dirty="0" smtClean="0">
                <a:solidFill>
                  <a:schemeClr val="bg1"/>
                </a:solidFill>
              </a:rPr>
              <a:t> район).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6000" i="1" dirty="0" smtClean="0"/>
              <a:t>Економіка</a:t>
            </a:r>
            <a:endParaRPr lang="ru-RU" sz="6000" i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8763000" cy="537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/>
                <a:gridCol w="4381500"/>
              </a:tblGrid>
              <a:tr h="533400">
                <a:tc>
                  <a:txBody>
                    <a:bodyPr/>
                    <a:lstStyle/>
                    <a:p>
                      <a:r>
                        <a:rPr kumimoji="0" lang="ru-RU" sz="24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Переваги</a:t>
                      </a:r>
                      <a:r>
                        <a:rPr kumimoji="0" lang="ru-RU" sz="24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Слабкі</a:t>
                      </a:r>
                      <a:r>
                        <a:rPr kumimoji="0" lang="ru-RU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сторони</a:t>
                      </a:r>
                      <a:endParaRPr lang="ru-RU" sz="2400" dirty="0"/>
                    </a:p>
                  </a:txBody>
                  <a:tcPr/>
                </a:tc>
              </a:tr>
              <a:tr h="3742706">
                <a:tc>
                  <a:txBody>
                    <a:bodyPr/>
                    <a:lstStyle/>
                    <a:p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Банківська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таємниця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обіцяється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низькі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податки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залучають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мільярдні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статки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з-за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кордону.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Наприкінці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90-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рр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обсяг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засобів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збережених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монакських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банках,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мав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щорічний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приріст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18%.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Відсутній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зовнішній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борг,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валютні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резерви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порядку $ 2 млрд.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Низьке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безробіття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(3%).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Відповідно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 угоди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із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Францією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1994 р.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підозрілі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рахунки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розкриваються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банками, як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втім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стало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й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всіх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інших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країнах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Залежність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економічних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коливань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Франції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й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Італії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  <a:r>
                        <a:rPr kumimoji="0" lang="ru-RU" sz="2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ПДВ</a:t>
                      </a:r>
                      <a:r>
                        <a:rPr kumimoji="0"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приносить 55%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державних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доходів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Вимога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ЄС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посилити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банківське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й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податкове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законодавство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Відсутність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ресурсів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повна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залежність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імпорту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Файл:Prince's Palace of Mona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7620000" cy="54197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Цікаві місця для туристів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1371600"/>
          </a:xfrm>
        </p:spPr>
        <p:txBody>
          <a:bodyPr>
            <a:normAutofit/>
          </a:bodyPr>
          <a:lstStyle/>
          <a:p>
            <a:r>
              <a:rPr lang="ru-RU" dirty="0" smtClean="0"/>
              <a:t>Монако, </a:t>
            </a:r>
            <a:r>
              <a:rPr lang="ru-RU" dirty="0" err="1" smtClean="0"/>
              <a:t>маючи</a:t>
            </a:r>
            <a:r>
              <a:rPr lang="ru-RU" dirty="0" smtClean="0"/>
              <a:t> </a:t>
            </a:r>
            <a:r>
              <a:rPr lang="ru-RU" dirty="0" err="1" smtClean="0"/>
              <a:t>вихід</a:t>
            </a:r>
            <a:r>
              <a:rPr lang="ru-RU" dirty="0" smtClean="0"/>
              <a:t> до </a:t>
            </a:r>
            <a:r>
              <a:rPr lang="ru-RU" dirty="0" err="1" smtClean="0"/>
              <a:t>Середземного</a:t>
            </a:r>
            <a:r>
              <a:rPr lang="ru-RU" dirty="0" smtClean="0"/>
              <a:t> моря, стала </a:t>
            </a:r>
            <a:r>
              <a:rPr lang="ru-RU" dirty="0" err="1" smtClean="0"/>
              <a:t>популярним</a:t>
            </a:r>
            <a:r>
              <a:rPr lang="ru-RU" dirty="0" smtClean="0"/>
              <a:t> курортом, </a:t>
            </a:r>
            <a:r>
              <a:rPr lang="ru-RU" dirty="0" err="1" smtClean="0"/>
              <a:t>привабливим</a:t>
            </a:r>
            <a:r>
              <a:rPr lang="ru-RU" dirty="0" smtClean="0"/>
              <a:t> для </a:t>
            </a:r>
            <a:r>
              <a:rPr lang="ru-RU" dirty="0" err="1" smtClean="0"/>
              <a:t>туристів</a:t>
            </a:r>
            <a:r>
              <a:rPr lang="ru-RU" dirty="0" smtClean="0"/>
              <a:t> через казино та </a:t>
            </a:r>
            <a:r>
              <a:rPr lang="ru-RU" dirty="0" err="1" smtClean="0"/>
              <a:t>приємний</a:t>
            </a:r>
            <a:r>
              <a:rPr lang="ru-RU" dirty="0" smtClean="0"/>
              <a:t> </a:t>
            </a:r>
            <a:r>
              <a:rPr lang="ru-RU" dirty="0" err="1" smtClean="0"/>
              <a:t>клімат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6096000"/>
          <a:ext cx="7827818" cy="57912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7827818"/>
              </a:tblGrid>
              <a:tr h="193964"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i="1" u="none" kern="1200" dirty="0" smtClean="0"/>
                        <a:t>Княжий палац у Монако.</a:t>
                      </a:r>
                      <a:endParaRPr lang="ru-RU" sz="3200" b="1" i="1" u="non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76</TotalTime>
  <Words>263</Words>
  <PresentationFormat>Экран (4:3)</PresentationFormat>
  <Paragraphs>76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Візитна картка монако</vt:lpstr>
      <vt:lpstr>Основна інформація</vt:lpstr>
      <vt:lpstr>Слайд 3</vt:lpstr>
      <vt:lpstr>Національна символіка</vt:lpstr>
      <vt:lpstr>Слайд 5</vt:lpstr>
      <vt:lpstr>Клімат</vt:lpstr>
      <vt:lpstr> Адміністративний поділ </vt:lpstr>
      <vt:lpstr>Економіка</vt:lpstr>
      <vt:lpstr>Цікаві місця для туристів</vt:lpstr>
      <vt:lpstr>Зміна караулу.</vt:lpstr>
      <vt:lpstr>Казино в Монте-Карло і готель «Париж».</vt:lpstr>
      <vt:lpstr>Нова гавань у Фонтвіллі.</vt:lpstr>
      <vt:lpstr>Собор Св. Миколая  в Монако-Віллі.</vt:lpstr>
      <vt:lpstr>Монте-Карло</vt:lpstr>
      <vt:lpstr>Етнічні групи країни. Населення. </vt:lpstr>
      <vt:lpstr> Мовна ситуація </vt:lpstr>
      <vt:lpstr>Культура</vt:lpstr>
      <vt:lpstr>Культура</vt:lpstr>
      <vt:lpstr>Океанографічний музей</vt:lpstr>
      <vt:lpstr>Транспорт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Візитна картка монако</dc:title>
  <cp:lastModifiedBy>2</cp:lastModifiedBy>
  <cp:revision>12</cp:revision>
  <dcterms:modified xsi:type="dcterms:W3CDTF">2013-09-07T19:27:49Z</dcterms:modified>
</cp:coreProperties>
</file>