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6AB98-5476-4A9A-91D2-21F3500B5E3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23C0-059B-429E-9FA5-7B398DE87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4796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4320480" cy="1152128"/>
          </a:xfrm>
        </p:spPr>
        <p:txBody>
          <a:bodyPr>
            <a:normAutofit/>
          </a:bodyPr>
          <a:lstStyle/>
          <a:p>
            <a:r>
              <a:rPr lang="uk-UA" sz="6600" dirty="0" smtClean="0">
                <a:solidFill>
                  <a:schemeClr val="bg2">
                    <a:lumMod val="50000"/>
                  </a:schemeClr>
                </a:solidFill>
              </a:rPr>
              <a:t>Ф</a:t>
            </a:r>
            <a:r>
              <a:rPr lang="uk-UA" sz="4000" dirty="0" smtClean="0">
                <a:solidFill>
                  <a:schemeClr val="bg2">
                    <a:lumMod val="50000"/>
                  </a:schemeClr>
                </a:solidFill>
              </a:rPr>
              <a:t>ранція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24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</p:spPr>
        <p:txBody>
          <a:bodyPr>
            <a:normAutofit/>
          </a:bodyPr>
          <a:lstStyle/>
          <a:p>
            <a:r>
              <a:rPr lang="uk-UA" dirty="0" smtClean="0"/>
              <a:t>Жак ширар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412776"/>
            <a:ext cx="3888432" cy="532859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08" y="2636912"/>
            <a:ext cx="443126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052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/>
          <a:lstStyle/>
          <a:p>
            <a:pPr algn="ctr"/>
            <a:r>
              <a:rPr lang="uk-UA" dirty="0" smtClean="0"/>
              <a:t>Ніколя саркозі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1340768"/>
            <a:ext cx="5040560" cy="5040560"/>
          </a:xfrm>
        </p:spPr>
      </p:pic>
    </p:spTree>
    <p:extLst>
      <p:ext uri="{BB962C8B-B14F-4D97-AF65-F5344CB8AC3E}">
        <p14:creationId xmlns:p14="http://schemas.microsoft.com/office/powerpoint/2010/main" xmlns="" val="19913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64096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Становище Франції після Другої світової війни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Країна – переможниця, незважаючи на поразку від Німеччини в 1940р.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Зростання авторитету соціалістичної та комуністичної партій.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Очолення тимчасового уряду </a:t>
            </a:r>
            <a:r>
              <a:rPr lang="uk-UA" sz="2800" b="1" u="sng" dirty="0" smtClean="0"/>
              <a:t>Ш. де Голлем </a:t>
            </a:r>
            <a:r>
              <a:rPr lang="uk-UA" sz="2800" dirty="0" smtClean="0"/>
              <a:t>(1944р.)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Очищення державного апарату від колабораціоністів.</a:t>
            </a:r>
          </a:p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Націоналізація окремих галузей промисловості.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1549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r>
              <a:rPr lang="uk-UA" dirty="0" smtClean="0"/>
              <a:t>Франція часів</a:t>
            </a:r>
            <a:r>
              <a:rPr lang="en-US" dirty="0" smtClean="0"/>
              <a:t> IV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1949263"/>
              </p:ext>
            </p:extLst>
          </p:nvPr>
        </p:nvGraphicFramePr>
        <p:xfrm>
          <a:off x="179513" y="1196752"/>
          <a:ext cx="8686421" cy="48288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1883"/>
                <a:gridCol w="6934538"/>
              </a:tblGrid>
              <a:tr h="1218755">
                <a:tc>
                  <a:txBody>
                    <a:bodyPr/>
                    <a:lstStyle/>
                    <a:p>
                      <a:r>
                        <a:rPr lang="uk-UA" dirty="0" smtClean="0"/>
                        <a:t>Положення</a:t>
                      </a:r>
                    </a:p>
                    <a:p>
                      <a:r>
                        <a:rPr lang="uk-UA" dirty="0" smtClean="0"/>
                        <a:t>Конституції</a:t>
                      </a:r>
                    </a:p>
                    <a:p>
                      <a:r>
                        <a:rPr lang="uk-UA" dirty="0" smtClean="0"/>
                        <a:t>13</a:t>
                      </a:r>
                      <a:r>
                        <a:rPr lang="uk-UA" baseline="0" dirty="0" smtClean="0"/>
                        <a:t> жовтня  1946р</a:t>
                      </a:r>
                      <a:r>
                        <a:rPr lang="uk-UA" baseline="0" dirty="0" smtClean="0"/>
                        <a:t>.(24 грудня 1946р.)</a:t>
                      </a:r>
                      <a:endParaRPr lang="ru-RU" dirty="0"/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Загальне виборче право </a:t>
                      </a:r>
                      <a:r>
                        <a:rPr lang="en-US" dirty="0" smtClean="0"/>
                        <a:t>;</a:t>
                      </a:r>
                      <a:r>
                        <a:rPr lang="uk-UA" dirty="0" smtClean="0"/>
                        <a:t>гарантування права на працю</a:t>
                      </a:r>
                      <a:r>
                        <a:rPr lang="uk-UA" baseline="0" dirty="0" smtClean="0"/>
                        <a:t> відпочинок</a:t>
                      </a:r>
                      <a:r>
                        <a:rPr lang="en-US" baseline="0" dirty="0" smtClean="0"/>
                        <a:t>:;</a:t>
                      </a:r>
                      <a:r>
                        <a:rPr lang="uk-UA" baseline="0" dirty="0" smtClean="0"/>
                        <a:t>  соціальне забезпечення</a:t>
                      </a:r>
                      <a:r>
                        <a:rPr lang="en-US" baseline="0" dirty="0" smtClean="0"/>
                        <a:t>;</a:t>
                      </a:r>
                      <a:r>
                        <a:rPr lang="uk-UA" baseline="0" dirty="0" smtClean="0"/>
                        <a:t>освіту.</a:t>
                      </a:r>
                    </a:p>
                    <a:p>
                      <a:r>
                        <a:rPr lang="uk-UA" baseline="0" dirty="0" smtClean="0"/>
                        <a:t>Заміна назви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Французька імперія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на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Французький союз</a:t>
                      </a:r>
                      <a:r>
                        <a:rPr lang="en-US" baseline="0" dirty="0" smtClean="0"/>
                        <a:t>”</a:t>
                      </a:r>
                      <a:r>
                        <a:rPr lang="uk-UA" baseline="0" dirty="0" smtClean="0"/>
                        <a:t>.</a:t>
                      </a:r>
                    </a:p>
                    <a:p>
                      <a:r>
                        <a:rPr lang="uk-UA" baseline="0" dirty="0" smtClean="0"/>
                        <a:t>Парламентська республіка.</a:t>
                      </a:r>
                      <a:endParaRPr lang="ru-RU" dirty="0"/>
                    </a:p>
                  </a:txBody>
                  <a:tcPr marL="92694" marR="92694"/>
                </a:tc>
              </a:tr>
              <a:tr h="1354172">
                <a:tc>
                  <a:txBody>
                    <a:bodyPr/>
                    <a:lstStyle/>
                    <a:p>
                      <a:r>
                        <a:rPr lang="uk-UA" dirty="0" smtClean="0"/>
                        <a:t>Внутрішня політика</a:t>
                      </a:r>
                      <a:endParaRPr lang="ru-RU" dirty="0"/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Відставка Ш. де Голля, незадоволення</a:t>
                      </a:r>
                      <a:r>
                        <a:rPr lang="uk-UA" baseline="0" dirty="0" smtClean="0"/>
                        <a:t> статусом президента.</a:t>
                      </a:r>
                    </a:p>
                    <a:p>
                      <a:r>
                        <a:rPr lang="uk-UA" baseline="0" dirty="0" smtClean="0"/>
                        <a:t>Інвестиції в національні виборчі галузі, розвиток на основі НТР ядерної енергетики, електротехніки, автоматики, хімії.</a:t>
                      </a:r>
                    </a:p>
                    <a:p>
                      <a:r>
                        <a:rPr lang="uk-UA" baseline="0" dirty="0" smtClean="0"/>
                        <a:t>Нестабільність коаліційних урядів.</a:t>
                      </a:r>
                      <a:endParaRPr lang="ru-RU" dirty="0"/>
                    </a:p>
                  </a:txBody>
                  <a:tcPr marL="92694" marR="92694"/>
                </a:tc>
              </a:tr>
              <a:tr h="1891569">
                <a:tc>
                  <a:txBody>
                    <a:bodyPr/>
                    <a:lstStyle/>
                    <a:p>
                      <a:r>
                        <a:rPr lang="uk-UA" dirty="0" smtClean="0"/>
                        <a:t>Зовнішня </a:t>
                      </a:r>
                    </a:p>
                    <a:p>
                      <a:r>
                        <a:rPr lang="uk-UA" dirty="0" smtClean="0"/>
                        <a:t>політика</a:t>
                      </a:r>
                      <a:endParaRPr lang="ru-RU" dirty="0"/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Колоніальні війни (Індокитай,</a:t>
                      </a:r>
                      <a:r>
                        <a:rPr lang="uk-UA" baseline="0" dirty="0" smtClean="0"/>
                        <a:t> Північна Африка</a:t>
                      </a:r>
                      <a:r>
                        <a:rPr lang="uk-UA" dirty="0" smtClean="0"/>
                        <a:t>).</a:t>
                      </a:r>
                    </a:p>
                    <a:p>
                      <a:r>
                        <a:rPr lang="uk-UA" dirty="0" smtClean="0"/>
                        <a:t>Визнання суверенітету</a:t>
                      </a:r>
                      <a:r>
                        <a:rPr lang="uk-UA" baseline="0" dirty="0" smtClean="0"/>
                        <a:t> Камбоджі, Лаосу, В'єтнаму, Тунісу, Марокко.</a:t>
                      </a:r>
                    </a:p>
                    <a:p>
                      <a:r>
                        <a:rPr lang="uk-UA" baseline="0" dirty="0" smtClean="0"/>
                        <a:t>Алжирська криза</a:t>
                      </a:r>
                      <a:r>
                        <a:rPr lang="en-US" baseline="0" dirty="0" smtClean="0"/>
                        <a:t>:</a:t>
                      </a:r>
                      <a:r>
                        <a:rPr lang="uk-UA" baseline="0" dirty="0" smtClean="0"/>
                        <a:t> нездатність уряду нормалізувати ситуацію в заморському департаменті Франції у зв'язку зі зростанням боротьби за незалежність країни.</a:t>
                      </a:r>
                    </a:p>
                    <a:p>
                      <a:endParaRPr lang="uk-UA" baseline="0" dirty="0" smtClean="0"/>
                    </a:p>
                    <a:p>
                      <a:endParaRPr lang="ru-RU" dirty="0"/>
                    </a:p>
                  </a:txBody>
                  <a:tcPr marL="92694" marR="92694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9513" y="6021289"/>
            <a:ext cx="8964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 1958р. </a:t>
            </a:r>
            <a:r>
              <a:rPr lang="uk-UA" dirty="0"/>
              <a:t>в</a:t>
            </a:r>
            <a:r>
              <a:rPr lang="uk-UA" dirty="0" smtClean="0"/>
              <a:t> умовах викликати громадську війну, Ш. де Голль сформував уряд і отримав </a:t>
            </a:r>
          </a:p>
          <a:p>
            <a:r>
              <a:rPr lang="uk-UA" dirty="0" smtClean="0"/>
              <a:t>надзвичайні повноваження.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854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807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Президентство Ш. де Голля</a:t>
            </a:r>
            <a:br>
              <a:rPr lang="uk-UA" dirty="0" smtClean="0"/>
            </a:br>
            <a:r>
              <a:rPr lang="uk-UA" dirty="0" smtClean="0"/>
              <a:t> (1958- 1969рр.)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6668736"/>
              </p:ext>
            </p:extLst>
          </p:nvPr>
        </p:nvGraphicFramePr>
        <p:xfrm>
          <a:off x="323528" y="1412776"/>
          <a:ext cx="8659688" cy="5184575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8659688"/>
              </a:tblGrid>
              <a:tr h="584894">
                <a:tc>
                  <a:txBody>
                    <a:bodyPr/>
                    <a:lstStyle/>
                    <a:p>
                      <a:r>
                        <a:rPr lang="uk-UA" dirty="0" smtClean="0"/>
                        <a:t>Мета політики – відродження величі Франції.</a:t>
                      </a:r>
                      <a:endParaRPr lang="ru-RU" dirty="0"/>
                    </a:p>
                  </a:txBody>
                  <a:tcPr/>
                </a:tc>
              </a:tr>
              <a:tr h="145540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Прийняття Конституції </a:t>
                      </a:r>
                      <a:r>
                        <a:rPr lang="uk-UA" dirty="0" smtClean="0"/>
                        <a:t>28 </a:t>
                      </a:r>
                      <a:r>
                        <a:rPr lang="uk-UA" dirty="0" smtClean="0"/>
                        <a:t>вересня </a:t>
                      </a:r>
                      <a:r>
                        <a:rPr lang="uk-UA" dirty="0" smtClean="0"/>
                        <a:t>1958р.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smtClean="0"/>
                        <a:t>(</a:t>
                      </a:r>
                      <a:r>
                        <a:rPr lang="en-US" baseline="0" dirty="0" smtClean="0"/>
                        <a:t>V</a:t>
                      </a:r>
                      <a:r>
                        <a:rPr lang="uk-UA" baseline="0" dirty="0" smtClean="0"/>
                        <a:t> Республіка)</a:t>
                      </a:r>
                      <a:r>
                        <a:rPr lang="en-US" baseline="0" dirty="0" smtClean="0"/>
                        <a:t>:</a:t>
                      </a:r>
                      <a:r>
                        <a:rPr lang="uk-UA" baseline="0" dirty="0" smtClean="0"/>
                        <a:t> Франція – президентська республіка, президент – голова держави та верховний головнокомандуючий із широкими повноваженнями.</a:t>
                      </a:r>
                    </a:p>
                    <a:p>
                      <a:r>
                        <a:rPr lang="uk-UA" baseline="0" dirty="0" smtClean="0"/>
                        <a:t>Надання незалежності 14 колоніям, а також Алжиру.</a:t>
                      </a:r>
                      <a:endParaRPr lang="ru-RU" dirty="0"/>
                    </a:p>
                  </a:txBody>
                  <a:tcPr/>
                </a:tc>
              </a:tr>
              <a:tr h="1688867"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Самостійна зовнішня політика</a:t>
                      </a:r>
                      <a:r>
                        <a:rPr lang="en-US" dirty="0" smtClean="0"/>
                        <a:t>:</a:t>
                      </a:r>
                      <a:r>
                        <a:rPr lang="uk-UA" baseline="0" dirty="0" smtClean="0"/>
                        <a:t> вихід Франції з НАТО, виведення американських воєнних баз.</a:t>
                      </a:r>
                    </a:p>
                    <a:p>
                      <a:r>
                        <a:rPr lang="uk-UA" baseline="0" dirty="0" smtClean="0"/>
                        <a:t>Субсидії монополіям для підвищення конкурентоспроможності промисловості.</a:t>
                      </a:r>
                    </a:p>
                    <a:p>
                      <a:r>
                        <a:rPr lang="uk-UA" baseline="0" dirty="0" smtClean="0"/>
                        <a:t>Франція – другий після США експорт сільськогосподарської продукції.</a:t>
                      </a:r>
                    </a:p>
                    <a:p>
                      <a:r>
                        <a:rPr lang="uk-UA" baseline="0" dirty="0" smtClean="0"/>
                        <a:t>Зростання реальної заробітної плати на 25%, відпустки – до чотирьох тижнів.</a:t>
                      </a:r>
                      <a:endParaRPr lang="ru-RU" dirty="0"/>
                    </a:p>
                  </a:txBody>
                  <a:tcPr/>
                </a:tc>
              </a:tr>
              <a:tr h="1455407">
                <a:tc>
                  <a:txBody>
                    <a:bodyPr/>
                    <a:lstStyle/>
                    <a:p>
                      <a:r>
                        <a:rPr lang="uk-UA" dirty="0" smtClean="0"/>
                        <a:t>Результат</a:t>
                      </a:r>
                      <a:r>
                        <a:rPr lang="en-US" dirty="0" smtClean="0"/>
                        <a:t>:</a:t>
                      </a:r>
                      <a:r>
                        <a:rPr lang="uk-UA" dirty="0" smtClean="0"/>
                        <a:t> перетворення Франції на сучасну індустріальну державу (проте</a:t>
                      </a:r>
                      <a:r>
                        <a:rPr lang="uk-UA" baseline="0" dirty="0" smtClean="0"/>
                        <a:t> бізнес гальмувався надто жорстким державним регулюванням</a:t>
                      </a:r>
                      <a:r>
                        <a:rPr lang="uk-UA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783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“</a:t>
            </a:r>
            <a:r>
              <a:rPr lang="uk-UA" dirty="0" smtClean="0"/>
              <a:t>Червоний травень</a:t>
            </a:r>
            <a:r>
              <a:rPr lang="en-US" dirty="0" smtClean="0"/>
              <a:t>”</a:t>
            </a:r>
            <a:r>
              <a:rPr lang="uk-UA" dirty="0" smtClean="0"/>
              <a:t> 1968р.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5148634"/>
              </p:ext>
            </p:extLst>
          </p:nvPr>
        </p:nvGraphicFramePr>
        <p:xfrm>
          <a:off x="341091" y="1340768"/>
          <a:ext cx="8551389" cy="537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960"/>
                <a:gridCol w="7079429"/>
              </a:tblGrid>
              <a:tr h="989078">
                <a:tc>
                  <a:txBody>
                    <a:bodyPr/>
                    <a:lstStyle/>
                    <a:p>
                      <a:r>
                        <a:rPr lang="uk-UA" dirty="0" smtClean="0"/>
                        <a:t>Причини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Соціальна напруженість через зростання</a:t>
                      </a:r>
                      <a:r>
                        <a:rPr lang="uk-UA" baseline="0" dirty="0" smtClean="0"/>
                        <a:t> податків, безробіття, обмеження  профспілкового руху.</a:t>
                      </a:r>
                    </a:p>
                    <a:p>
                      <a:r>
                        <a:rPr lang="uk-UA" baseline="0" dirty="0" smtClean="0"/>
                        <a:t>Поширення лівих настроїв під гаслом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ні – буржуазному суспільству</a:t>
                      </a:r>
                      <a:r>
                        <a:rPr lang="en-US" baseline="0" dirty="0" smtClean="0"/>
                        <a:t>”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080564">
                <a:tc>
                  <a:txBody>
                    <a:bodyPr/>
                    <a:lstStyle/>
                    <a:p>
                      <a:r>
                        <a:rPr lang="uk-UA" dirty="0" smtClean="0"/>
                        <a:t>Вимоги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effectLst/>
                        </a:rPr>
                        <a:t>Студентів</a:t>
                      </a:r>
                      <a:r>
                        <a:rPr lang="en-US" dirty="0" smtClean="0"/>
                        <a:t>: </a:t>
                      </a:r>
                      <a:r>
                        <a:rPr lang="ru-RU" dirty="0" smtClean="0"/>
                        <a:t>розширення</a:t>
                      </a:r>
                      <a:r>
                        <a:rPr lang="ru-RU" baseline="0" dirty="0" smtClean="0"/>
                        <a:t> технічної освіти, виплата стипендій, Участь у самоврядуванні, гарантії працевлаштування.</a:t>
                      </a:r>
                    </a:p>
                    <a:p>
                      <a:r>
                        <a:rPr lang="uk-UA" b="1" baseline="0" dirty="0" smtClean="0"/>
                        <a:t>Профспілок</a:t>
                      </a:r>
                      <a:r>
                        <a:rPr lang="en-US" baseline="0" dirty="0" smtClean="0"/>
                        <a:t>:</a:t>
                      </a:r>
                      <a:r>
                        <a:rPr lang="uk-UA" baseline="0" dirty="0" smtClean="0"/>
                        <a:t> збільшення заробітної плати, покращення соціаного забезпечення.</a:t>
                      </a:r>
                      <a:endParaRPr lang="ru-RU" dirty="0"/>
                    </a:p>
                  </a:txBody>
                  <a:tcPr/>
                </a:tc>
              </a:tr>
              <a:tr h="1812325">
                <a:tc>
                  <a:txBody>
                    <a:bodyPr/>
                    <a:lstStyle/>
                    <a:p>
                      <a:r>
                        <a:rPr lang="uk-UA" dirty="0" smtClean="0"/>
                        <a:t>Події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Страйк студентів Паризького університету,</a:t>
                      </a:r>
                      <a:r>
                        <a:rPr lang="uk-UA" baseline="0" dirty="0" smtClean="0"/>
                        <a:t> сутички з поліцією.</a:t>
                      </a:r>
                    </a:p>
                    <a:p>
                      <a:r>
                        <a:rPr lang="uk-UA" baseline="0" dirty="0" smtClean="0"/>
                        <a:t>Підтримка студентського руху профспілками та комуністами, масові страйки (до 10 млн. осіб).</a:t>
                      </a:r>
                    </a:p>
                    <a:p>
                      <a:r>
                        <a:rPr lang="uk-UA" baseline="0" dirty="0" smtClean="0"/>
                        <a:t>Збільшення мінімальної заробітної плати на 35%, допомоги з безробіттям – на 15%.</a:t>
                      </a:r>
                    </a:p>
                    <a:p>
                      <a:r>
                        <a:rPr lang="uk-UA" baseline="0" dirty="0" smtClean="0"/>
                        <a:t>Розпуск парламенту Ш. де Голлем.</a:t>
                      </a:r>
                    </a:p>
                    <a:p>
                      <a:r>
                        <a:rPr lang="uk-UA" baseline="0" dirty="0" smtClean="0"/>
                        <a:t>Перемога голлістів на позачергових виборах. </a:t>
                      </a:r>
                      <a:endParaRPr lang="ru-RU" dirty="0"/>
                    </a:p>
                  </a:txBody>
                  <a:tcPr/>
                </a:tc>
              </a:tr>
              <a:tr h="1080564">
                <a:tc>
                  <a:txBody>
                    <a:bodyPr/>
                    <a:lstStyle/>
                    <a:p>
                      <a:r>
                        <a:rPr lang="uk-UA" dirty="0" smtClean="0"/>
                        <a:t>Результати і наслідки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Задоволення основних вимог страйкарів.</a:t>
                      </a:r>
                    </a:p>
                    <a:p>
                      <a:r>
                        <a:rPr lang="uk-UA" dirty="0" smtClean="0"/>
                        <a:t>Нездатність комуністів спровокувати революцію</a:t>
                      </a:r>
                      <a:r>
                        <a:rPr lang="uk-UA" baseline="0" dirty="0" smtClean="0"/>
                        <a:t> та насадити диктатуру через не підтримку громадян.</a:t>
                      </a:r>
                    </a:p>
                    <a:p>
                      <a:r>
                        <a:rPr lang="uk-UA" baseline="0" dirty="0" smtClean="0"/>
                        <a:t>Відставка Ш. де Голля (1969р.)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043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/>
          <a:lstStyle/>
          <a:p>
            <a:r>
              <a:rPr lang="uk-UA" dirty="0" smtClean="0"/>
              <a:t>Розвиток Франції в 1970 – 2000-х рр.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4439734"/>
              </p:ext>
            </p:extLst>
          </p:nvPr>
        </p:nvGraphicFramePr>
        <p:xfrm>
          <a:off x="323528" y="1196752"/>
          <a:ext cx="8712968" cy="54292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800200"/>
                <a:gridCol w="6912768"/>
              </a:tblGrid>
              <a:tr h="576064">
                <a:tc>
                  <a:txBody>
                    <a:bodyPr/>
                    <a:lstStyle/>
                    <a:p>
                      <a:r>
                        <a:rPr lang="uk-UA" dirty="0" smtClean="0"/>
                        <a:t>Президент,</a:t>
                      </a:r>
                      <a:r>
                        <a:rPr lang="uk-UA" baseline="0" dirty="0" smtClean="0"/>
                        <a:t> роки правління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Зміст політики</a:t>
                      </a:r>
                      <a:endParaRPr lang="ru-RU" sz="2400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uk-UA" dirty="0" smtClean="0"/>
                        <a:t>Ж.</a:t>
                      </a:r>
                      <a:r>
                        <a:rPr lang="uk-UA" baseline="0" dirty="0" smtClean="0"/>
                        <a:t> Помпіду</a:t>
                      </a:r>
                    </a:p>
                    <a:p>
                      <a:r>
                        <a:rPr lang="uk-UA" baseline="0" dirty="0" smtClean="0"/>
                        <a:t>(1969-1947рр.)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Розширення прав трудових колективів,</a:t>
                      </a:r>
                      <a:r>
                        <a:rPr lang="uk-UA" baseline="0" dirty="0" smtClean="0"/>
                        <a:t> повноважень органів самоврядування</a:t>
                      </a:r>
                      <a:endParaRPr lang="ru-RU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uk-UA" dirty="0" smtClean="0"/>
                        <a:t>В. Ж. д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smtClean="0"/>
                        <a:t>Естен</a:t>
                      </a:r>
                    </a:p>
                    <a:p>
                      <a:r>
                        <a:rPr lang="uk-UA" dirty="0" smtClean="0"/>
                        <a:t>(1947-1981рр.)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Подолання наслідків світової економічної кризи,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baseline="0" dirty="0" smtClean="0"/>
                        <a:t>“</a:t>
                      </a:r>
                      <a:r>
                        <a:rPr lang="uk-UA" baseline="0" dirty="0" smtClean="0"/>
                        <a:t>план економії</a:t>
                      </a:r>
                      <a:r>
                        <a:rPr lang="en-US" baseline="0" dirty="0" smtClean="0"/>
                        <a:t>”:</a:t>
                      </a:r>
                      <a:r>
                        <a:rPr lang="uk-UA" baseline="0" dirty="0" smtClean="0"/>
                        <a:t> гальмування росту цін і темпів зростання доходів</a:t>
                      </a:r>
                      <a:endParaRPr lang="ru-RU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uk-UA" dirty="0" smtClean="0"/>
                        <a:t>Ф. Міттеран</a:t>
                      </a:r>
                    </a:p>
                    <a:p>
                      <a:r>
                        <a:rPr lang="uk-UA" dirty="0" smtClean="0"/>
                        <a:t>(1981-1995рр.)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Зростання долі державного сектору економіки</a:t>
                      </a:r>
                      <a:r>
                        <a:rPr lang="uk-UA" baseline="0" dirty="0" smtClean="0"/>
                        <a:t> та державного втручання в економіку, що мало наслідком зменшення капіталовкладень у виробництво, прискорення інфляції.</a:t>
                      </a:r>
                    </a:p>
                    <a:p>
                      <a:r>
                        <a:rPr lang="uk-UA" baseline="0" dirty="0" smtClean="0"/>
                        <a:t>Реприватизація (від 1986р.). Зближення НАТО</a:t>
                      </a:r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uk-UA" dirty="0" smtClean="0"/>
                        <a:t>Ж. Ширак</a:t>
                      </a:r>
                    </a:p>
                    <a:p>
                      <a:r>
                        <a:rPr lang="uk-UA" dirty="0" smtClean="0"/>
                        <a:t>(1995-2007рр.)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Підвищення податків,</a:t>
                      </a:r>
                      <a:r>
                        <a:rPr lang="uk-UA" baseline="0" dirty="0" smtClean="0"/>
                        <a:t> гальмування соціальних програм.  Активна участь у ЄС (проте провал голосування за конституцією Євросоюзу)</a:t>
                      </a:r>
                      <a:endParaRPr lang="ru-RU" dirty="0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uk-UA" dirty="0" smtClean="0"/>
                        <a:t>Н. Саркозі</a:t>
                      </a:r>
                    </a:p>
                    <a:p>
                      <a:r>
                        <a:rPr lang="uk-UA" dirty="0" smtClean="0"/>
                        <a:t>(від 2007р.)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Ліберальний курс</a:t>
                      </a:r>
                      <a:r>
                        <a:rPr lang="en-US" dirty="0" smtClean="0"/>
                        <a:t>:</a:t>
                      </a:r>
                      <a:r>
                        <a:rPr lang="uk-UA" dirty="0" smtClean="0"/>
                        <a:t> зменшення державних соціальних програм, стимулювання самозайнятості, співробітництво</a:t>
                      </a:r>
                      <a:r>
                        <a:rPr lang="uk-UA" baseline="0" dirty="0" smtClean="0"/>
                        <a:t> зі США.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823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260648"/>
            <a:ext cx="8323004" cy="7920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Жорж Помп</a:t>
            </a:r>
            <a:r>
              <a:rPr lang="uk-UA" sz="2800" dirty="0" smtClean="0"/>
              <a:t>і</a:t>
            </a:r>
            <a:r>
              <a:rPr lang="ru-RU" sz="2800" dirty="0" smtClean="0"/>
              <a:t>ду</a:t>
            </a:r>
            <a:endParaRPr lang="ru-RU" sz="28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1052736"/>
            <a:ext cx="4512944" cy="4896544"/>
          </a:xfrm>
        </p:spPr>
      </p:pic>
    </p:spTree>
    <p:extLst>
      <p:ext uri="{BB962C8B-B14F-4D97-AF65-F5344CB8AC3E}">
        <p14:creationId xmlns:p14="http://schemas.microsoft.com/office/powerpoint/2010/main" xmlns="" val="289285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Валері Жескар Д</a:t>
            </a:r>
            <a:r>
              <a:rPr lang="en-US" sz="4400" dirty="0" smtClean="0"/>
              <a:t>’</a:t>
            </a:r>
            <a:r>
              <a:rPr lang="uk-UA" sz="4400" dirty="0" smtClean="0"/>
              <a:t>естен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268760"/>
            <a:ext cx="6985534" cy="5184576"/>
          </a:xfrm>
        </p:spPr>
      </p:pic>
    </p:spTree>
    <p:extLst>
      <p:ext uri="{BB962C8B-B14F-4D97-AF65-F5344CB8AC3E}">
        <p14:creationId xmlns:p14="http://schemas.microsoft.com/office/powerpoint/2010/main" xmlns="" val="329171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r>
              <a:rPr lang="uk-UA" dirty="0" smtClean="0"/>
              <a:t>Франсуа Міттеран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484784"/>
            <a:ext cx="4032448" cy="5171893"/>
          </a:xfrm>
        </p:spPr>
      </p:pic>
    </p:spTree>
    <p:extLst>
      <p:ext uri="{BB962C8B-B14F-4D97-AF65-F5344CB8AC3E}">
        <p14:creationId xmlns:p14="http://schemas.microsoft.com/office/powerpoint/2010/main" xmlns="" val="8536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358</TotalTime>
  <Words>586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Франція</vt:lpstr>
      <vt:lpstr>Становище Франції після Другої світової війни</vt:lpstr>
      <vt:lpstr>Франція часів IV республіки</vt:lpstr>
      <vt:lpstr>Президентство Ш. де Голля  (1958- 1969рр.)</vt:lpstr>
      <vt:lpstr>“Червоний травень” 1968р.</vt:lpstr>
      <vt:lpstr>Розвиток Франції в 1970 – 2000-х рр.</vt:lpstr>
      <vt:lpstr>Слайд 7</vt:lpstr>
      <vt:lpstr>Валері Жескар Д’естен</vt:lpstr>
      <vt:lpstr>Франсуа Міттеран</vt:lpstr>
      <vt:lpstr>Жак ширар</vt:lpstr>
      <vt:lpstr>Ніколя саркозі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Матвиец</cp:lastModifiedBy>
  <cp:revision>28</cp:revision>
  <dcterms:created xsi:type="dcterms:W3CDTF">2012-12-16T13:09:13Z</dcterms:created>
  <dcterms:modified xsi:type="dcterms:W3CDTF">2012-12-20T11:20:03Z</dcterms:modified>
</cp:coreProperties>
</file>