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28"/>
  </p:notesMasterIdLst>
  <p:sldIdLst>
    <p:sldId id="256" r:id="rId2"/>
    <p:sldId id="257" r:id="rId3"/>
    <p:sldId id="293" r:id="rId4"/>
    <p:sldId id="269" r:id="rId5"/>
    <p:sldId id="272" r:id="rId6"/>
    <p:sldId id="302" r:id="rId7"/>
    <p:sldId id="259" r:id="rId8"/>
    <p:sldId id="305" r:id="rId9"/>
    <p:sldId id="303" r:id="rId10"/>
    <p:sldId id="306" r:id="rId11"/>
    <p:sldId id="307" r:id="rId12"/>
    <p:sldId id="309" r:id="rId13"/>
    <p:sldId id="308" r:id="rId14"/>
    <p:sldId id="260" r:id="rId15"/>
    <p:sldId id="273" r:id="rId16"/>
    <p:sldId id="277" r:id="rId17"/>
    <p:sldId id="275" r:id="rId18"/>
    <p:sldId id="276" r:id="rId19"/>
    <p:sldId id="274" r:id="rId20"/>
    <p:sldId id="290" r:id="rId21"/>
    <p:sldId id="291" r:id="rId22"/>
    <p:sldId id="294" r:id="rId23"/>
    <p:sldId id="295" r:id="rId24"/>
    <p:sldId id="296" r:id="rId25"/>
    <p:sldId id="297" r:id="rId26"/>
    <p:sldId id="298" r:id="rId27"/>
  </p:sldIdLst>
  <p:sldSz cx="9144000" cy="6858000" type="screen4x3"/>
  <p:notesSz cx="6858000" cy="9144000"/>
  <p:embeddedFontLst>
    <p:embeddedFont>
      <p:font typeface="Arlekino" charset="0"/>
      <p:regular r:id="rId29"/>
    </p:embeddedFont>
    <p:embeddedFont>
      <p:font typeface="Palatino Linotype" pitchFamily="18" charset="0"/>
      <p:regular r:id="rId30"/>
      <p:bold r:id="rId31"/>
      <p:italic r:id="rId32"/>
      <p:boldItalic r:id="rId33"/>
    </p:embeddedFont>
    <p:embeddedFont>
      <p:font typeface="AcademyCTT" charset="0"/>
      <p:bold r:id="rId34"/>
    </p:embeddedFont>
    <p:embeddedFont>
      <p:font typeface="Wingdings 2" pitchFamily="18" charset="2"/>
      <p:regular r:id="rId35"/>
    </p:embeddedFont>
    <p:embeddedFont>
      <p:font typeface="Bookman Old Style" pitchFamily="18" charset="0"/>
      <p:regular r:id="rId36"/>
      <p:bold r:id="rId37"/>
      <p:italic r:id="rId38"/>
      <p:boldItalic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DFF9D"/>
    <a:srgbClr val="FF0000"/>
    <a:srgbClr val="33CC33"/>
    <a:srgbClr val="FDF103"/>
    <a:srgbClr val="003399"/>
    <a:srgbClr val="CC3399"/>
    <a:srgbClr val="000099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1570" autoAdjust="0"/>
  </p:normalViewPr>
  <p:slideViewPr>
    <p:cSldViewPr>
      <p:cViewPr varScale="1">
        <p:scale>
          <a:sx n="75" d="100"/>
          <a:sy n="75" d="100"/>
        </p:scale>
        <p:origin x="-1224" y="-84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687BF9-9B62-40C4-A17E-556E99AB4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2099E6-0E11-4E67-8751-2788C3205FD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C61F71-EA24-4894-AE0D-B3FDA8499CF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3430C5-7990-4836-9EE6-21D5A4C1652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8CDAD0-99D9-4576-ACA6-C8FEB9B3A4E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5AB9A8-1FDE-47B4-81D1-E06C51DEEAD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BA90B8-C2F5-43D0-893E-3A17C08635F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6258E9-5C34-44ED-BB0D-3C883A68ED2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025930-C442-4EEE-8928-66A2DDC4CB9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2C17E0-EE89-407D-A3C9-78862BA5306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88D6F7-EBF7-45CA-827F-54AB0884950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6AF81F-846A-498B-8006-2CDA1949D3A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BEE71F-D389-46FF-A3F7-D11A5F5926B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21C915-B05F-46F2-A6D5-E8FECA8A9D2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1F370E-A6A4-4253-8F9B-CE9220C1519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9DEB34-9B19-42DA-A2D4-F8BCC8BB41D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90FB7A-FB4B-4F1B-BEA0-C5899D5C224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6DE243-D30C-4E8F-AD4C-F458C7DCFF7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E260F3-C4E1-4F46-ABCF-722EB2220495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2DDB94-8FB8-4F8F-B684-6C964663C1C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B0679-C131-4CA8-9122-5DA511F3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EF19-81A2-4DB9-A99D-943372DDB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D2CB9-948F-49A3-A5E9-884B74E5E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E5E49-5439-4EC4-8E69-2320635A2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D42CB-0B12-46A7-9A76-FF3A4E515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AECB5-7794-4C26-8538-AF4696FA2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BB83-122B-44DB-AF47-BDA752D04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BD524-EB16-4CA6-BEE6-B49D4965F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BEDF-DFC0-4C54-8656-10E7A3A8D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216BB-CB91-467E-AEA3-B96C4195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2837-39FB-483E-AF3D-CC5BA0E43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1B57-CEFC-40CB-AA16-6846D7277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10AE62E-C054-4752-AB86-FAF508B2C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7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8" r:id="rId12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3050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55576" y="377825"/>
            <a:ext cx="82089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1196975"/>
            <a:ext cx="8713788" cy="374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85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lekino" pitchFamily="2" charset="0"/>
              </a:rPr>
              <a:t>Великобританія</a:t>
            </a:r>
            <a:r>
              <a:rPr lang="ru-RU" sz="85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lekino" pitchFamily="2" charset="0"/>
              </a:rPr>
              <a:t/>
            </a:r>
            <a:br>
              <a:rPr lang="ru-RU" sz="85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lekino" pitchFamily="2" charset="0"/>
              </a:rPr>
            </a:br>
            <a:r>
              <a:rPr lang="en-GB" sz="70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60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4000" dirty="0" smtClean="0">
                <a:latin typeface="AcademyCTT" pitchFamily="2" charset="0"/>
              </a:rPr>
              <a:t>(Сполучене Королівство Великобританії і Північної Ірландії)</a:t>
            </a:r>
            <a:endParaRPr lang="uk-UA" sz="4000" dirty="0">
              <a:latin typeface="AcademyCTT" pitchFamily="2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/>
        </p:nvSpPr>
        <p:spPr>
          <a:xfrm>
            <a:off x="4211960" y="5693668"/>
            <a:ext cx="5669892" cy="116433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lekino" pitchFamily="2" charset="0"/>
              </a:rPr>
              <a:t>Підготувала: </a:t>
            </a:r>
          </a:p>
          <a:p>
            <a:pPr algn="ctr"/>
            <a:r>
              <a:rPr lang="uk-UA" sz="2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lekino" pitchFamily="2" charset="0"/>
              </a:rPr>
              <a:t>Алєксєєнко</a:t>
            </a:r>
            <a:r>
              <a:rPr lang="uk-UA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lekino" pitchFamily="2" charset="0"/>
              </a:rPr>
              <a:t> Вероніка</a:t>
            </a:r>
          </a:p>
          <a:p>
            <a:pPr algn="ctr"/>
            <a:r>
              <a:rPr lang="uk-UA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lekino" pitchFamily="2" charset="0"/>
              </a:rPr>
              <a:t>10 – Б клас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lekino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323850" y="260350"/>
            <a:ext cx="8659813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rgbClr val="000099"/>
                </a:solidFill>
                <a:latin typeface="Bookman Old Style" pitchFamily="18" charset="0"/>
              </a:rPr>
              <a:t>Корисні копалини </a:t>
            </a: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Bookman Old Style" pitchFamily="18" charset="0"/>
              </a:rPr>
              <a:t>      	Кам'яне вугілля: </a:t>
            </a:r>
            <a:r>
              <a:rPr lang="uk-UA" sz="2000">
                <a:latin typeface="Bookman Old Style" pitchFamily="18" charset="0"/>
              </a:rPr>
              <a:t>Йоркшир, північний-схід, південний Уельс, Шотландія, західний Мідленд та ін..</a:t>
            </a: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Bookman Old Style" pitchFamily="18" charset="0"/>
              </a:rPr>
              <a:t>        	Нафта, газ: </a:t>
            </a:r>
            <a:r>
              <a:rPr lang="uk-UA" sz="2000">
                <a:latin typeface="Bookman Old Style" pitchFamily="18" charset="0"/>
              </a:rPr>
              <a:t>Північне море.</a:t>
            </a: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2000">
                <a:latin typeface="Bookman Old Style" pitchFamily="18" charset="0"/>
              </a:rPr>
              <a:t>       	</a:t>
            </a:r>
            <a:r>
              <a:rPr lang="uk-UA" sz="2000" b="1">
                <a:latin typeface="Bookman Old Style" pitchFamily="18" charset="0"/>
              </a:rPr>
              <a:t>Залізна руда:</a:t>
            </a:r>
            <a:r>
              <a:rPr lang="uk-UA" sz="2000">
                <a:latin typeface="Bookman Old Style" pitchFamily="18" charset="0"/>
              </a:rPr>
              <a:t> східний Мідленд</a:t>
            </a: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Bookman Old Style" pitchFamily="18" charset="0"/>
              </a:rPr>
              <a:t>	Калійна та кам'яна сіль: </a:t>
            </a:r>
            <a:r>
              <a:rPr lang="uk-UA" sz="2000">
                <a:latin typeface="Bookman Old Style" pitchFamily="18" charset="0"/>
              </a:rPr>
              <a:t>Йоркшир</a:t>
            </a:r>
          </a:p>
          <a:p>
            <a:pPr algn="just">
              <a:spcBef>
                <a:spcPct val="50000"/>
              </a:spcBef>
            </a:pPr>
            <a:endParaRPr lang="uk-UA" sz="2000" b="1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b="1"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6325" y="1341438"/>
            <a:ext cx="1008063" cy="86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Трапеция 3"/>
          <p:cNvSpPr/>
          <p:nvPr/>
        </p:nvSpPr>
        <p:spPr>
          <a:xfrm>
            <a:off x="4076700" y="2457450"/>
            <a:ext cx="576263" cy="935038"/>
          </a:xfrm>
          <a:prstGeom prst="trapezoi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5364163" y="2279650"/>
            <a:ext cx="576262" cy="935038"/>
          </a:xfrm>
          <a:prstGeom prst="trapezoi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72113" y="3789363"/>
            <a:ext cx="1368425" cy="863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2051050" y="5392738"/>
            <a:ext cx="1152525" cy="969962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4486275" y="5276850"/>
            <a:ext cx="1152525" cy="969963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60875" y="5532438"/>
            <a:ext cx="911225" cy="754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1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423863" y="4652963"/>
            <a:ext cx="8208962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rgbClr val="000099"/>
                </a:solidFill>
                <a:latin typeface="Bookman Old Style" pitchFamily="18" charset="0"/>
              </a:rPr>
              <a:t>Клімат </a:t>
            </a:r>
          </a:p>
          <a:p>
            <a:pPr algn="just">
              <a:spcBef>
                <a:spcPct val="50000"/>
              </a:spcBef>
            </a:pPr>
            <a:r>
              <a:rPr lang="uk-UA">
                <a:latin typeface="Bookman Old Style" pitchFamily="18" charset="0"/>
              </a:rPr>
              <a:t>	Морський, помірний.</a:t>
            </a:r>
          </a:p>
          <a:p>
            <a:pPr algn="just">
              <a:spcBef>
                <a:spcPct val="50000"/>
              </a:spcBef>
            </a:pPr>
            <a:r>
              <a:rPr lang="uk-UA" b="1">
                <a:latin typeface="Bookman Old Style" pitchFamily="18" charset="0"/>
              </a:rPr>
              <a:t>ПН.-ЗХ. </a:t>
            </a:r>
            <a:r>
              <a:rPr lang="uk-UA">
                <a:latin typeface="Bookman Old Style" pitchFamily="18" charset="0"/>
              </a:rPr>
              <a:t> Температура січня - + 3,5</a:t>
            </a:r>
            <a:r>
              <a:rPr lang="en-US">
                <a:latin typeface="Bookman Old Style" pitchFamily="18" charset="0"/>
              </a:rPr>
              <a:t>º</a:t>
            </a:r>
            <a:r>
              <a:rPr lang="uk-UA">
                <a:latin typeface="Bookman Old Style" pitchFamily="18" charset="0"/>
              </a:rPr>
              <a:t>С; липня - +12</a:t>
            </a:r>
            <a:r>
              <a:rPr lang="en-US">
                <a:latin typeface="Bookman Old Style" pitchFamily="18" charset="0"/>
              </a:rPr>
              <a:t>º</a:t>
            </a:r>
            <a:r>
              <a:rPr lang="uk-UA">
                <a:latin typeface="Bookman Old Style" pitchFamily="18" charset="0"/>
              </a:rPr>
              <a:t>С; опади 2000 мм</a:t>
            </a:r>
          </a:p>
          <a:p>
            <a:pPr algn="just">
              <a:spcBef>
                <a:spcPct val="50000"/>
              </a:spcBef>
            </a:pPr>
            <a:r>
              <a:rPr lang="uk-UA" b="1">
                <a:latin typeface="Bookman Old Style" pitchFamily="18" charset="0"/>
              </a:rPr>
              <a:t>ПД.-СХ. </a:t>
            </a:r>
            <a:r>
              <a:rPr lang="uk-UA">
                <a:latin typeface="Bookman Old Style" pitchFamily="18" charset="0"/>
              </a:rPr>
              <a:t> Температура січня - + 5,5</a:t>
            </a:r>
            <a:r>
              <a:rPr lang="en-US">
                <a:latin typeface="Bookman Old Style" pitchFamily="18" charset="0"/>
              </a:rPr>
              <a:t>º</a:t>
            </a:r>
            <a:r>
              <a:rPr lang="uk-UA">
                <a:latin typeface="Bookman Old Style" pitchFamily="18" charset="0"/>
              </a:rPr>
              <a:t>С; липня - +16</a:t>
            </a:r>
            <a:r>
              <a:rPr lang="en-US">
                <a:latin typeface="Bookman Old Style" pitchFamily="18" charset="0"/>
              </a:rPr>
              <a:t>º</a:t>
            </a:r>
            <a:r>
              <a:rPr lang="uk-UA">
                <a:latin typeface="Bookman Old Style" pitchFamily="18" charset="0"/>
              </a:rPr>
              <a:t>С; опади 600 мм</a:t>
            </a: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15888"/>
            <a:ext cx="6942138" cy="463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415925" y="3933825"/>
            <a:ext cx="29956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000099"/>
                </a:solidFill>
                <a:latin typeface="Bookman Old Style" pitchFamily="18" charset="0"/>
              </a:rPr>
              <a:t>Водні ресурси </a:t>
            </a:r>
          </a:p>
          <a:p>
            <a:pPr algn="ctr">
              <a:spcBef>
                <a:spcPct val="50000"/>
              </a:spcBef>
            </a:pPr>
            <a:r>
              <a:rPr lang="uk-UA" b="1">
                <a:latin typeface="Bookman Old Style" pitchFamily="18" charset="0"/>
              </a:rPr>
              <a:t>Річки</a:t>
            </a:r>
            <a:r>
              <a:rPr lang="uk-UA">
                <a:latin typeface="Bookman Old Style" pitchFamily="18" charset="0"/>
              </a:rPr>
              <a:t>: Темза, Северн, Манчестерський канал</a:t>
            </a:r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265613" cy="27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46063"/>
            <a:ext cx="3746500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140968"/>
            <a:ext cx="4779962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400" y="544513"/>
            <a:ext cx="3143250" cy="46005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387" name="Прямоугольник 6"/>
          <p:cNvSpPr>
            <a:spLocks noChangeArrowheads="1"/>
          </p:cNvSpPr>
          <p:nvPr/>
        </p:nvSpPr>
        <p:spPr bwMode="auto">
          <a:xfrm>
            <a:off x="1692275" y="5373688"/>
            <a:ext cx="65516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>
                <a:solidFill>
                  <a:srgbClr val="000099"/>
                </a:solidFill>
                <a:latin typeface="Bookman Old Style" pitchFamily="18" charset="0"/>
              </a:rPr>
              <a:t>Тунель Ла-Манш</a:t>
            </a:r>
            <a:endParaRPr lang="uk-UA" sz="3600">
              <a:latin typeface="Bookman Old Style" pitchFamily="18" charset="0"/>
            </a:endParaRPr>
          </a:p>
        </p:txBody>
      </p:sp>
      <p:pic>
        <p:nvPicPr>
          <p:cNvPr id="1638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50" y="908050"/>
            <a:ext cx="5008563" cy="3757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95288" y="476250"/>
            <a:ext cx="5472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000099"/>
                </a:solidFill>
                <a:latin typeface="AcademyCTT" pitchFamily="2" charset="0"/>
              </a:rPr>
              <a:t>Столиця Великобританії </a:t>
            </a:r>
            <a:r>
              <a:rPr lang="en-GB" sz="3600" b="1">
                <a:solidFill>
                  <a:srgbClr val="000099"/>
                </a:solidFill>
                <a:latin typeface="AcademyCTT" pitchFamily="2" charset="0"/>
              </a:rPr>
              <a:t>  </a:t>
            </a:r>
            <a:r>
              <a:rPr lang="ru-RU" sz="2400" b="1">
                <a:solidFill>
                  <a:srgbClr val="000099"/>
                </a:solidFill>
              </a:rPr>
              <a:t>- 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17411" name="Text Box 12"/>
          <p:cNvSpPr txBox="1">
            <a:spLocks noChangeArrowheads="1"/>
          </p:cNvSpPr>
          <p:nvPr/>
        </p:nvSpPr>
        <p:spPr bwMode="auto">
          <a:xfrm>
            <a:off x="3708400" y="6021388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7182" name="Picture 14" descr="London_Sky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636838"/>
            <a:ext cx="496887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011863" y="549275"/>
            <a:ext cx="2447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99"/>
                </a:solidFill>
                <a:latin typeface="AcademyCTT" pitchFamily="2" charset="0"/>
              </a:rPr>
              <a:t>ЛОНДОН</a:t>
            </a:r>
            <a:endParaRPr lang="en-US" sz="3600" b="1">
              <a:solidFill>
                <a:srgbClr val="000099"/>
              </a:solidFill>
              <a:latin typeface="AcademyCTT" pitchFamily="2" charset="0"/>
            </a:endParaRPr>
          </a:p>
        </p:txBody>
      </p:sp>
      <p:pic>
        <p:nvPicPr>
          <p:cNvPr id="7185" name="Picture 17" descr="London_Lands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1158875"/>
            <a:ext cx="273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3676650" y="1828800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Ось так він виглядає з космосу</a:t>
            </a:r>
            <a:r>
              <a:rPr lang="ru-RU" b="1"/>
              <a:t>.</a:t>
            </a:r>
            <a:endParaRPr lang="en-US" b="1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3132138" y="1989138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395288" y="4508500"/>
            <a:ext cx="2663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А ось так - з берега річки Темзи.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3059113" y="4941888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7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7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4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4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3" grpId="0"/>
      <p:bldP spid="7186" grpId="0"/>
      <p:bldP spid="7187" grpId="0" animBg="1"/>
      <p:bldP spid="7189" grpId="0"/>
      <p:bldP spid="71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o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88913"/>
            <a:ext cx="8137525" cy="551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84213" y="5876925"/>
            <a:ext cx="8208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latin typeface="Bookman Old Style" pitchFamily="18" charset="0"/>
              </a:rPr>
              <a:t>Вестмінстерський палац зі знаменитою годинною вежею "Біг Бен". </a:t>
            </a:r>
          </a:p>
          <a:p>
            <a:pPr algn="ctr" eaLnBrk="0" hangingPunct="0"/>
            <a:r>
              <a:rPr lang="uk-UA">
                <a:latin typeface="Bookman Old Style" pitchFamily="18" charset="0"/>
              </a:rPr>
              <a:t>Тут засідає парламент Сполученого Королівства.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Tower_of_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476250"/>
            <a:ext cx="6542088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75463" y="2276475"/>
            <a:ext cx="2016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latin typeface="Bookman Old Style" pitchFamily="18" charset="0"/>
              </a:rPr>
              <a:t>Лондонський Тауер -  королівська фортеця, побудована в 11 столітті.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T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8208963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82625" y="6157913"/>
            <a:ext cx="7561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latin typeface="Bookman Old Style" pitchFamily="18" charset="0"/>
              </a:rPr>
              <a:t>Тауерський міст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StPaulsCathedralSo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4611687" cy="6264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435600" y="1911350"/>
            <a:ext cx="30241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latin typeface="Bookman Old Style" pitchFamily="18" charset="0"/>
              </a:rPr>
              <a:t>Собор святого Павла, побудований в 17 столітті за проектом відомого Англійського архітектора Крістофера Рена.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Buckingham_Palace_-_May_2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49275"/>
            <a:ext cx="8575675" cy="482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971550" y="5661025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latin typeface="Bookman Old Style" pitchFamily="18" charset="0"/>
              </a:rPr>
              <a:t>Палац Букінгемский - офіційна резиденція королівської сім'ї в Лондоні.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92075" y="184150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  <a:latin typeface="AcademyCTT" pitchFamily="2" charset="0"/>
              </a:rPr>
              <a:t>ВЕЛИКОБРИТАНІЯ НА КАРТІ СВІТУ</a:t>
            </a:r>
            <a:endParaRPr lang="en-US" sz="3200" b="1">
              <a:solidFill>
                <a:srgbClr val="000099"/>
              </a:solidFill>
              <a:latin typeface="AcademyCTT" pitchFamily="2" charset="0"/>
            </a:endParaRPr>
          </a:p>
        </p:txBody>
      </p:sp>
      <p:pic>
        <p:nvPicPr>
          <p:cNvPr id="3085" name="Picture 13" descr="world map uk br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5" y="1125538"/>
            <a:ext cx="8967788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Line 9"/>
          <p:cNvSpPr>
            <a:spLocks noChangeShapeType="1"/>
          </p:cNvSpPr>
          <p:nvPr/>
        </p:nvSpPr>
        <p:spPr bwMode="auto">
          <a:xfrm>
            <a:off x="3924300" y="908050"/>
            <a:ext cx="360363" cy="1152525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086" name="Picture 14" descr="great-britain br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205038"/>
            <a:ext cx="37242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double-dec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989887" cy="5992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124075" y="6145213"/>
            <a:ext cx="4681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... </a:t>
            </a:r>
            <a:r>
              <a:rPr lang="uk-UA">
                <a:latin typeface="Bookman Old Style" pitchFamily="18" charset="0"/>
              </a:rPr>
              <a:t>Двоповерхові автобуси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50825" y="836613"/>
            <a:ext cx="87137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І тип відтворення;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Природний приріст +1;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Сальдо міграції – додатне (робітники з Індії, Ірландії, Африки, Карибів, Пд. Європи);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Багатонаціональна країна: 80% - англійці, 15% - шотландці, ірландці – 4%, ольстерці, валійці, гели;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Релігія – християнство (протестантизм, католицизм);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Середня густота населення – 243,1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Максимальна – Англія – більше 350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Мінімальна – Шотландія – до 2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Рівень урбанізації – 89%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Великі міста – Великий Лондон (11 млн.), Великий Манчестер (2,7 млн.), Бірмінгем (2,6 млн.), Глазго (2 млн.);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900">
                <a:latin typeface="Bookman Old Style" pitchFamily="18" charset="0"/>
              </a:rPr>
              <a:t>Мегаполіс – Англійський (Лондон - Ліверпуль)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69963" y="188913"/>
            <a:ext cx="7058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chemeClr val="tx2"/>
                </a:solidFill>
                <a:latin typeface="Bookman Old Style" pitchFamily="18" charset="0"/>
              </a:rPr>
              <a:t>НАСЕЛЕННЯ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5959475" y="2114550"/>
            <a:ext cx="30972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  <a:latin typeface="AcademyCTT" pitchFamily="2" charset="0"/>
              </a:rPr>
              <a:t>ГОСПОДАРСТВО</a:t>
            </a:r>
          </a:p>
          <a:p>
            <a:pPr algn="ctr">
              <a:spcBef>
                <a:spcPct val="50000"/>
              </a:spcBef>
            </a:pPr>
            <a:r>
              <a:rPr lang="uk-UA" b="1">
                <a:latin typeface="Bookman Old Style" pitchFamily="18" charset="0"/>
              </a:rPr>
              <a:t>Постіндустріальна країна </a:t>
            </a:r>
          </a:p>
          <a:p>
            <a:pPr algn="ctr">
              <a:spcBef>
                <a:spcPct val="50000"/>
              </a:spcBef>
            </a:pPr>
            <a:r>
              <a:rPr lang="uk-UA" b="1">
                <a:latin typeface="Bookman Old Style" pitchFamily="18" charset="0"/>
              </a:rPr>
              <a:t>Мала частка зайняти у сільському господарстві</a:t>
            </a:r>
            <a:endParaRPr lang="en-US" b="1">
              <a:latin typeface="Bookman Old Style" pitchFamily="18" charset="0"/>
            </a:endParaRPr>
          </a:p>
        </p:txBody>
      </p:sp>
      <p:pic>
        <p:nvPicPr>
          <p:cNvPr id="25603" name="Picture 6" descr="http://geography.su/atlas/item/f00/s00/z0000000/pic/map060.jpg"/>
          <p:cNvPicPr>
            <a:picLocks noChangeAspect="1" noChangeArrowheads="1"/>
          </p:cNvPicPr>
          <p:nvPr/>
        </p:nvPicPr>
        <p:blipFill>
          <a:blip r:embed="rId3" cstate="print"/>
          <a:srcRect l="5203" t="2563" r="3462" b="17210"/>
          <a:stretch>
            <a:fillRect/>
          </a:stretch>
        </p:blipFill>
        <p:spPr bwMode="auto">
          <a:xfrm>
            <a:off x="395288" y="60325"/>
            <a:ext cx="5329237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124075" y="44450"/>
            <a:ext cx="4608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  <a:latin typeface="AcademyCTT" pitchFamily="2" charset="0"/>
              </a:rPr>
              <a:t>Господарство</a:t>
            </a:r>
            <a:endParaRPr lang="en-US" sz="3200" b="1">
              <a:solidFill>
                <a:srgbClr val="000099"/>
              </a:solidFill>
              <a:latin typeface="AcademyCTT" pitchFamily="2" charset="0"/>
            </a:endParaRPr>
          </a:p>
        </p:txBody>
      </p:sp>
      <p:pic>
        <p:nvPicPr>
          <p:cNvPr id="2662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476250"/>
            <a:ext cx="2978150" cy="2233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288" y="1177925"/>
            <a:ext cx="58324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600" b="1">
                <a:latin typeface="Bookman Old Style" pitchFamily="18" charset="0"/>
              </a:rPr>
              <a:t>ПЕК</a:t>
            </a:r>
            <a:r>
              <a:rPr lang="ru-RU" sz="1600">
                <a:latin typeface="Bookman Old Style" pitchFamily="18" charset="0"/>
              </a:rPr>
              <a:t> – нафтовидобувна компанія «Брічіш Петроліум», 76% - ТЕС (Йоркшир, Великий Лондон), 23% - АЕС (узбережжя на зх., пд-сх.), 1% - ГЕС (Шотландія) </a:t>
            </a:r>
          </a:p>
          <a:p>
            <a:pPr algn="just">
              <a:spcBef>
                <a:spcPct val="50000"/>
              </a:spcBef>
            </a:pPr>
            <a:endParaRPr lang="uk-UA" sz="16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Чорна та кольорова металургія </a:t>
            </a:r>
            <a:r>
              <a:rPr lang="uk-UA" sz="1600">
                <a:latin typeface="Bookman Old Style" pitchFamily="18" charset="0"/>
              </a:rPr>
              <a:t>– чавун, сталь, алюміній, мідь, цинк, олово та ін.</a:t>
            </a:r>
          </a:p>
          <a:p>
            <a:pPr algn="just"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Машинобудування – </a:t>
            </a:r>
            <a:r>
              <a:rPr lang="uk-UA" sz="1600">
                <a:latin typeface="Bookman Old Style" pitchFamily="18" charset="0"/>
              </a:rPr>
              <a:t>ракетобудування, точне,</a:t>
            </a:r>
            <a:r>
              <a:rPr lang="uk-UA" sz="1600" b="1">
                <a:latin typeface="Bookman Old Style" pitchFamily="18" charset="0"/>
              </a:rPr>
              <a:t> </a:t>
            </a:r>
            <a:r>
              <a:rPr lang="uk-UA" sz="1600">
                <a:latin typeface="Bookman Old Style" pitchFamily="18" charset="0"/>
              </a:rPr>
              <a:t>літакобудування, автомобілебудування, верстатобудування, кораблебудування</a:t>
            </a:r>
            <a:endParaRPr lang="en-US" sz="1600" b="1">
              <a:latin typeface="Bookman Old Style" pitchFamily="18" charset="0"/>
            </a:endParaRPr>
          </a:p>
        </p:txBody>
      </p:sp>
      <p:pic>
        <p:nvPicPr>
          <p:cNvPr id="26629" name="Рисунок 3"/>
          <p:cNvPicPr>
            <a:picLocks noChangeAspect="1"/>
          </p:cNvPicPr>
          <p:nvPr/>
        </p:nvPicPr>
        <p:blipFill>
          <a:blip r:embed="rId3" cstate="print"/>
          <a:srcRect t="14565"/>
          <a:stretch>
            <a:fillRect/>
          </a:stretch>
        </p:blipFill>
        <p:spPr bwMode="auto">
          <a:xfrm>
            <a:off x="5724525" y="2870200"/>
            <a:ext cx="2405063" cy="1370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630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8" y="4286250"/>
            <a:ext cx="2873375" cy="1797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1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4527550"/>
            <a:ext cx="2667000" cy="14954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32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4359275"/>
            <a:ext cx="2940050" cy="19494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1288" y="549275"/>
            <a:ext cx="583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600" b="1">
                <a:latin typeface="Bookman Old Style" pitchFamily="18" charset="0"/>
              </a:rPr>
              <a:t>Хімічна промисловість </a:t>
            </a:r>
            <a:r>
              <a:rPr lang="ru-RU" sz="1600">
                <a:latin typeface="Bookman Old Style" pitchFamily="18" charset="0"/>
              </a:rPr>
              <a:t>– пластмаси, СВ, парфуми, ліки (Великий Лондон), мінеральна добрива та сода (Йоркшир)</a:t>
            </a:r>
          </a:p>
          <a:p>
            <a:pPr algn="just">
              <a:spcBef>
                <a:spcPct val="50000"/>
              </a:spcBef>
            </a:pPr>
            <a:endParaRPr lang="uk-UA" sz="16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Текстильна промисловість </a:t>
            </a:r>
            <a:r>
              <a:rPr lang="uk-UA" sz="1600">
                <a:latin typeface="Bookman Old Style" pitchFamily="18" charset="0"/>
              </a:rPr>
              <a:t>– вовняні тканини (Йоркшир), бавовняні тканини (Ланкшир), Лляні тканини (Ольстер), трикотаж (Сх. Мідленд)</a:t>
            </a:r>
          </a:p>
          <a:p>
            <a:pPr algn="just"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Сільське господарство – </a:t>
            </a:r>
            <a:r>
              <a:rPr lang="uk-UA" sz="1600">
                <a:latin typeface="Bookman Old Style" pitchFamily="18" charset="0"/>
              </a:rPr>
              <a:t>молочне скотарство, свинарство, птахівництво (Сх., Пд-Сх. Англії), вівчарство, м'ясне скотарство (Шотландія, Уельс)</a:t>
            </a:r>
            <a:endParaRPr lang="en-US" sz="1600" b="1">
              <a:latin typeface="Bookman Old Style" pitchFamily="18" charset="0"/>
            </a:endParaRPr>
          </a:p>
        </p:txBody>
      </p:sp>
      <p:pic>
        <p:nvPicPr>
          <p:cNvPr id="27651" name="Рисунок 1"/>
          <p:cNvPicPr>
            <a:picLocks noChangeAspect="1"/>
          </p:cNvPicPr>
          <p:nvPr/>
        </p:nvPicPr>
        <p:blipFill>
          <a:blip r:embed="rId2" cstate="print"/>
          <a:srcRect t="14343"/>
          <a:stretch>
            <a:fillRect/>
          </a:stretch>
        </p:blipFill>
        <p:spPr bwMode="auto">
          <a:xfrm>
            <a:off x="6156325" y="317500"/>
            <a:ext cx="2733675" cy="120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3288" y="2420938"/>
            <a:ext cx="2595562" cy="151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841750"/>
            <a:ext cx="3287712" cy="183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4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2825" y="4110038"/>
            <a:ext cx="2447925" cy="2093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5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4076700"/>
            <a:ext cx="2759075" cy="2206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3850" y="765175"/>
            <a:ext cx="38163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Сільське господарство – </a:t>
            </a:r>
            <a:r>
              <a:rPr lang="uk-UA" sz="1600">
                <a:latin typeface="Bookman Old Style" pitchFamily="18" charset="0"/>
              </a:rPr>
              <a:t>зернові культури - ячмінь, овес, пшениця, цукровий буряк, кормові культури, садівництво (Сх., Пд-Сх. Англії), картоплярство (Ольстер)</a:t>
            </a: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endParaRPr lang="uk-UA" sz="1600" b="1"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1600" b="1">
                <a:latin typeface="Bookman Old Style" pitchFamily="18" charset="0"/>
              </a:rPr>
              <a:t>Пивоварна промисловість </a:t>
            </a:r>
            <a:r>
              <a:rPr lang="uk-UA" sz="1600">
                <a:latin typeface="Bookman Old Style" pitchFamily="18" charset="0"/>
              </a:rPr>
              <a:t> - пивоварний завод БАСС</a:t>
            </a:r>
            <a:endParaRPr lang="en-US" sz="1600" b="1">
              <a:latin typeface="Bookman Old Style" pitchFamily="18" charset="0"/>
            </a:endParaRPr>
          </a:p>
        </p:txBody>
      </p:sp>
      <p:pic>
        <p:nvPicPr>
          <p:cNvPr id="2867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52400"/>
            <a:ext cx="4105275" cy="410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4508500"/>
            <a:ext cx="1543050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30175"/>
            <a:ext cx="8229600" cy="706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 smtClean="0">
                <a:solidFill>
                  <a:srgbClr val="000099"/>
                </a:solidFill>
                <a:latin typeface="AcademyCTT" pitchFamily="2" charset="0"/>
              </a:rPr>
              <a:t>Зовнішня</a:t>
            </a:r>
            <a:r>
              <a:rPr lang="ru-RU" sz="4000" b="1" dirty="0" smtClean="0">
                <a:solidFill>
                  <a:srgbClr val="000099"/>
                </a:solidFill>
                <a:latin typeface="AcademyCTT" pitchFamily="2" charset="0"/>
              </a:rPr>
              <a:t> </a:t>
            </a:r>
            <a:r>
              <a:rPr lang="ru-RU" sz="4000" b="1" dirty="0" err="1" smtClean="0">
                <a:solidFill>
                  <a:srgbClr val="000099"/>
                </a:solidFill>
                <a:latin typeface="AcademyCTT" pitchFamily="2" charset="0"/>
              </a:rPr>
              <a:t>торгівля</a:t>
            </a:r>
            <a:endParaRPr lang="en-US" sz="4000" b="1" dirty="0" smtClean="0">
              <a:solidFill>
                <a:srgbClr val="000099"/>
              </a:solidFill>
              <a:latin typeface="AcademyCTT" pitchFamily="2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982663"/>
            <a:ext cx="8713788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uk-UA" sz="2400" b="1" dirty="0" smtClean="0">
                <a:latin typeface="Bookman Old Style" pitchFamily="18" charset="0"/>
              </a:rPr>
              <a:t>Імпорт</a:t>
            </a:r>
          </a:p>
          <a:p>
            <a:pPr marL="285750" indent="-285750"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Мінеральна сировина (залізна руда, марганцева руда, поліметалеві руди, алюмінієві руди та ін.);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Натуральний каучук;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Продовольчі товари;</a:t>
            </a:r>
          </a:p>
          <a:p>
            <a:pPr eaLnBrk="1" hangingPunct="1">
              <a:spcBef>
                <a:spcPct val="50000"/>
              </a:spcBef>
              <a:defRPr/>
            </a:pPr>
            <a:endParaRPr lang="uk-UA" sz="1900" dirty="0" smtClean="0">
              <a:latin typeface="Bookman Old Style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uk-UA" sz="2400" b="1" dirty="0" smtClean="0">
                <a:latin typeface="Bookman Old Style" pitchFamily="18" charset="0"/>
              </a:rPr>
              <a:t>Експорт</a:t>
            </a:r>
            <a:endParaRPr lang="uk-UA" sz="2400" dirty="0" smtClean="0">
              <a:latin typeface="Bookman Old Style" pitchFamily="18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нафта;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Рідкісні та кольорові метали;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Машини (верстати, літаки, автомобілі, ракети, електроніка);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Пластмаси;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uk-UA" sz="1900" dirty="0" smtClean="0">
                <a:latin typeface="Bookman Old Style" pitchFamily="18" charset="0"/>
              </a:rPr>
              <a:t>Ліки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uk-map pl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350" y="908050"/>
            <a:ext cx="5451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453313" y="4365625"/>
            <a:ext cx="1150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Англія</a:t>
            </a:r>
            <a:endParaRPr lang="en-US">
              <a:latin typeface="Bookman Old Style" pitchFamily="18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79388" y="4365625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Шотландія</a:t>
            </a:r>
            <a:endParaRPr lang="en-US">
              <a:latin typeface="Bookman Old Style" pitchFamily="18" charset="0"/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80288" y="1125538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Уельс</a:t>
            </a:r>
            <a:endParaRPr lang="en-US">
              <a:latin typeface="Bookman Old Style" pitchFamily="18" charset="0"/>
            </a:endParaRP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79388" y="981075"/>
            <a:ext cx="1655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Bookman Old Style" pitchFamily="18" charset="0"/>
              </a:rPr>
              <a:t>Північна Ірландія</a:t>
            </a:r>
            <a:endParaRPr lang="en-US">
              <a:latin typeface="Bookman Old Style" pitchFamily="18" charset="0"/>
            </a:endParaRPr>
          </a:p>
        </p:txBody>
      </p:sp>
      <p:pic>
        <p:nvPicPr>
          <p:cNvPr id="91143" name="Picture 7" descr="Flag_of_Engl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6638" y="4887913"/>
            <a:ext cx="1289050" cy="7731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1144" name="Picture 8" descr="Flag_of_Scotl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3" y="4868863"/>
            <a:ext cx="1225550" cy="741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1145" name="Picture 9" descr="Flag_of_W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1628775"/>
            <a:ext cx="1290638" cy="774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1146" name="Picture 10" descr="Flag_of_Northern_Irela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700213"/>
            <a:ext cx="1295400" cy="649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252413" y="260350"/>
            <a:ext cx="878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99"/>
                </a:solidFill>
                <a:latin typeface="AcademyCTT" pitchFamily="2" charset="0"/>
              </a:rPr>
              <a:t>ІСТОРИЧНІ ПРОВІНЦІЇ ВЕЛИКОБРИТАНІЇ</a:t>
            </a:r>
            <a:endParaRPr lang="en-US" sz="2800" b="1">
              <a:solidFill>
                <a:srgbClr val="000099"/>
              </a:solidFill>
              <a:latin typeface="AcademyCTT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91140" grpId="0"/>
      <p:bldP spid="91141" grpId="0"/>
      <p:bldP spid="91142" grpId="0"/>
      <p:bldP spid="91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Flag_of_the_United_Kingd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" y="1773238"/>
            <a:ext cx="8132763" cy="4067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900113" y="655638"/>
            <a:ext cx="72723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  <a:latin typeface="AcademyCTT" pitchFamily="2" charset="0"/>
              </a:rPr>
              <a:t>ПРАПОР ВЕЛИКОБРИТАНІЇ</a:t>
            </a:r>
            <a:endParaRPr lang="en-US" sz="3200" b="1">
              <a:solidFill>
                <a:srgbClr val="000099"/>
              </a:solidFill>
              <a:latin typeface="AcademyCTT" pitchFamily="2" charset="0"/>
            </a:endParaRPr>
          </a:p>
        </p:txBody>
      </p:sp>
      <p:graphicFrame>
        <p:nvGraphicFramePr>
          <p:cNvPr id="1026" name="Object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144000" y="0"/>
          <a:ext cx="609600" cy="609600"/>
        </p:xfrm>
        <a:graphic>
          <a:graphicData uri="http://schemas.openxmlformats.org/presentationml/2006/ole">
            <p:oleObj spid="_x0000_s1026" name="MIDI Sequence" r:id="rId6" imgW="914286" imgH="561905" progId="Package">
              <p:embed/>
            </p:oleObj>
          </a:graphicData>
        </a:graphic>
      </p:graphicFrame>
    </p:spTree>
  </p:cSld>
  <p:clrMapOvr>
    <a:masterClrMapping/>
  </p:clrMapOvr>
  <p:transition spd="slow" advClick="0" advTm="25000">
    <p:sndAc>
      <p:stSnd>
        <p:snd r:embed="rId4" name="Anthems - British National Anthem - Crown Imperial Anthem shortene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11188" y="476250"/>
            <a:ext cx="7848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99"/>
                </a:solidFill>
                <a:latin typeface="AcademyCTT" pitchFamily="2" charset="0"/>
              </a:rPr>
              <a:t>КОРОЛІВСЬКИЙ ГЕРБ</a:t>
            </a:r>
            <a:endParaRPr lang="en-US" sz="3200" b="1">
              <a:solidFill>
                <a:srgbClr val="000099"/>
              </a:solidFill>
              <a:latin typeface="AcademyCTT" pitchFamily="2" charset="0"/>
            </a:endParaRPr>
          </a:p>
        </p:txBody>
      </p:sp>
      <p:pic>
        <p:nvPicPr>
          <p:cNvPr id="39941" name="Picture 5" descr="UK_Royal_Coat_of_Ar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5" y="1062038"/>
            <a:ext cx="5040313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9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11188" y="168275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rgbClr val="000099"/>
                </a:solidFill>
                <a:latin typeface="AcademyCTT" pitchFamily="2" charset="0"/>
              </a:rPr>
              <a:t>«Візитна картка Великобританії</a:t>
            </a:r>
            <a:r>
              <a:rPr lang="ru-RU" sz="3200" b="1">
                <a:solidFill>
                  <a:srgbClr val="000099"/>
                </a:solidFill>
                <a:latin typeface="AcademyCTT" pitchFamily="2" charset="0"/>
              </a:rPr>
              <a:t>»</a:t>
            </a:r>
            <a:endParaRPr lang="en-US" sz="3200" b="1">
              <a:solidFill>
                <a:srgbClr val="000099"/>
              </a:solidFill>
              <a:latin typeface="AcademyCTT" pitchFamily="2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950" y="836613"/>
            <a:ext cx="8928100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Площа: </a:t>
            </a:r>
            <a:r>
              <a:rPr lang="uk-UA" sz="2300" dirty="0">
                <a:latin typeface="Bookman Old Style" pitchFamily="18" charset="0"/>
              </a:rPr>
              <a:t>244,4 тис. км. кв.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Населення: </a:t>
            </a:r>
            <a:r>
              <a:rPr lang="uk-UA" sz="2300" dirty="0">
                <a:latin typeface="Bookman Old Style" pitchFamily="18" charset="0"/>
              </a:rPr>
              <a:t>59,5 млн. чоловік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Столиця: </a:t>
            </a:r>
            <a:r>
              <a:rPr lang="uk-UA" sz="2300" dirty="0">
                <a:latin typeface="Bookman Old Style" pitchFamily="18" charset="0"/>
              </a:rPr>
              <a:t>Лондон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Державний лад: </a:t>
            </a:r>
            <a:r>
              <a:rPr lang="uk-UA" sz="2300" dirty="0">
                <a:latin typeface="Bookman Old Style" pitchFamily="18" charset="0"/>
              </a:rPr>
              <a:t>конституційна монархія (королівство), унітарна держава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Склад регіону: </a:t>
            </a:r>
            <a:r>
              <a:rPr lang="uk-UA" sz="2300" dirty="0">
                <a:latin typeface="Bookman Old Style" pitchFamily="18" charset="0"/>
              </a:rPr>
              <a:t>92 адміністративні одиниці у складі 4-х історичних областей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uk-UA" sz="2300" dirty="0">
                <a:latin typeface="Bookman Old Style" pitchFamily="18" charset="0"/>
              </a:rPr>
              <a:t>Англія – 45 графств + Великий Лондон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uk-UA" sz="2300" dirty="0">
                <a:latin typeface="Bookman Old Style" pitchFamily="18" charset="0"/>
              </a:rPr>
              <a:t>Уельс – 8 графств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uk-UA" sz="2300" dirty="0">
                <a:latin typeface="Bookman Old Style" pitchFamily="18" charset="0"/>
              </a:rPr>
              <a:t>Шотландія – 9 областей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uk-UA" sz="2300" dirty="0">
                <a:latin typeface="Bookman Old Style" pitchFamily="18" charset="0"/>
              </a:rPr>
              <a:t>Ольстер (Північна Ірландія) – 1 область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uk-UA" sz="2300" dirty="0">
                <a:latin typeface="Bookman Old Style" pitchFamily="18" charset="0"/>
              </a:rPr>
              <a:t>5 острівних територій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Володіння: </a:t>
            </a:r>
            <a:r>
              <a:rPr lang="uk-UA" sz="2300" dirty="0">
                <a:latin typeface="Bookman Old Style" pitchFamily="18" charset="0"/>
              </a:rPr>
              <a:t>13 територій (Гібралтар, острови Святої Єлени, Фолклендські острови, Бермудські острови, Ангілья та ін.)</a:t>
            </a:r>
          </a:p>
          <a:p>
            <a:pPr algn="just">
              <a:defRPr/>
            </a:pPr>
            <a:r>
              <a:rPr lang="uk-UA" sz="2300" b="1" dirty="0">
                <a:latin typeface="Bookman Old Style" pitchFamily="18" charset="0"/>
              </a:rPr>
              <a:t>Грошова одиниця:</a:t>
            </a:r>
            <a:r>
              <a:rPr lang="uk-UA" sz="2300" dirty="0">
                <a:latin typeface="Bookman Old Style" pitchFamily="18" charset="0"/>
              </a:rPr>
              <a:t> фунт стерлінг = 100 пенсів</a:t>
            </a:r>
            <a:endParaRPr lang="en-US" sz="23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Elizabeth_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341438"/>
            <a:ext cx="2633663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284913" y="5300663"/>
            <a:ext cx="2374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400">
                <a:latin typeface="Bookman Old Style" pitchFamily="18" charset="0"/>
              </a:rPr>
              <a:t>Коронація Єлизавети II в 1953 році.</a:t>
            </a:r>
            <a:endParaRPr lang="uk-UA" sz="1400" b="1">
              <a:latin typeface="Bookman Old Style" pitchFamily="18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15900" y="333375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chemeClr val="tx2"/>
                </a:solidFill>
                <a:latin typeface="Bookman Old Style" pitchFamily="18" charset="0"/>
              </a:rPr>
              <a:t>Глава </a:t>
            </a:r>
            <a:r>
              <a:rPr lang="uk-UA" sz="3200" b="1">
                <a:solidFill>
                  <a:schemeClr val="tx2"/>
                </a:solidFill>
                <a:latin typeface="Bookman Old Style" pitchFamily="18" charset="0"/>
              </a:rPr>
              <a:t>держави</a:t>
            </a:r>
            <a:r>
              <a:rPr lang="ru-RU" sz="3200" b="1">
                <a:solidFill>
                  <a:schemeClr val="tx2"/>
                </a:solidFill>
                <a:latin typeface="Bookman Old Style" pitchFamily="18" charset="0"/>
              </a:rPr>
              <a:t> - королева </a:t>
            </a:r>
            <a:r>
              <a:rPr lang="uk-UA" sz="3200" b="1">
                <a:solidFill>
                  <a:schemeClr val="tx2"/>
                </a:solidFill>
                <a:latin typeface="Bookman Old Style" pitchFamily="18" charset="0"/>
              </a:rPr>
              <a:t>Єлизавета</a:t>
            </a:r>
            <a:r>
              <a:rPr lang="ru-RU" sz="3200" b="1">
                <a:solidFill>
                  <a:schemeClr val="tx2"/>
                </a:solidFill>
                <a:latin typeface="Bookman Old Style" pitchFamily="18" charset="0"/>
              </a:rPr>
              <a:t> II</a:t>
            </a:r>
            <a:endParaRPr lang="en-US" sz="3200" b="1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5136" name="Picture 16" descr="Queen wed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1341438"/>
            <a:ext cx="2638425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9" name="Picture 9" descr="Elizabeth_II_80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0" y="1962150"/>
            <a:ext cx="2701925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203575" y="5805488"/>
            <a:ext cx="2881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400">
                <a:latin typeface="Bookman Old Style" pitchFamily="18" charset="0"/>
              </a:rPr>
              <a:t>Королева Єлизавета II на своє 80-річчя в 2006 році. </a:t>
            </a:r>
            <a:endParaRPr lang="uk-UA" sz="1400" b="1">
              <a:latin typeface="Bookman Old Style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23850" y="5300663"/>
            <a:ext cx="26638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>
                <a:latin typeface="Bookman Old Style" pitchFamily="18" charset="0"/>
              </a:rPr>
              <a:t>Весілля принцеси Єлизавети і графа Едінбурзького в </a:t>
            </a:r>
          </a:p>
          <a:p>
            <a:pPr algn="ctr">
              <a:spcBef>
                <a:spcPct val="50000"/>
              </a:spcBef>
            </a:pPr>
            <a:r>
              <a:rPr lang="uk-UA" sz="1200">
                <a:latin typeface="Bookman Old Style" pitchFamily="18" charset="0"/>
              </a:rPr>
              <a:t>1947 році.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5" grpId="0"/>
      <p:bldP spid="5131" grpId="0"/>
      <p:bldP spid="5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ЖИВОТНЫЙ МИР ВЕЛИКОБРИТАНИИ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042988" y="566102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Лягушка</a:t>
            </a:r>
            <a:r>
              <a:rPr lang="ru-RU"/>
              <a:t> </a:t>
            </a:r>
            <a:endParaRPr lang="en-US"/>
          </a:p>
        </p:txBody>
      </p:sp>
      <p:pic>
        <p:nvPicPr>
          <p:cNvPr id="11268" name="Picture 2" descr="http://www.evropa.org.ua/images/europe_map_f.jpg"/>
          <p:cNvPicPr>
            <a:picLocks noChangeAspect="1" noChangeArrowheads="1"/>
          </p:cNvPicPr>
          <p:nvPr/>
        </p:nvPicPr>
        <p:blipFill>
          <a:blip r:embed="rId2" cstate="print"/>
          <a:srcRect l="2702" t="3163" r="2718" b="8115"/>
          <a:stretch>
            <a:fillRect/>
          </a:stretch>
        </p:blipFill>
        <p:spPr bwMode="auto">
          <a:xfrm>
            <a:off x="120650" y="255588"/>
            <a:ext cx="89027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tpusk.com/mappics/29526100_1125665107.jpg"/>
          <p:cNvPicPr>
            <a:picLocks noChangeAspect="1" noChangeArrowheads="1"/>
          </p:cNvPicPr>
          <p:nvPr/>
        </p:nvPicPr>
        <p:blipFill>
          <a:blip r:embed="rId3" cstate="print"/>
          <a:srcRect t="8559"/>
          <a:stretch>
            <a:fillRect/>
          </a:stretch>
        </p:blipFill>
        <p:spPr bwMode="auto">
          <a:xfrm>
            <a:off x="250825" y="44450"/>
            <a:ext cx="5256213" cy="67024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5580063" y="1412875"/>
            <a:ext cx="3475037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rgbClr val="000099"/>
                </a:solidFill>
                <a:latin typeface="Bookman Old Style" pitchFamily="18" charset="0"/>
              </a:rPr>
              <a:t>Рельєф </a:t>
            </a: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Bookman Old Style" pitchFamily="18" charset="0"/>
              </a:rPr>
              <a:t>        Рівнини: </a:t>
            </a:r>
            <a:r>
              <a:rPr lang="uk-UA" sz="2000">
                <a:latin typeface="Bookman Old Style" pitchFamily="18" charset="0"/>
              </a:rPr>
              <a:t>Мідленд, Лондонська.</a:t>
            </a:r>
          </a:p>
          <a:p>
            <a:pPr algn="just">
              <a:spcBef>
                <a:spcPct val="50000"/>
              </a:spcBef>
            </a:pPr>
            <a:endParaRPr lang="uk-UA" sz="2000">
              <a:latin typeface="Bookman Old Style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Bookman Old Style" pitchFamily="18" charset="0"/>
              </a:rPr>
              <a:t>         Гори (давні): </a:t>
            </a:r>
            <a:r>
              <a:rPr lang="uk-UA" sz="2000">
                <a:latin typeface="Bookman Old Style" pitchFamily="18" charset="0"/>
              </a:rPr>
              <a:t>Пеннінські (700 м), Кембрійські, Північно-Шотландське нагір'я. </a:t>
            </a:r>
            <a:endParaRPr lang="en-US" sz="2000" b="1"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1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5311</TotalTime>
  <Words>666</Words>
  <Application>Microsoft Office PowerPoint</Application>
  <PresentationFormat>Экран (4:3)</PresentationFormat>
  <Paragraphs>131</Paragraphs>
  <Slides>26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Arlekino</vt:lpstr>
      <vt:lpstr>Palatino Linotype</vt:lpstr>
      <vt:lpstr>AcademyCTT</vt:lpstr>
      <vt:lpstr>Wingdings 2</vt:lpstr>
      <vt:lpstr>Bookman Old Style</vt:lpstr>
      <vt:lpstr>Wingdings</vt:lpstr>
      <vt:lpstr>Courier New</vt:lpstr>
      <vt:lpstr>Century Gothic</vt:lpstr>
      <vt:lpstr>Исполнительная</vt:lpstr>
      <vt:lpstr>MIDI Sequence</vt:lpstr>
      <vt:lpstr>Великобританія   (Сполучене Королівство Великобританії і Північної Ірландії)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Зовнішня торгівля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Britain  (United Kingdom of Great Britain and Northern Ireland)   Великобритания  (Соединенное Королевство Великобритании и Северной Ирландии)</dc:title>
  <cp:lastModifiedBy>admin</cp:lastModifiedBy>
  <cp:revision>83</cp:revision>
  <dcterms:created xsi:type="dcterms:W3CDTF">2006-06-16T09:51:58Z</dcterms:created>
  <dcterms:modified xsi:type="dcterms:W3CDTF">2013-04-21T19:57:27Z</dcterms:modified>
</cp:coreProperties>
</file>