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3EB19F7-AFF2-46F3-BF59-5729A726FA5F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37D0DB4-9700-45E2-BCB2-C5633D9E4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5B364-9160-4042-8D4E-F40E6E8C0B2F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22156-E00C-45F0-A489-61DB98136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357EE-A309-468C-973A-A159E95B432D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40709-E104-46F9-B963-7D6B38629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105A3-DF05-487D-BBCC-812434506F31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3EE3-ECCF-43C9-B237-B8919A2A4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2D773BE-00A3-41D8-B41F-97A63C732B9B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2F4166-C5CC-467D-8A8D-6F4D54C9F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8B16B-425F-4AC1-95D4-996CD7B08D0E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D843A-79F1-4482-A2DF-66E87B075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9282782-A555-4469-AFC4-3E5E1395D8B3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AC29F1-3076-4298-B2F3-C013FD297A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861BF-0A9C-4A3C-AB51-17029AF0D3F8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411C8-2E42-497D-88E2-2D06B86BA8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D726E5-830A-48A9-B4BA-B0DC7F76744E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43638A-7E1D-4957-882F-65AC4B32C9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E426A8-856E-472B-9370-2F2422605335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405B33-5694-46E3-904F-342E94848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C77DA5E-4BC1-45E5-AE6F-4DF0E0776F3C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2C26C8-CC64-4207-8F7A-567967544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F40D738-0303-48D8-B547-F007F184E200}" type="datetimeFigureOut">
              <a:rPr lang="ru-RU"/>
              <a:pPr>
                <a:defRPr/>
              </a:pPr>
              <a:t>02.06.2014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6DB24D82-3C5A-4946-A50B-767E317755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513" y="1196975"/>
            <a:ext cx="6224587" cy="19462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Презентація на тему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satMod val="130000"/>
                  </a:schemeClr>
                </a:solidFill>
              </a:rPr>
            </a:b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”</a:t>
            </a: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Розвиток металургійних виробництв в Україні</a:t>
            </a:r>
            <a:r>
              <a:rPr lang="en-US" dirty="0" smtClean="0">
                <a:solidFill>
                  <a:schemeClr val="tx2">
                    <a:satMod val="130000"/>
                  </a:schemeClr>
                </a:solidFill>
              </a:rPr>
              <a:t>”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836613"/>
            <a:ext cx="7786688" cy="2773362"/>
          </a:xfrm>
        </p:spPr>
        <p:txBody>
          <a:bodyPr>
            <a:normAutofit fontScale="8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два </a:t>
            </a:r>
            <a:r>
              <a:rPr lang="ru-RU" dirty="0" err="1" smtClean="0"/>
              <a:t>райони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— </a:t>
            </a:r>
            <a:r>
              <a:rPr lang="ru-RU" i="1" dirty="0" err="1" smtClean="0"/>
              <a:t>Донецький</a:t>
            </a:r>
            <a:r>
              <a:rPr lang="ru-RU" i="1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i="1" dirty="0" err="1" smtClean="0"/>
              <a:t>Придніпровський</a:t>
            </a:r>
            <a:r>
              <a:rPr lang="ru-RU" i="1" dirty="0" smtClean="0"/>
              <a:t>. </a:t>
            </a:r>
            <a:r>
              <a:rPr lang="ru-RU" dirty="0" err="1" smtClean="0"/>
              <a:t>Перспективним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i="1" dirty="0" err="1" smtClean="0"/>
              <a:t>Карпатський</a:t>
            </a:r>
            <a:r>
              <a:rPr lang="ru-RU" i="1" dirty="0" smtClean="0"/>
              <a:t> </a:t>
            </a:r>
            <a:r>
              <a:rPr lang="ru-RU" dirty="0" smtClean="0"/>
              <a:t>район.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dirty="0" err="1" smtClean="0"/>
              <a:t>Серед</a:t>
            </a:r>
            <a:r>
              <a:rPr lang="ru-RU" dirty="0" smtClean="0"/>
              <a:t> проблем, </a:t>
            </a:r>
            <a:r>
              <a:rPr lang="ru-RU" dirty="0" err="1" smtClean="0"/>
              <a:t>пов'язаних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, </a:t>
            </a:r>
            <a:r>
              <a:rPr lang="ru-RU" dirty="0" err="1" smtClean="0"/>
              <a:t>найголовнішими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, </a:t>
            </a:r>
            <a:r>
              <a:rPr lang="ru-RU" dirty="0" err="1" smtClean="0"/>
              <a:t>нагромадження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порід</a:t>
            </a:r>
            <a:r>
              <a:rPr lang="ru-RU" dirty="0" smtClean="0"/>
              <a:t>, </a:t>
            </a:r>
            <a:r>
              <a:rPr lang="ru-RU" dirty="0" err="1" smtClean="0"/>
              <a:t>некомплектне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218" name="Picture 2" descr="C:\Users\Артём\Desktop\Новая папк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3933825"/>
            <a:ext cx="3257550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C:\Users\Артём\Desktop\Новая папка\google.c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933825"/>
            <a:ext cx="3579813" cy="2447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549275"/>
            <a:ext cx="8013700" cy="3095625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Металургійна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об'єднує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послідовно</a:t>
            </a:r>
            <a:r>
              <a:rPr lang="ru-RU" dirty="0" smtClean="0"/>
              <a:t> </a:t>
            </a:r>
            <a:r>
              <a:rPr lang="ru-RU" dirty="0" err="1" smtClean="0"/>
              <a:t>здійснюють</a:t>
            </a:r>
            <a:r>
              <a:rPr lang="ru-RU" dirty="0" smtClean="0"/>
              <a:t> </a:t>
            </a:r>
            <a:r>
              <a:rPr lang="ru-RU" dirty="0" err="1" smtClean="0"/>
              <a:t>видобування</a:t>
            </a:r>
            <a:r>
              <a:rPr lang="ru-RU" dirty="0" smtClean="0"/>
              <a:t>, </a:t>
            </a:r>
            <a:r>
              <a:rPr lang="ru-RU" dirty="0" err="1" smtClean="0"/>
              <a:t>збагачення</a:t>
            </a:r>
            <a:r>
              <a:rPr lang="ru-RU" dirty="0" smtClean="0"/>
              <a:t>, </a:t>
            </a:r>
            <a:r>
              <a:rPr lang="ru-RU" dirty="0" err="1" smtClean="0"/>
              <a:t>металургійну</a:t>
            </a:r>
            <a:r>
              <a:rPr lang="ru-RU" dirty="0" smtClean="0"/>
              <a:t> </a:t>
            </a:r>
            <a:r>
              <a:rPr lang="ru-RU" dirty="0" err="1" smtClean="0"/>
              <a:t>переробку</a:t>
            </a:r>
            <a:r>
              <a:rPr lang="ru-RU" dirty="0" smtClean="0"/>
              <a:t> руд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 та </a:t>
            </a:r>
            <a:r>
              <a:rPr lang="ru-RU" dirty="0" err="1" smtClean="0"/>
              <a:t>нерудної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(т. </a:t>
            </a:r>
            <a:r>
              <a:rPr lang="ru-RU" dirty="0" err="1" smtClean="0"/>
              <a:t>зв</a:t>
            </a:r>
            <a:r>
              <a:rPr lang="ru-RU" dirty="0" smtClean="0"/>
              <a:t>. </a:t>
            </a:r>
            <a:r>
              <a:rPr lang="ru-RU" dirty="0" err="1" smtClean="0"/>
              <a:t>флюсових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вогнетривких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),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чавуну</a:t>
            </a:r>
            <a:r>
              <a:rPr lang="ru-RU" dirty="0" smtClean="0"/>
              <a:t>, </a:t>
            </a:r>
            <a:r>
              <a:rPr lang="ru-RU" dirty="0" err="1" smtClean="0"/>
              <a:t>сталі</a:t>
            </a:r>
            <a:r>
              <a:rPr lang="ru-RU" dirty="0" smtClean="0"/>
              <a:t>,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дорогоцінних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сплавів</a:t>
            </a:r>
            <a:r>
              <a:rPr lang="ru-RU" dirty="0" smtClean="0"/>
              <a:t>, </a:t>
            </a:r>
            <a:r>
              <a:rPr lang="ru-RU" dirty="0" err="1" smtClean="0"/>
              <a:t>прокатне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, </a:t>
            </a:r>
            <a:r>
              <a:rPr lang="ru-RU" dirty="0" err="1" smtClean="0"/>
              <a:t>переробку</a:t>
            </a:r>
            <a:r>
              <a:rPr lang="ru-RU" dirty="0" smtClean="0"/>
              <a:t> </a:t>
            </a:r>
            <a:r>
              <a:rPr lang="ru-RU" dirty="0" err="1" smtClean="0"/>
              <a:t>вторинної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(</a:t>
            </a:r>
            <a:r>
              <a:rPr lang="ru-RU" dirty="0" err="1" smtClean="0"/>
              <a:t>металобрухту</a:t>
            </a:r>
            <a:r>
              <a:rPr lang="ru-RU" dirty="0" smtClean="0"/>
              <a:t>). </a:t>
            </a:r>
            <a:r>
              <a:rPr lang="ru-RU" dirty="0" err="1" smtClean="0"/>
              <a:t>Основними</a:t>
            </a:r>
            <a:r>
              <a:rPr lang="ru-RU" dirty="0" smtClean="0"/>
              <a:t> </a:t>
            </a:r>
            <a:r>
              <a:rPr lang="ru-RU" dirty="0" err="1" smtClean="0"/>
              <a:t>споживачами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металургійної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будівництво</a:t>
            </a:r>
            <a:r>
              <a:rPr lang="ru-RU" dirty="0" smtClean="0"/>
              <a:t>, транспорт.</a:t>
            </a:r>
            <a:br>
              <a:rPr lang="ru-RU" dirty="0" smtClean="0"/>
            </a:br>
            <a:r>
              <a:rPr lang="ru-RU" dirty="0" err="1" smtClean="0"/>
              <a:t>Металургійна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складаєтся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C:\Users\Артём\Desktop\Новая папка\geo_ekonomUKR2_te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3933825"/>
            <a:ext cx="4032250" cy="26765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350" y="0"/>
            <a:ext cx="7497763" cy="10128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Чорна металургія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981075"/>
            <a:ext cx="7850187" cy="3455988"/>
          </a:xfrm>
        </p:spPr>
        <p:txBody>
          <a:bodyPr>
            <a:normAutofit fontScale="475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err="1" smtClean="0"/>
              <a:t>Чорна</a:t>
            </a:r>
            <a:r>
              <a:rPr lang="ru-RU" b="1" dirty="0" smtClean="0"/>
              <a:t> </a:t>
            </a:r>
            <a:r>
              <a:rPr lang="ru-RU" b="1" dirty="0" err="1" smtClean="0"/>
              <a:t>металургія</a:t>
            </a:r>
            <a:r>
              <a:rPr lang="ru-RU" b="1" dirty="0" smtClean="0"/>
              <a:t> </a:t>
            </a:r>
            <a:r>
              <a:rPr lang="ru-RU" dirty="0" smtClean="0"/>
              <a:t>— одна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розвинених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, на яку </a:t>
            </a:r>
            <a:r>
              <a:rPr lang="ru-RU" dirty="0" err="1" smtClean="0"/>
              <a:t>припадає</a:t>
            </a:r>
            <a:r>
              <a:rPr lang="ru-RU" dirty="0" smtClean="0"/>
              <a:t> </a:t>
            </a:r>
            <a:r>
              <a:rPr lang="ru-RU" dirty="0" err="1" smtClean="0"/>
              <a:t>понад</a:t>
            </a:r>
            <a:r>
              <a:rPr lang="ru-RU" dirty="0" smtClean="0"/>
              <a:t> 1/4 </a:t>
            </a:r>
            <a:r>
              <a:rPr lang="ru-RU" dirty="0" err="1" smtClean="0"/>
              <a:t>всього</a:t>
            </a:r>
            <a:r>
              <a:rPr lang="ru-RU" dirty="0" smtClean="0"/>
              <a:t> </a:t>
            </a:r>
            <a:r>
              <a:rPr lang="ru-RU" dirty="0" err="1" smtClean="0"/>
              <a:t>промислового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 Вона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чавун</a:t>
            </a:r>
            <a:r>
              <a:rPr lang="ru-RU" dirty="0" smtClean="0"/>
              <a:t>, сталь, прокат, </a:t>
            </a:r>
            <a:r>
              <a:rPr lang="ru-RU" dirty="0" err="1" smtClean="0"/>
              <a:t>феросплави</a:t>
            </a:r>
            <a:r>
              <a:rPr lang="ru-RU" dirty="0" smtClean="0"/>
              <a:t>, труби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— </a:t>
            </a:r>
            <a:r>
              <a:rPr lang="ru-RU" dirty="0" err="1" smtClean="0"/>
              <a:t>матеріаломістка</a:t>
            </a:r>
            <a:r>
              <a:rPr lang="ru-RU" dirty="0" smtClean="0"/>
              <a:t> </a:t>
            </a:r>
            <a:r>
              <a:rPr lang="ru-RU" dirty="0" err="1" smtClean="0"/>
              <a:t>галузь</a:t>
            </a:r>
            <a:r>
              <a:rPr lang="ru-RU" dirty="0" smtClean="0"/>
              <a:t>: для </a:t>
            </a:r>
            <a:r>
              <a:rPr lang="ru-RU" dirty="0" err="1" smtClean="0"/>
              <a:t>виплавки</a:t>
            </a:r>
            <a:r>
              <a:rPr lang="ru-RU" dirty="0" smtClean="0"/>
              <a:t> 1 т </a:t>
            </a:r>
            <a:r>
              <a:rPr lang="ru-RU" dirty="0" err="1" smtClean="0"/>
              <a:t>чавуну</a:t>
            </a:r>
            <a:r>
              <a:rPr lang="ru-RU" dirty="0" smtClean="0"/>
              <a:t>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3 т </a:t>
            </a:r>
            <a:r>
              <a:rPr lang="ru-RU" dirty="0" err="1" smtClean="0"/>
              <a:t>залізної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, 1,1 т коксу, 20 т води,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марганцева</a:t>
            </a:r>
            <a:r>
              <a:rPr lang="ru-RU" dirty="0" smtClean="0"/>
              <a:t> руда, </a:t>
            </a:r>
            <a:r>
              <a:rPr lang="ru-RU" dirty="0" err="1" smtClean="0"/>
              <a:t>вапняк</a:t>
            </a:r>
            <a:r>
              <a:rPr lang="ru-RU" dirty="0" smtClean="0"/>
              <a:t>, </a:t>
            </a:r>
            <a:r>
              <a:rPr lang="ru-RU" dirty="0" err="1" smtClean="0"/>
              <a:t>флюси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Тому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розміщуються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ними.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dirty="0" err="1" smtClean="0"/>
              <a:t>Україна</a:t>
            </a:r>
            <a:r>
              <a:rPr lang="ru-RU" dirty="0" smtClean="0"/>
              <a:t>: </a:t>
            </a:r>
            <a:r>
              <a:rPr lang="ru-RU" dirty="0" err="1" smtClean="0"/>
              <a:t>має</a:t>
            </a:r>
            <a:r>
              <a:rPr lang="ru-RU" dirty="0" smtClean="0"/>
              <a:t> для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значні</a:t>
            </a:r>
            <a:r>
              <a:rPr lang="ru-RU" dirty="0" smtClean="0"/>
              <a:t> запаси </a:t>
            </a:r>
            <a:r>
              <a:rPr lang="ru-RU" dirty="0" err="1" smtClean="0"/>
              <a:t>залізних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марганцевих</a:t>
            </a:r>
            <a:r>
              <a:rPr lang="ru-RU" dirty="0" smtClean="0"/>
              <a:t> руд, </a:t>
            </a:r>
            <a:r>
              <a:rPr lang="ru-RU" dirty="0" err="1" smtClean="0"/>
              <a:t>коксівного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, </a:t>
            </a:r>
            <a:r>
              <a:rPr lang="ru-RU" dirty="0" err="1" smtClean="0"/>
              <a:t>флюсових</a:t>
            </a:r>
            <a:r>
              <a:rPr lang="ru-RU" dirty="0" smtClean="0"/>
              <a:t> та </a:t>
            </a:r>
            <a:r>
              <a:rPr lang="ru-RU" dirty="0" err="1" smtClean="0"/>
              <a:t>вогнетривких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родовища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вдало</a:t>
            </a:r>
            <a:r>
              <a:rPr lang="ru-RU" dirty="0" smtClean="0"/>
              <a:t> </a:t>
            </a:r>
            <a:r>
              <a:rPr lang="ru-RU" dirty="0" err="1" smtClean="0"/>
              <a:t>поєднуються</a:t>
            </a:r>
            <a:r>
              <a:rPr lang="ru-RU" dirty="0" smtClean="0"/>
              <a:t> — </a:t>
            </a:r>
            <a:r>
              <a:rPr lang="ru-RU" dirty="0" err="1" smtClean="0"/>
              <a:t>переважно</a:t>
            </a:r>
            <a:r>
              <a:rPr lang="ru-RU" dirty="0" smtClean="0"/>
              <a:t> у </a:t>
            </a:r>
            <a:r>
              <a:rPr lang="ru-RU" dirty="0" err="1" smtClean="0"/>
              <a:t>Придніпров'ї</a:t>
            </a:r>
            <a:r>
              <a:rPr lang="ru-RU" dirty="0" smtClean="0"/>
              <a:t> та </a:t>
            </a:r>
            <a:r>
              <a:rPr lang="ru-RU" dirty="0" err="1" smtClean="0"/>
              <a:t>Донбасі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 За </a:t>
            </a:r>
            <a:r>
              <a:rPr lang="ru-RU" dirty="0" err="1" smtClean="0"/>
              <a:t>обсягом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продукції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тривалий</a:t>
            </a:r>
            <a:r>
              <a:rPr lang="ru-RU" dirty="0" smtClean="0"/>
              <a:t> час входила до числа </a:t>
            </a:r>
            <a:r>
              <a:rPr lang="ru-RU" dirty="0" err="1" smtClean="0"/>
              <a:t>провідних</a:t>
            </a:r>
            <a:r>
              <a:rPr lang="ru-RU" dirty="0" smtClean="0"/>
              <a:t> </a:t>
            </a:r>
            <a:r>
              <a:rPr lang="ru-RU" dirty="0" err="1" smtClean="0"/>
              <a:t>країн</a:t>
            </a:r>
            <a:r>
              <a:rPr lang="ru-RU" dirty="0" smtClean="0"/>
              <a:t> </a:t>
            </a:r>
            <a:r>
              <a:rPr lang="ru-RU" dirty="0" err="1" smtClean="0"/>
              <a:t>Європи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 Так, у 80-х </a:t>
            </a:r>
            <a:r>
              <a:rPr lang="ru-RU" dirty="0" err="1" smtClean="0"/>
              <a:t>рр</a:t>
            </a:r>
            <a:r>
              <a:rPr lang="ru-RU" dirty="0" smtClean="0"/>
              <a:t>. </a:t>
            </a:r>
            <a:r>
              <a:rPr lang="en-US" dirty="0" smtClean="0"/>
              <a:t>XX </a:t>
            </a:r>
            <a:r>
              <a:rPr lang="ru-RU" dirty="0" smtClean="0"/>
              <a:t>ст. тут </a:t>
            </a:r>
            <a:r>
              <a:rPr lang="ru-RU" dirty="0" err="1" smtClean="0"/>
              <a:t>щорічно</a:t>
            </a:r>
            <a:r>
              <a:rPr lang="ru-RU" dirty="0" smtClean="0"/>
              <a:t> </a:t>
            </a:r>
            <a:r>
              <a:rPr lang="ru-RU" dirty="0" err="1" smtClean="0"/>
              <a:t>видобувалося</a:t>
            </a:r>
            <a:r>
              <a:rPr lang="ru-RU" dirty="0" smtClean="0"/>
              <a:t> 120 — 125 млн. т </a:t>
            </a:r>
            <a:r>
              <a:rPr lang="ru-RU" dirty="0" err="1" smtClean="0"/>
              <a:t>залізної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, 7 млн. т </a:t>
            </a:r>
            <a:r>
              <a:rPr lang="ru-RU" dirty="0" err="1" smtClean="0"/>
              <a:t>марганцевої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, </a:t>
            </a:r>
            <a:r>
              <a:rPr lang="ru-RU" dirty="0" err="1" smtClean="0"/>
              <a:t>виплавлялося</a:t>
            </a:r>
            <a:r>
              <a:rPr lang="ru-RU" dirty="0" smtClean="0"/>
              <a:t> 55 млн. т </a:t>
            </a:r>
            <a:r>
              <a:rPr lang="ru-RU" dirty="0" err="1" smtClean="0"/>
              <a:t>сталі</a:t>
            </a:r>
            <a:r>
              <a:rPr lang="ru-RU" dirty="0" smtClean="0"/>
              <a:t>. Зараз </a:t>
            </a:r>
            <a:r>
              <a:rPr lang="ru-RU" dirty="0" err="1" smtClean="0"/>
              <a:t>аналогічні</a:t>
            </a:r>
            <a:r>
              <a:rPr lang="ru-RU" dirty="0" smtClean="0"/>
              <a:t> </a:t>
            </a:r>
            <a:r>
              <a:rPr lang="ru-RU" dirty="0" err="1" smtClean="0"/>
              <a:t>показники</a:t>
            </a:r>
            <a:r>
              <a:rPr lang="ru-RU" dirty="0" smtClean="0"/>
              <a:t> </a:t>
            </a:r>
            <a:r>
              <a:rPr lang="ru-RU" dirty="0" err="1" smtClean="0"/>
              <a:t>значно</a:t>
            </a:r>
            <a:r>
              <a:rPr lang="ru-RU" dirty="0" smtClean="0"/>
              <a:t> </a:t>
            </a:r>
            <a:r>
              <a:rPr lang="ru-RU" dirty="0" err="1" smtClean="0"/>
              <a:t>скромніші</a:t>
            </a:r>
            <a:r>
              <a:rPr lang="ru-RU" dirty="0" smtClean="0"/>
              <a:t> — </a:t>
            </a:r>
            <a:r>
              <a:rPr lang="ru-RU" dirty="0" err="1" smtClean="0"/>
              <a:t>приблизно</a:t>
            </a:r>
            <a:r>
              <a:rPr lang="ru-RU" dirty="0" smtClean="0"/>
              <a:t> 55 млн. т </a:t>
            </a:r>
            <a:r>
              <a:rPr lang="ru-RU" dirty="0" err="1" smtClean="0"/>
              <a:t>залізної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, </a:t>
            </a:r>
            <a:r>
              <a:rPr lang="ru-RU" dirty="0" err="1" smtClean="0"/>
              <a:t>менше</a:t>
            </a:r>
            <a:r>
              <a:rPr lang="ru-RU" dirty="0" smtClean="0"/>
              <a:t> 3 млн. т </a:t>
            </a:r>
            <a:r>
              <a:rPr lang="ru-RU" dirty="0" err="1" smtClean="0"/>
              <a:t>марганцевої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, 32 млн. т </a:t>
            </a:r>
            <a:r>
              <a:rPr lang="ru-RU" dirty="0" err="1" smtClean="0"/>
              <a:t>сталі</a:t>
            </a:r>
            <a:r>
              <a:rPr lang="ru-RU" dirty="0" smtClean="0"/>
              <a:t> (2000 р.).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далі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dirty="0" err="1" smtClean="0"/>
              <a:t>чільне</a:t>
            </a:r>
            <a:r>
              <a:rPr lang="ru-RU" dirty="0" smtClean="0"/>
              <a:t> </a:t>
            </a:r>
            <a:r>
              <a:rPr lang="ru-RU" dirty="0" err="1" smtClean="0"/>
              <a:t>сьоме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провідних</a:t>
            </a:r>
            <a:r>
              <a:rPr lang="ru-RU" dirty="0" smtClean="0"/>
              <a:t> </a:t>
            </a:r>
            <a:r>
              <a:rPr lang="ru-RU" dirty="0" err="1" smtClean="0"/>
              <a:t>світових</a:t>
            </a:r>
            <a:r>
              <a:rPr lang="ru-RU" dirty="0" smtClean="0"/>
              <a:t> </a:t>
            </a:r>
            <a:r>
              <a:rPr lang="ru-RU" dirty="0" err="1" smtClean="0"/>
              <a:t>виробників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. В </a:t>
            </a:r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постійно</a:t>
            </a:r>
            <a:r>
              <a:rPr lang="ru-RU" dirty="0" smtClean="0"/>
              <a:t> </a:t>
            </a:r>
            <a:r>
              <a:rPr lang="ru-RU" dirty="0" err="1" smtClean="0"/>
              <a:t>збільшується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прокату, </a:t>
            </a:r>
            <a:r>
              <a:rPr lang="ru-RU" dirty="0" err="1" smtClean="0"/>
              <a:t>феросплавів</a:t>
            </a:r>
            <a:r>
              <a:rPr lang="ru-RU" dirty="0" smtClean="0"/>
              <a:t>, </a:t>
            </a:r>
            <a:r>
              <a:rPr lang="ru-RU" dirty="0" err="1" smtClean="0"/>
              <a:t>сталевих</a:t>
            </a:r>
            <a:r>
              <a:rPr lang="ru-RU" dirty="0" smtClean="0"/>
              <a:t> труб.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товари</a:t>
            </a:r>
            <a:r>
              <a:rPr lang="ru-RU" dirty="0" smtClean="0"/>
              <a:t> у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обсягах</a:t>
            </a:r>
            <a:r>
              <a:rPr lang="ru-RU" dirty="0" smtClean="0"/>
              <a:t> </a:t>
            </a:r>
            <a:r>
              <a:rPr lang="ru-RU" dirty="0" err="1" smtClean="0"/>
              <a:t>експортуються</a:t>
            </a:r>
            <a:r>
              <a:rPr lang="ru-RU" dirty="0" smtClean="0"/>
              <a:t> за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; </a:t>
            </a:r>
            <a:r>
              <a:rPr lang="ru-RU" dirty="0" err="1" smtClean="0"/>
              <a:t>загалом</a:t>
            </a:r>
            <a:r>
              <a:rPr lang="ru-RU" dirty="0" smtClean="0"/>
              <a:t>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країні</a:t>
            </a:r>
            <a:r>
              <a:rPr lang="ru-RU" dirty="0" smtClean="0"/>
              <a:t> </a:t>
            </a:r>
            <a:r>
              <a:rPr lang="ru-RU" dirty="0" err="1" smtClean="0"/>
              <a:t>найбільше</a:t>
            </a:r>
            <a:r>
              <a:rPr lang="ru-RU" dirty="0" smtClean="0"/>
              <a:t> </a:t>
            </a:r>
            <a:r>
              <a:rPr lang="ru-RU" dirty="0" err="1" smtClean="0"/>
              <a:t>валютних</a:t>
            </a:r>
            <a:r>
              <a:rPr lang="ru-RU" dirty="0" smtClean="0"/>
              <a:t> </a:t>
            </a:r>
            <a:r>
              <a:rPr lang="ru-RU" dirty="0" err="1" smtClean="0"/>
              <a:t>надходжень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експорту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1" name="Picture 3" descr="C:\Users\Артём\Desktop\Новая папка\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365104"/>
            <a:ext cx="3672408" cy="23389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C:\Users\Артём\Desktop\Новая папка\image00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4437063"/>
            <a:ext cx="3517900" cy="224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450" y="188913"/>
            <a:ext cx="7786688" cy="3671887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Виплавка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 </a:t>
            </a:r>
            <a:r>
              <a:rPr lang="ru-RU" dirty="0" err="1" smtClean="0"/>
              <a:t>традиційно</a:t>
            </a:r>
            <a:r>
              <a:rPr lang="ru-RU" dirty="0" smtClean="0"/>
              <a:t> </a:t>
            </a:r>
            <a:r>
              <a:rPr lang="ru-RU" dirty="0" err="1" smtClean="0"/>
              <a:t>здійснюється</a:t>
            </a:r>
            <a:r>
              <a:rPr lang="ru-RU" dirty="0" smtClean="0"/>
              <a:t> на </a:t>
            </a:r>
            <a:r>
              <a:rPr lang="ru-RU" dirty="0" err="1" smtClean="0"/>
              <a:t>комбінатах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циклу,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включають</a:t>
            </a:r>
            <a:r>
              <a:rPr lang="ru-RU" dirty="0" smtClean="0"/>
              <a:t> </a:t>
            </a:r>
            <a:r>
              <a:rPr lang="ru-RU" dirty="0" err="1" smtClean="0"/>
              <a:t>усі</a:t>
            </a:r>
            <a:r>
              <a:rPr lang="ru-RU" dirty="0" smtClean="0"/>
              <a:t> </a:t>
            </a:r>
            <a:r>
              <a:rPr lang="ru-RU" dirty="0" err="1" smtClean="0"/>
              <a:t>кінцеві</a:t>
            </a:r>
            <a:r>
              <a:rPr lang="ru-RU" dirty="0" smtClean="0"/>
              <a:t> </a:t>
            </a:r>
            <a:r>
              <a:rPr lang="ru-RU" dirty="0" err="1" smtClean="0"/>
              <a:t>стадії</a:t>
            </a:r>
            <a:r>
              <a:rPr lang="ru-RU" dirty="0" smtClean="0"/>
              <a:t> </a:t>
            </a:r>
            <a:r>
              <a:rPr lang="ru-RU" dirty="0" err="1" smtClean="0"/>
              <a:t>металургійного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коксу (</a:t>
            </a:r>
            <a:r>
              <a:rPr lang="ru-RU" dirty="0" err="1" smtClean="0"/>
              <a:t>металургійного</a:t>
            </a:r>
            <a:r>
              <a:rPr lang="ru-RU" dirty="0" smtClean="0"/>
              <a:t> </a:t>
            </a:r>
            <a:r>
              <a:rPr lang="ru-RU" dirty="0" err="1" smtClean="0"/>
              <a:t>палива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спеціальних</a:t>
            </a:r>
            <a:r>
              <a:rPr lang="ru-RU" dirty="0" smtClean="0"/>
              <a:t> марок </a:t>
            </a:r>
            <a:r>
              <a:rPr lang="ru-RU" dirty="0" err="1" smtClean="0"/>
              <a:t>вугілля</a:t>
            </a:r>
            <a:r>
              <a:rPr lang="ru-RU" dirty="0" smtClean="0"/>
              <a:t>) </a:t>
            </a:r>
            <a:r>
              <a:rPr lang="ru-RU" dirty="0" err="1" smtClean="0"/>
              <a:t>й</a:t>
            </a:r>
            <a:r>
              <a:rPr lang="ru-RU" dirty="0" smtClean="0"/>
              <a:t> агломерату (</a:t>
            </a:r>
            <a:r>
              <a:rPr lang="ru-RU" dirty="0" err="1" smtClean="0"/>
              <a:t>шматків</a:t>
            </a:r>
            <a:r>
              <a:rPr lang="ru-RU" dirty="0" smtClean="0"/>
              <a:t> </a:t>
            </a:r>
            <a:r>
              <a:rPr lang="ru-RU" dirty="0" err="1" smtClean="0"/>
              <a:t>залізної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, </a:t>
            </a:r>
            <a:r>
              <a:rPr lang="ru-RU" dirty="0" err="1" smtClean="0"/>
              <a:t>спечених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вапняком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; коксом). </a:t>
            </a:r>
            <a:r>
              <a:rPr lang="ru-RU" dirty="0" err="1" smtClean="0"/>
              <a:t>Кожне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виробництв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побічну</a:t>
            </a:r>
            <a:r>
              <a:rPr lang="ru-RU" dirty="0" smtClean="0"/>
              <a:t> </a:t>
            </a:r>
            <a:r>
              <a:rPr lang="ru-RU" dirty="0" err="1" smtClean="0"/>
              <a:t>продукцію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сировиною</a:t>
            </a:r>
            <a:r>
              <a:rPr lang="ru-RU" dirty="0" smtClean="0"/>
              <a:t> для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— </a:t>
            </a:r>
            <a:r>
              <a:rPr lang="ru-RU" dirty="0" err="1" smtClean="0"/>
              <a:t>хімічної</a:t>
            </a:r>
            <a:r>
              <a:rPr lang="ru-RU" dirty="0" smtClean="0"/>
              <a:t>, </a:t>
            </a:r>
            <a:r>
              <a:rPr lang="ru-RU" dirty="0" err="1" smtClean="0"/>
              <a:t>будівельних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металообробки</a:t>
            </a:r>
            <a:r>
              <a:rPr lang="ru-RU" dirty="0" smtClean="0"/>
              <a:t>.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, як </a:t>
            </a:r>
            <a:r>
              <a:rPr lang="ru-RU" dirty="0" err="1" smtClean="0"/>
              <a:t>і</a:t>
            </a:r>
            <a:r>
              <a:rPr lang="ru-RU" dirty="0" smtClean="0"/>
              <a:t> заводи </a:t>
            </a:r>
            <a:r>
              <a:rPr lang="ru-RU" dirty="0" err="1" smtClean="0"/>
              <a:t>важкого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, </a:t>
            </a:r>
            <a:r>
              <a:rPr lang="ru-RU" dirty="0" err="1" smtClean="0"/>
              <a:t>вигідно</a:t>
            </a:r>
            <a:r>
              <a:rPr lang="ru-RU" dirty="0" smtClean="0"/>
              <a:t> </a:t>
            </a:r>
            <a:r>
              <a:rPr lang="ru-RU" dirty="0" err="1" smtClean="0"/>
              <a:t>розміщувати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металургійними</a:t>
            </a:r>
            <a:r>
              <a:rPr lang="ru-RU" dirty="0" smtClean="0"/>
              <a:t> </a:t>
            </a:r>
            <a:r>
              <a:rPr lang="ru-RU" dirty="0" err="1" smtClean="0"/>
              <a:t>комбінатами</a:t>
            </a:r>
            <a:r>
              <a:rPr lang="ru-RU" dirty="0" smtClean="0"/>
              <a:t>. </a:t>
            </a:r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металургія</a:t>
            </a:r>
            <a:r>
              <a:rPr lang="ru-RU" dirty="0" smtClean="0"/>
              <a:t>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важливе</a:t>
            </a:r>
            <a:r>
              <a:rPr lang="ru-RU" dirty="0" smtClean="0"/>
              <a:t> </a:t>
            </a:r>
            <a:r>
              <a:rPr lang="ru-RU" dirty="0" err="1" smtClean="0"/>
              <a:t>комплексо-утворююче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,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формуються</a:t>
            </a:r>
            <a:r>
              <a:rPr lang="ru-RU" dirty="0" smtClean="0"/>
              <a:t> </a:t>
            </a:r>
            <a:r>
              <a:rPr lang="ru-RU" dirty="0" err="1" smtClean="0"/>
              <a:t>багатогалузеві</a:t>
            </a:r>
            <a:r>
              <a:rPr lang="ru-RU" dirty="0" smtClean="0"/>
              <a:t> </a:t>
            </a:r>
            <a:r>
              <a:rPr lang="ru-RU" dirty="0" err="1" smtClean="0"/>
              <a:t>вузли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6386" name="Picture 2" descr="C:\Users\Артём\Desktop\Новая папка\mr090137_IMG_00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4005263"/>
            <a:ext cx="6429375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2988" y="404813"/>
            <a:ext cx="4608512" cy="6453187"/>
          </a:xfrm>
        </p:spPr>
        <p:txBody>
          <a:bodyPr>
            <a:normAutofit fontScale="70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Найбільшими</a:t>
            </a:r>
            <a:r>
              <a:rPr lang="ru-RU" dirty="0" smtClean="0"/>
              <a:t> </a:t>
            </a:r>
            <a:r>
              <a:rPr lang="ru-RU" dirty="0" err="1" smtClean="0"/>
              <a:t>металургійними</a:t>
            </a:r>
            <a:r>
              <a:rPr lang="ru-RU" dirty="0" smtClean="0"/>
              <a:t> </a:t>
            </a:r>
            <a:r>
              <a:rPr lang="ru-RU" dirty="0" err="1" smtClean="0"/>
              <a:t>комбінатами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"</a:t>
            </a:r>
            <a:r>
              <a:rPr lang="ru-RU" dirty="0" err="1" smtClean="0"/>
              <a:t>Криворіж-сталь</a:t>
            </a:r>
            <a:r>
              <a:rPr lang="ru-RU" dirty="0" smtClean="0"/>
              <a:t>", "</a:t>
            </a:r>
            <a:r>
              <a:rPr lang="ru-RU" dirty="0" err="1" smtClean="0"/>
              <a:t>Азовсталь</a:t>
            </a:r>
            <a:r>
              <a:rPr lang="ru-RU" dirty="0" smtClean="0"/>
              <a:t>" (</a:t>
            </a:r>
            <a:r>
              <a:rPr lang="ru-RU" dirty="0" err="1" smtClean="0"/>
              <a:t>Маріуполь</a:t>
            </a:r>
            <a:r>
              <a:rPr lang="ru-RU" dirty="0" smtClean="0"/>
              <a:t>), "</a:t>
            </a:r>
            <a:r>
              <a:rPr lang="ru-RU" dirty="0" err="1" smtClean="0"/>
              <a:t>Запоріжсталь</a:t>
            </a:r>
            <a:r>
              <a:rPr lang="ru-RU" dirty="0" smtClean="0"/>
              <a:t>", </a:t>
            </a:r>
            <a:r>
              <a:rPr lang="ru-RU" dirty="0" err="1" smtClean="0"/>
              <a:t>Дніпровський</a:t>
            </a:r>
            <a:r>
              <a:rPr lang="ru-RU" dirty="0" smtClean="0"/>
              <a:t> (</a:t>
            </a:r>
            <a:r>
              <a:rPr lang="ru-RU" dirty="0" err="1" smtClean="0"/>
              <a:t>Дніп-родзержинськ</a:t>
            </a:r>
            <a:r>
              <a:rPr lang="ru-RU" dirty="0" smtClean="0"/>
              <a:t>), </a:t>
            </a:r>
            <a:r>
              <a:rPr lang="ru-RU" dirty="0" err="1" smtClean="0"/>
              <a:t>Алчевський</a:t>
            </a:r>
            <a:r>
              <a:rPr lang="ru-RU" dirty="0" smtClean="0"/>
              <a:t>, </a:t>
            </a:r>
            <a:r>
              <a:rPr lang="ru-RU" dirty="0" err="1" smtClean="0"/>
              <a:t>Макіївський</a:t>
            </a:r>
            <a:r>
              <a:rPr lang="ru-RU" dirty="0" smtClean="0"/>
              <a:t>. </a:t>
            </a:r>
            <a:r>
              <a:rPr lang="ru-RU" dirty="0" err="1" smtClean="0"/>
              <a:t>Великі</a:t>
            </a:r>
            <a:r>
              <a:rPr lang="ru-RU" dirty="0" smtClean="0"/>
              <a:t> </a:t>
            </a:r>
            <a:r>
              <a:rPr lang="ru-RU" dirty="0" err="1" smtClean="0"/>
              <a:t>металургійні</a:t>
            </a:r>
            <a:r>
              <a:rPr lang="ru-RU" dirty="0" smtClean="0"/>
              <a:t> заводи, </a:t>
            </a:r>
            <a:r>
              <a:rPr lang="ru-RU" dirty="0" err="1" smtClean="0"/>
              <a:t>які</a:t>
            </a:r>
            <a:r>
              <a:rPr lang="ru-RU" dirty="0" smtClean="0"/>
              <a:t> не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повного</a:t>
            </a:r>
            <a:r>
              <a:rPr lang="ru-RU" dirty="0" smtClean="0"/>
              <a:t> </a:t>
            </a:r>
            <a:r>
              <a:rPr lang="ru-RU" dirty="0" err="1" smtClean="0"/>
              <a:t>металургійного</a:t>
            </a:r>
            <a:r>
              <a:rPr lang="ru-RU" dirty="0" smtClean="0"/>
              <a:t> циклу, — </a:t>
            </a:r>
            <a:r>
              <a:rPr lang="ru-RU" dirty="0" err="1" smtClean="0"/>
              <a:t>Донецький</a:t>
            </a:r>
            <a:r>
              <a:rPr lang="ru-RU" dirty="0" smtClean="0"/>
              <a:t>, </a:t>
            </a:r>
            <a:r>
              <a:rPr lang="ru-RU" dirty="0" err="1" smtClean="0"/>
              <a:t>Єнакіївський</a:t>
            </a:r>
            <a:r>
              <a:rPr lang="ru-RU" dirty="0" smtClean="0"/>
              <a:t>, два </a:t>
            </a:r>
            <a:r>
              <a:rPr lang="ru-RU" dirty="0" err="1" smtClean="0"/>
              <a:t>Дніпропетровських</a:t>
            </a:r>
            <a:r>
              <a:rPr lang="ru-RU" dirty="0" smtClean="0"/>
              <a:t> та </a:t>
            </a:r>
            <a:r>
              <a:rPr lang="ru-RU" dirty="0" err="1" smtClean="0"/>
              <a:t>ін</a:t>
            </a:r>
            <a:r>
              <a:rPr lang="ru-RU" dirty="0" smtClean="0"/>
              <a:t>.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феросплавів</a:t>
            </a:r>
            <a:r>
              <a:rPr lang="ru-RU" dirty="0" smtClean="0"/>
              <a:t> (</a:t>
            </a:r>
            <a:r>
              <a:rPr lang="ru-RU" dirty="0" err="1" smtClean="0"/>
              <a:t>сплавів</a:t>
            </a:r>
            <a:r>
              <a:rPr lang="ru-RU" dirty="0" smtClean="0"/>
              <a:t> </a:t>
            </a:r>
            <a:r>
              <a:rPr lang="ru-RU" dirty="0" err="1" smtClean="0"/>
              <a:t>заліза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металами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</a:t>
            </a:r>
            <a:r>
              <a:rPr lang="ru-RU" dirty="0" err="1" smtClean="0"/>
              <a:t>високоякісних</a:t>
            </a:r>
            <a:r>
              <a:rPr lang="ru-RU" dirty="0" smtClean="0"/>
              <a:t> </a:t>
            </a:r>
            <a:r>
              <a:rPr lang="ru-RU" dirty="0" err="1" smtClean="0"/>
              <a:t>сортів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) </a:t>
            </a:r>
            <a:r>
              <a:rPr lang="ru-RU" dirty="0" err="1" smtClean="0"/>
              <a:t>зосереджено</a:t>
            </a:r>
            <a:r>
              <a:rPr lang="ru-RU" dirty="0" smtClean="0"/>
              <a:t> у </a:t>
            </a:r>
            <a:r>
              <a:rPr lang="ru-RU" dirty="0" err="1" smtClean="0"/>
              <a:t>Запоріжжі</a:t>
            </a:r>
            <a:r>
              <a:rPr lang="ru-RU" dirty="0" smtClean="0"/>
              <a:t>, </a:t>
            </a:r>
            <a:r>
              <a:rPr lang="ru-RU" dirty="0" err="1" smtClean="0"/>
              <a:t>Нікополі</a:t>
            </a:r>
            <a:r>
              <a:rPr lang="ru-RU" dirty="0" smtClean="0"/>
              <a:t>, Стаханов, а труб — у </a:t>
            </a:r>
            <a:r>
              <a:rPr lang="ru-RU" dirty="0" err="1" smtClean="0"/>
              <a:t>Нікополі</a:t>
            </a:r>
            <a:r>
              <a:rPr lang="ru-RU" dirty="0" smtClean="0"/>
              <a:t>, </a:t>
            </a:r>
            <a:r>
              <a:rPr lang="ru-RU" dirty="0" err="1" smtClean="0"/>
              <a:t>Новомосковську</a:t>
            </a:r>
            <a:r>
              <a:rPr lang="ru-RU" dirty="0" smtClean="0"/>
              <a:t>, </a:t>
            </a:r>
            <a:r>
              <a:rPr lang="ru-RU" dirty="0" err="1" smtClean="0"/>
              <a:t>Дніпропетровську</a:t>
            </a:r>
            <a:r>
              <a:rPr lang="ru-RU" dirty="0" smtClean="0"/>
              <a:t>, </a:t>
            </a:r>
            <a:r>
              <a:rPr lang="ru-RU" dirty="0" err="1" smtClean="0"/>
              <a:t>Маріуполі</a:t>
            </a:r>
            <a:r>
              <a:rPr lang="ru-RU" dirty="0" smtClean="0"/>
              <a:t>, </a:t>
            </a:r>
            <a:r>
              <a:rPr lang="ru-RU" dirty="0" err="1" smtClean="0"/>
              <a:t>Макіївці</a:t>
            </a:r>
            <a:r>
              <a:rPr lang="ru-RU" dirty="0" smtClean="0"/>
              <a:t>, </a:t>
            </a:r>
            <a:r>
              <a:rPr lang="ru-RU" dirty="0" err="1" smtClean="0"/>
              <a:t>Харцизьку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 descr="C:\Users\Артём\Desktop\Новая папка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549275"/>
            <a:ext cx="3108325" cy="23352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C:\Users\Артём\Desktop\Новая папка\shla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716338"/>
            <a:ext cx="3127375" cy="23447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0113" y="0"/>
            <a:ext cx="8074025" cy="4149725"/>
          </a:xfrm>
        </p:spPr>
        <p:txBody>
          <a:bodyPr>
            <a:normAutofit fontScale="5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у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 smtClean="0"/>
              <a:t>металургійних</a:t>
            </a:r>
            <a:r>
              <a:rPr lang="ru-RU" dirty="0" smtClean="0"/>
              <a:t> районах — </a:t>
            </a:r>
            <a:r>
              <a:rPr lang="ru-RU" dirty="0" err="1" smtClean="0"/>
              <a:t>Придніпровському</a:t>
            </a:r>
            <a:r>
              <a:rPr lang="ru-RU" dirty="0" smtClean="0"/>
              <a:t>, </a:t>
            </a:r>
            <a:r>
              <a:rPr lang="ru-RU" dirty="0" err="1" smtClean="0"/>
              <a:t>Донецькому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Приазовському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i="1" dirty="0" err="1" smtClean="0"/>
              <a:t>Придніпровський</a:t>
            </a:r>
            <a:r>
              <a:rPr lang="ru-RU" i="1" dirty="0" smtClean="0"/>
              <a:t> район </a:t>
            </a:r>
            <a:r>
              <a:rPr lang="ru-RU" dirty="0" err="1" smtClean="0"/>
              <a:t>сформувався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видобутку</a:t>
            </a:r>
            <a:r>
              <a:rPr lang="ru-RU" dirty="0" smtClean="0"/>
              <a:t> </a:t>
            </a:r>
            <a:r>
              <a:rPr lang="ru-RU" dirty="0" err="1" smtClean="0"/>
              <a:t>залізних</a:t>
            </a:r>
            <a:r>
              <a:rPr lang="ru-RU" dirty="0" smtClean="0"/>
              <a:t> руд </a:t>
            </a:r>
            <a:r>
              <a:rPr lang="ru-RU" dirty="0" err="1" smtClean="0"/>
              <a:t>Криворізького</a:t>
            </a:r>
            <a:r>
              <a:rPr lang="ru-RU" dirty="0" smtClean="0"/>
              <a:t>, </a:t>
            </a:r>
            <a:r>
              <a:rPr lang="ru-RU" dirty="0" err="1" smtClean="0"/>
              <a:t>Кременчуцького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Білозерського</a:t>
            </a:r>
            <a:r>
              <a:rPr lang="ru-RU" dirty="0" smtClean="0"/>
              <a:t> </a:t>
            </a:r>
            <a:r>
              <a:rPr lang="ru-RU" dirty="0" err="1" smtClean="0"/>
              <a:t>басейнів</a:t>
            </a:r>
            <a:r>
              <a:rPr lang="ru-RU" dirty="0" smtClean="0"/>
              <a:t>, </a:t>
            </a:r>
            <a:r>
              <a:rPr lang="ru-RU" dirty="0" err="1" smtClean="0"/>
              <a:t>марганцевих</a:t>
            </a:r>
            <a:r>
              <a:rPr lang="ru-RU" dirty="0" smtClean="0"/>
              <a:t> </a:t>
            </a:r>
            <a:r>
              <a:rPr lang="ru-RU" dirty="0" err="1" smtClean="0"/>
              <a:t>руд</a:t>
            </a:r>
            <a:r>
              <a:rPr lang="ru-RU" dirty="0" smtClean="0"/>
              <a:t> </a:t>
            </a:r>
            <a:r>
              <a:rPr lang="ru-RU" dirty="0" err="1" smtClean="0"/>
              <a:t>Нікопольського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Великотокмацького</a:t>
            </a:r>
            <a:r>
              <a:rPr lang="ru-RU" dirty="0" smtClean="0"/>
              <a:t> </a:t>
            </a:r>
            <a:r>
              <a:rPr lang="ru-RU" dirty="0" err="1" smtClean="0"/>
              <a:t>родовищ</a:t>
            </a:r>
            <a:r>
              <a:rPr lang="ru-RU" dirty="0" smtClean="0"/>
              <a:t>, </a:t>
            </a:r>
            <a:r>
              <a:rPr lang="ru-RU" dirty="0" err="1" smtClean="0"/>
              <a:t>флюсів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Дніпропетровської</a:t>
            </a:r>
            <a:r>
              <a:rPr lang="ru-RU" dirty="0" smtClean="0"/>
              <a:t> </a:t>
            </a:r>
            <a:r>
              <a:rPr lang="ru-RU" dirty="0" err="1" smtClean="0"/>
              <a:t>області</a:t>
            </a:r>
            <a:r>
              <a:rPr lang="ru-RU" dirty="0" smtClean="0"/>
              <a:t>, </a:t>
            </a:r>
            <a:r>
              <a:rPr lang="ru-RU" dirty="0" err="1" smtClean="0"/>
              <a:t>привізних</a:t>
            </a:r>
            <a:r>
              <a:rPr lang="ru-RU" dirty="0" smtClean="0"/>
              <a:t> коксу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вогнетривів</a:t>
            </a:r>
            <a:r>
              <a:rPr lang="ru-RU" dirty="0" smtClean="0"/>
              <a:t> (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Донбасу</a:t>
            </a:r>
            <a:r>
              <a:rPr lang="ru-RU" dirty="0" smtClean="0"/>
              <a:t>). Тут </a:t>
            </a:r>
            <a:r>
              <a:rPr lang="ru-RU" dirty="0" err="1" smtClean="0"/>
              <a:t>склалися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Дніпропетровський</a:t>
            </a:r>
            <a:r>
              <a:rPr lang="ru-RU" dirty="0" smtClean="0"/>
              <a:t> (</a:t>
            </a:r>
            <a:r>
              <a:rPr lang="ru-RU" dirty="0" err="1" smtClean="0"/>
              <a:t>Дніпропетровськ</a:t>
            </a:r>
            <a:r>
              <a:rPr lang="ru-RU" dirty="0" smtClean="0"/>
              <a:t>, </a:t>
            </a:r>
            <a:r>
              <a:rPr lang="ru-RU" dirty="0" err="1" smtClean="0"/>
              <a:t>Дніпродзержинськ</a:t>
            </a:r>
            <a:r>
              <a:rPr lang="ru-RU" dirty="0" smtClean="0"/>
              <a:t>, </a:t>
            </a:r>
            <a:r>
              <a:rPr lang="ru-RU" dirty="0" err="1" smtClean="0"/>
              <a:t>Новомосковськ</a:t>
            </a:r>
            <a:r>
              <a:rPr lang="ru-RU" dirty="0" smtClean="0"/>
              <a:t>), </a:t>
            </a:r>
            <a:r>
              <a:rPr lang="ru-RU" dirty="0" err="1" smtClean="0"/>
              <a:t>Запорізький</a:t>
            </a:r>
            <a:r>
              <a:rPr lang="ru-RU" dirty="0" smtClean="0"/>
              <a:t>, </a:t>
            </a:r>
            <a:r>
              <a:rPr lang="ru-RU" dirty="0" err="1" smtClean="0"/>
              <a:t>Криворізький</a:t>
            </a:r>
            <a:r>
              <a:rPr lang="ru-RU" dirty="0" smtClean="0"/>
              <a:t>, </a:t>
            </a:r>
            <a:r>
              <a:rPr lang="ru-RU" dirty="0" err="1" smtClean="0"/>
              <a:t>Нікопольський</a:t>
            </a:r>
            <a:r>
              <a:rPr lang="ru-RU" dirty="0" smtClean="0"/>
              <a:t>, (</a:t>
            </a:r>
            <a:r>
              <a:rPr lang="ru-RU" dirty="0" err="1" smtClean="0"/>
              <a:t>Нікополь</a:t>
            </a:r>
            <a:r>
              <a:rPr lang="ru-RU" dirty="0" smtClean="0"/>
              <a:t>, </a:t>
            </a:r>
            <a:r>
              <a:rPr lang="ru-RU" dirty="0" err="1" smtClean="0"/>
              <a:t>Марганець</a:t>
            </a:r>
            <a:r>
              <a:rPr lang="ru-RU" dirty="0" smtClean="0"/>
              <a:t>), </a:t>
            </a:r>
            <a:r>
              <a:rPr lang="ru-RU" dirty="0" err="1" smtClean="0"/>
              <a:t>Кременчуцький</a:t>
            </a:r>
            <a:r>
              <a:rPr lang="ru-RU" dirty="0" smtClean="0"/>
              <a:t> </a:t>
            </a:r>
            <a:r>
              <a:rPr lang="ru-RU" dirty="0" err="1" smtClean="0"/>
              <a:t>металургійні</a:t>
            </a:r>
            <a:r>
              <a:rPr lang="ru-RU" dirty="0" smtClean="0"/>
              <a:t> </a:t>
            </a:r>
            <a:r>
              <a:rPr lang="ru-RU" dirty="0" err="1" smtClean="0"/>
              <a:t>вузли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i="1" dirty="0" err="1" smtClean="0"/>
              <a:t>Донецький</a:t>
            </a:r>
            <a:r>
              <a:rPr lang="ru-RU" i="1" dirty="0" smtClean="0"/>
              <a:t> район </a:t>
            </a:r>
            <a:r>
              <a:rPr lang="ru-RU" dirty="0" err="1" smtClean="0"/>
              <a:t>виник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родовищ</a:t>
            </a:r>
            <a:r>
              <a:rPr lang="ru-RU" dirty="0" smtClean="0"/>
              <a:t> </a:t>
            </a:r>
            <a:r>
              <a:rPr lang="ru-RU" dirty="0" err="1" smtClean="0"/>
              <a:t>коксівного</a:t>
            </a:r>
            <a:r>
              <a:rPr lang="ru-RU" dirty="0" smtClean="0"/>
              <a:t> </a:t>
            </a:r>
            <a:r>
              <a:rPr lang="ru-RU" dirty="0" err="1" smtClean="0"/>
              <a:t>вугілля</a:t>
            </a:r>
            <a:r>
              <a:rPr lang="ru-RU" dirty="0" smtClean="0"/>
              <a:t> на </a:t>
            </a:r>
            <a:r>
              <a:rPr lang="ru-RU" dirty="0" err="1" smtClean="0"/>
              <a:t>основі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руд,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надходять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Придніпров'я</a:t>
            </a:r>
            <a:r>
              <a:rPr lang="ru-RU" dirty="0" smtClean="0"/>
              <a:t> (принцип "маятника" — </a:t>
            </a:r>
            <a:r>
              <a:rPr lang="ru-RU" dirty="0" err="1" smtClean="0"/>
              <a:t>вагони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коксом '</a:t>
            </a:r>
            <a:r>
              <a:rPr lang="ru-RU" dirty="0" err="1" smtClean="0"/>
              <a:t>ідуть</a:t>
            </a:r>
            <a:r>
              <a:rPr lang="ru-RU" dirty="0" smtClean="0"/>
              <a:t> на </a:t>
            </a:r>
            <a:r>
              <a:rPr lang="ru-RU" dirty="0" err="1" smtClean="0"/>
              <a:t>комбінати</a:t>
            </a:r>
            <a:r>
              <a:rPr lang="ru-RU" dirty="0" smtClean="0"/>
              <a:t> </a:t>
            </a:r>
            <a:r>
              <a:rPr lang="ru-RU" dirty="0" err="1" smtClean="0"/>
              <a:t>Придніпров'я</a:t>
            </a:r>
            <a:r>
              <a:rPr lang="ru-RU" dirty="0" smtClean="0"/>
              <a:t>, а назад </a:t>
            </a:r>
            <a:r>
              <a:rPr lang="ru-RU" dirty="0" err="1" smtClean="0"/>
              <a:t>повертаються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залізною</a:t>
            </a:r>
            <a:r>
              <a:rPr lang="ru-RU" dirty="0" smtClean="0"/>
              <a:t> та марганцевою рудою). </a:t>
            </a:r>
            <a:r>
              <a:rPr lang="ru-RU" dirty="0" err="1" smtClean="0"/>
              <a:t>Сформувалися</a:t>
            </a:r>
            <a:r>
              <a:rPr lang="ru-RU" dirty="0" smtClean="0"/>
              <a:t> </a:t>
            </a:r>
            <a:r>
              <a:rPr lang="ru-RU" dirty="0" err="1" smtClean="0"/>
              <a:t>металургійні</a:t>
            </a:r>
            <a:r>
              <a:rPr lang="ru-RU" dirty="0" smtClean="0"/>
              <a:t> </a:t>
            </a:r>
            <a:r>
              <a:rPr lang="ru-RU" dirty="0" err="1" smtClean="0"/>
              <a:t>вузли</a:t>
            </a:r>
            <a:r>
              <a:rPr lang="ru-RU" dirty="0" smtClean="0"/>
              <a:t> — </a:t>
            </a:r>
            <a:r>
              <a:rPr lang="ru-RU" dirty="0" err="1" smtClean="0"/>
              <a:t>Донецько-Макіївський</a:t>
            </a:r>
            <a:r>
              <a:rPr lang="ru-RU" dirty="0" smtClean="0"/>
              <a:t>, </a:t>
            </a:r>
            <a:r>
              <a:rPr lang="ru-RU" dirty="0" err="1" smtClean="0"/>
              <a:t>Алчевсько-Алмазнянський</a:t>
            </a:r>
            <a:r>
              <a:rPr lang="ru-RU" dirty="0" smtClean="0"/>
              <a:t>, </a:t>
            </a:r>
            <a:r>
              <a:rPr lang="ru-RU" dirty="0" err="1" smtClean="0"/>
              <a:t>Єнакіївський</a:t>
            </a:r>
            <a:r>
              <a:rPr lang="ru-RU" dirty="0" smtClean="0"/>
              <a:t> та </a:t>
            </a:r>
            <a:r>
              <a:rPr lang="ru-RU" dirty="0" err="1" smtClean="0"/>
              <a:t>окремі</a:t>
            </a:r>
            <a:r>
              <a:rPr lang="ru-RU" dirty="0" smtClean="0"/>
              <a:t> </a:t>
            </a:r>
            <a:r>
              <a:rPr lang="ru-RU" dirty="0" err="1" smtClean="0"/>
              <a:t>металургійні</a:t>
            </a:r>
            <a:r>
              <a:rPr lang="ru-RU" dirty="0" smtClean="0"/>
              <a:t> </a:t>
            </a:r>
            <a:r>
              <a:rPr lang="ru-RU" dirty="0" err="1" smtClean="0"/>
              <a:t>центри</a:t>
            </a:r>
            <a:r>
              <a:rPr lang="ru-RU" dirty="0" smtClean="0"/>
              <a:t> — </a:t>
            </a:r>
            <a:r>
              <a:rPr lang="ru-RU" dirty="0" err="1" smtClean="0"/>
              <a:t>Краматорськ</a:t>
            </a:r>
            <a:r>
              <a:rPr lang="ru-RU" dirty="0" smtClean="0"/>
              <a:t>, </a:t>
            </a:r>
            <a:r>
              <a:rPr lang="ru-RU" dirty="0" err="1" smtClean="0"/>
              <a:t>Харцизьк</a:t>
            </a:r>
            <a:r>
              <a:rPr lang="ru-RU" dirty="0" smtClean="0"/>
              <a:t>, </a:t>
            </a:r>
            <a:r>
              <a:rPr lang="ru-RU" dirty="0" err="1" smtClean="0"/>
              <a:t>Костянтинівка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8434" name="Picture 4" descr="C:\Users\Артём\Desktop\Новая папка\mr101595_IMG_0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3716338"/>
            <a:ext cx="6337300" cy="279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6013" y="3284538"/>
            <a:ext cx="7848600" cy="3573462"/>
          </a:xfrm>
        </p:spPr>
        <p:txBody>
          <a:bodyPr>
            <a:normAutofit fontScale="5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i="1" dirty="0" err="1" smtClean="0"/>
              <a:t>Приазовський</a:t>
            </a:r>
            <a:r>
              <a:rPr lang="ru-RU" i="1" dirty="0" smtClean="0"/>
              <a:t> район </a:t>
            </a:r>
            <a:r>
              <a:rPr lang="ru-RU" dirty="0" err="1" smtClean="0"/>
              <a:t>використовував</a:t>
            </a:r>
            <a:r>
              <a:rPr lang="ru-RU" dirty="0" smtClean="0"/>
              <a:t> </a:t>
            </a:r>
            <a:r>
              <a:rPr lang="ru-RU" dirty="0" err="1" smtClean="0"/>
              <a:t>бідні</a:t>
            </a:r>
            <a:r>
              <a:rPr lang="ru-RU" dirty="0" smtClean="0"/>
              <a:t> </a:t>
            </a:r>
            <a:r>
              <a:rPr lang="ru-RU" dirty="0" err="1" smtClean="0"/>
              <a:t>залізні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 </a:t>
            </a:r>
            <a:r>
              <a:rPr lang="ru-RU" dirty="0" err="1" smtClean="0"/>
              <a:t>Керченського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багаті</a:t>
            </a:r>
            <a:r>
              <a:rPr lang="ru-RU" dirty="0" smtClean="0"/>
              <a:t> </a:t>
            </a:r>
            <a:r>
              <a:rPr lang="ru-RU" dirty="0" err="1" smtClean="0"/>
              <a:t>Криворізького</a:t>
            </a:r>
            <a:r>
              <a:rPr lang="ru-RU" dirty="0" smtClean="0"/>
              <a:t> та </a:t>
            </a:r>
            <a:r>
              <a:rPr lang="ru-RU" dirty="0" err="1" smtClean="0"/>
              <a:t>Білозерського</a:t>
            </a:r>
            <a:r>
              <a:rPr lang="ru-RU" dirty="0" smtClean="0"/>
              <a:t> </a:t>
            </a:r>
            <a:r>
              <a:rPr lang="ru-RU" dirty="0" err="1" smtClean="0"/>
              <a:t>басейнів</a:t>
            </a:r>
            <a:r>
              <a:rPr lang="ru-RU" dirty="0" smtClean="0"/>
              <a:t>, </a:t>
            </a:r>
            <a:r>
              <a:rPr lang="ru-RU" dirty="0" err="1" smtClean="0"/>
              <a:t>марганцеві</a:t>
            </a:r>
            <a:r>
              <a:rPr lang="ru-RU" dirty="0" smtClean="0"/>
              <a:t> </a:t>
            </a:r>
            <a:r>
              <a:rPr lang="ru-RU" dirty="0" err="1" smtClean="0"/>
              <a:t>руди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Нікополя</a:t>
            </a:r>
            <a:r>
              <a:rPr lang="ru-RU" dirty="0" smtClean="0"/>
              <a:t>, кокс, </a:t>
            </a:r>
            <a:r>
              <a:rPr lang="ru-RU" dirty="0" err="1" smtClean="0"/>
              <a:t>флюси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вогнетриви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Донбасу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залізорудні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Керченського</a:t>
            </a:r>
            <a:r>
              <a:rPr lang="ru-RU" dirty="0" smtClean="0"/>
              <a:t> </a:t>
            </a:r>
            <a:r>
              <a:rPr lang="ru-RU" dirty="0" err="1" smtClean="0"/>
              <a:t>півострова</a:t>
            </a:r>
            <a:r>
              <a:rPr lang="ru-RU" dirty="0" smtClean="0"/>
              <a:t> </a:t>
            </a:r>
            <a:r>
              <a:rPr lang="ru-RU" dirty="0" err="1" smtClean="0"/>
              <a:t>призупинили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, тому зараз район </a:t>
            </a:r>
            <a:r>
              <a:rPr lang="ru-RU" dirty="0" err="1" smtClean="0"/>
              <a:t>охоплює</a:t>
            </a:r>
            <a:r>
              <a:rPr lang="ru-RU" dirty="0" smtClean="0"/>
              <a:t> два </a:t>
            </a:r>
            <a:r>
              <a:rPr lang="ru-RU" dirty="0" err="1" smtClean="0"/>
              <a:t>металургійні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у </a:t>
            </a:r>
            <a:r>
              <a:rPr lang="ru-RU" dirty="0" err="1" smtClean="0"/>
              <a:t>Маріуполі</a:t>
            </a:r>
            <a:r>
              <a:rPr lang="ru-RU" dirty="0" smtClean="0"/>
              <a:t> (на одному </a:t>
            </a:r>
            <a:r>
              <a:rPr lang="ru-RU" dirty="0" err="1" smtClean="0"/>
              <a:t>з</a:t>
            </a:r>
            <a:r>
              <a:rPr lang="ru-RU" dirty="0" smtClean="0"/>
              <a:t> них — </a:t>
            </a:r>
            <a:r>
              <a:rPr lang="ru-RU" dirty="0" err="1" smtClean="0"/>
              <a:t>комбінаті</a:t>
            </a:r>
            <a:r>
              <a:rPr lang="ru-RU" dirty="0" smtClean="0"/>
              <a:t> "</a:t>
            </a:r>
            <a:r>
              <a:rPr lang="ru-RU" dirty="0" err="1" smtClean="0"/>
              <a:t>Азовсталь</a:t>
            </a:r>
            <a:r>
              <a:rPr lang="ru-RU" dirty="0" smtClean="0"/>
              <a:t>" —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найбільший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листопрокатний</a:t>
            </a:r>
            <a:r>
              <a:rPr lang="ru-RU" dirty="0" smtClean="0"/>
              <a:t> стан).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dirty="0" err="1" smtClean="0"/>
              <a:t>Важливими</a:t>
            </a:r>
            <a:r>
              <a:rPr lang="ru-RU" dirty="0" smtClean="0"/>
              <a:t> проблемами </a:t>
            </a:r>
            <a:r>
              <a:rPr lang="ru-RU" dirty="0" err="1" smtClean="0"/>
              <a:t>чорної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необхідність</a:t>
            </a:r>
            <a:r>
              <a:rPr lang="ru-RU" dirty="0" smtClean="0"/>
              <a:t> </a:t>
            </a:r>
            <a:r>
              <a:rPr lang="ru-RU" dirty="0" err="1" smtClean="0"/>
              <a:t>технічного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технологічного</a:t>
            </a:r>
            <a:r>
              <a:rPr lang="ru-RU" dirty="0" smtClean="0"/>
              <a:t> </a:t>
            </a:r>
            <a:r>
              <a:rPr lang="ru-RU" dirty="0" err="1" smtClean="0"/>
              <a:t>переоснащення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, </a:t>
            </a:r>
            <a:r>
              <a:rPr lang="ru-RU" dirty="0" err="1" smtClean="0"/>
              <a:t>поліпшення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випуску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сталі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прокату. </a:t>
            </a:r>
            <a:r>
              <a:rPr lang="ru-RU" dirty="0" err="1" smtClean="0"/>
              <a:t>Слабкого</a:t>
            </a:r>
            <a:r>
              <a:rPr lang="ru-RU" dirty="0" smtClean="0"/>
              <a:t> </a:t>
            </a:r>
            <a:r>
              <a:rPr lang="ru-RU" dirty="0" err="1" smtClean="0"/>
              <a:t>розвитку</a:t>
            </a:r>
            <a:r>
              <a:rPr lang="ru-RU" dirty="0" smtClean="0"/>
              <a:t> </a:t>
            </a:r>
            <a:r>
              <a:rPr lang="ru-RU" dirty="0" err="1" smtClean="0"/>
              <a:t>поки</a:t>
            </a:r>
            <a:r>
              <a:rPr lang="ru-RU" dirty="0" smtClean="0"/>
              <a:t>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набули</a:t>
            </a:r>
            <a:r>
              <a:rPr lang="ru-RU" dirty="0" smtClean="0"/>
              <a:t> </a:t>
            </a:r>
            <a:r>
              <a:rPr lang="ru-RU" dirty="0" err="1" smtClean="0"/>
              <a:t>недоменні</a:t>
            </a:r>
            <a:r>
              <a:rPr lang="ru-RU" dirty="0" smtClean="0"/>
              <a:t> </a:t>
            </a:r>
            <a:r>
              <a:rPr lang="ru-RU" dirty="0" err="1" smtClean="0"/>
              <a:t>способи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чорних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екологічно</a:t>
            </a:r>
            <a:r>
              <a:rPr lang="ru-RU" dirty="0" smtClean="0"/>
              <a:t> </a:t>
            </a:r>
            <a:r>
              <a:rPr lang="ru-RU" dirty="0" err="1" smtClean="0"/>
              <a:t>чистими</a:t>
            </a:r>
            <a:r>
              <a:rPr lang="ru-RU" dirty="0" smtClean="0"/>
              <a:t>, </a:t>
            </a:r>
            <a:r>
              <a:rPr lang="ru-RU" dirty="0" err="1" smtClean="0"/>
              <a:t>зокрема</a:t>
            </a:r>
            <a:r>
              <a:rPr lang="ru-RU" dirty="0" smtClean="0"/>
              <a:t> </a:t>
            </a:r>
            <a:r>
              <a:rPr lang="ru-RU" dirty="0" err="1" smtClean="0"/>
              <a:t>електрометалургія</a:t>
            </a:r>
            <a:r>
              <a:rPr lang="ru-RU" dirty="0" smtClean="0"/>
              <a:t> (</a:t>
            </a:r>
            <a:r>
              <a:rPr lang="ru-RU" dirty="0" err="1" smtClean="0"/>
              <a:t>найбільший</a:t>
            </a:r>
            <a:r>
              <a:rPr lang="ru-RU" dirty="0" smtClean="0"/>
              <a:t> завод — </a:t>
            </a:r>
            <a:r>
              <a:rPr lang="ru-RU" dirty="0" err="1" smtClean="0"/>
              <a:t>Запорізький</a:t>
            </a:r>
            <a:r>
              <a:rPr lang="ru-RU" dirty="0" smtClean="0"/>
              <a:t>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порошкова</a:t>
            </a:r>
            <a:r>
              <a:rPr lang="ru-RU" dirty="0" smtClean="0"/>
              <a:t> </a:t>
            </a:r>
            <a:r>
              <a:rPr lang="ru-RU" dirty="0" err="1" smtClean="0"/>
              <a:t>металургія</a:t>
            </a:r>
            <a:r>
              <a:rPr lang="ru-RU" dirty="0" smtClean="0"/>
              <a:t> (</a:t>
            </a:r>
            <a:r>
              <a:rPr lang="ru-RU" dirty="0" err="1" smtClean="0"/>
              <a:t>єдиний</a:t>
            </a:r>
            <a:r>
              <a:rPr lang="ru-RU" dirty="0" smtClean="0"/>
              <a:t> </a:t>
            </a:r>
            <a:r>
              <a:rPr lang="ru-RU" dirty="0" err="1" smtClean="0"/>
              <a:t>завод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у Броварах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Києвом</a:t>
            </a:r>
            <a:endParaRPr lang="ru-RU" dirty="0"/>
          </a:p>
        </p:txBody>
      </p:sp>
      <p:pic>
        <p:nvPicPr>
          <p:cNvPr id="6147" name="Picture 3" descr="C:\Users\Артём\Desktop\Новая папка\image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115888"/>
            <a:ext cx="4557712" cy="307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err="1" smtClean="0">
                <a:solidFill>
                  <a:schemeClr val="tx2">
                    <a:satMod val="130000"/>
                  </a:schemeClr>
                </a:solidFill>
              </a:rPr>
              <a:t>Кольрова</a:t>
            </a:r>
            <a:r>
              <a:rPr lang="uk-UA" dirty="0" smtClean="0">
                <a:solidFill>
                  <a:schemeClr val="tx2">
                    <a:satMod val="130000"/>
                  </a:schemeClr>
                </a:solidFill>
              </a:rPr>
              <a:t> металургія</a:t>
            </a: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486025"/>
          </a:xfrm>
        </p:spPr>
        <p:txBody>
          <a:bodyPr>
            <a:normAutofit fontScale="5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err="1" smtClean="0"/>
              <a:t>Кольорова</a:t>
            </a:r>
            <a:r>
              <a:rPr lang="ru-RU" b="1" dirty="0" smtClean="0"/>
              <a:t> </a:t>
            </a:r>
            <a:r>
              <a:rPr lang="ru-RU" b="1" dirty="0" err="1" smtClean="0"/>
              <a:t>металургія</a:t>
            </a:r>
            <a:r>
              <a:rPr lang="ru-RU" b="1" dirty="0" smtClean="0"/>
              <a:t>, </a:t>
            </a:r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чорної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розинута</a:t>
            </a:r>
            <a:r>
              <a:rPr lang="ru-RU" dirty="0" smtClean="0"/>
              <a:t> </a:t>
            </a:r>
            <a:r>
              <a:rPr lang="ru-RU" dirty="0" err="1" smtClean="0"/>
              <a:t>порівняно</a:t>
            </a:r>
            <a:r>
              <a:rPr lang="ru-RU" dirty="0" smtClean="0"/>
              <a:t> слабо. Вона </a:t>
            </a:r>
            <a:r>
              <a:rPr lang="ru-RU" dirty="0" err="1" smtClean="0"/>
              <a:t>має</a:t>
            </a:r>
            <a:r>
              <a:rPr lang="ru-RU" dirty="0" smtClean="0"/>
              <a:t> ряд </a:t>
            </a:r>
            <a:r>
              <a:rPr lang="ru-RU" dirty="0" err="1" smtClean="0"/>
              <a:t>особливостей</a:t>
            </a:r>
            <a:r>
              <a:rPr lang="ru-RU" dirty="0" smtClean="0"/>
              <a:t>: а) у рудах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незначна</a:t>
            </a:r>
            <a:r>
              <a:rPr lang="ru-RU" dirty="0" smtClean="0"/>
              <a:t> </a:t>
            </a:r>
            <a:r>
              <a:rPr lang="ru-RU" dirty="0" err="1" smtClean="0"/>
              <a:t>кількість</a:t>
            </a:r>
            <a:r>
              <a:rPr lang="ru-RU" dirty="0" smtClean="0"/>
              <a:t> </a:t>
            </a:r>
            <a:r>
              <a:rPr lang="ru-RU" dirty="0" err="1" smtClean="0"/>
              <a:t>металу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поблизу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; б) у рудах </a:t>
            </a:r>
            <a:r>
              <a:rPr lang="ru-RU" dirty="0" err="1" smtClean="0"/>
              <a:t>кольорових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металів</a:t>
            </a:r>
            <a:r>
              <a:rPr lang="ru-RU" dirty="0" smtClean="0"/>
              <a:t>, а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вимагає</a:t>
            </a:r>
            <a:r>
              <a:rPr lang="ru-RU" dirty="0" smtClean="0"/>
              <a:t> комплексного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; в) </a:t>
            </a:r>
            <a:r>
              <a:rPr lang="ru-RU" dirty="0" err="1" smtClean="0"/>
              <a:t>галузь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енергії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води,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згубно</a:t>
            </a:r>
            <a:r>
              <a:rPr lang="ru-RU" dirty="0" smtClean="0"/>
              <a:t> </a:t>
            </a:r>
            <a:r>
              <a:rPr lang="ru-RU" dirty="0" err="1" smtClean="0"/>
              <a:t>впливає</a:t>
            </a:r>
            <a:r>
              <a:rPr lang="ru-RU" dirty="0" smtClean="0"/>
              <a:t> на </a:t>
            </a:r>
            <a:r>
              <a:rPr lang="ru-RU" dirty="0" err="1" smtClean="0"/>
              <a:t>довкілля</a:t>
            </a:r>
            <a:r>
              <a:rPr lang="ru-RU" dirty="0" smtClean="0"/>
              <a:t>. Таким чином, на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розміщення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впливають</a:t>
            </a:r>
            <a:r>
              <a:rPr lang="ru-RU" dirty="0" smtClean="0"/>
              <a:t> </a:t>
            </a:r>
            <a:r>
              <a:rPr lang="ru-RU" dirty="0" err="1" smtClean="0"/>
              <a:t>енергетичні</a:t>
            </a:r>
            <a:r>
              <a:rPr lang="ru-RU" dirty="0" smtClean="0"/>
              <a:t> та </a:t>
            </a:r>
            <a:r>
              <a:rPr lang="ru-RU" dirty="0" err="1" smtClean="0"/>
              <a:t>екологічні</a:t>
            </a:r>
            <a:r>
              <a:rPr lang="ru-RU" dirty="0" smtClean="0"/>
              <a:t> </a:t>
            </a:r>
            <a:r>
              <a:rPr lang="ru-RU" dirty="0" err="1" smtClean="0"/>
              <a:t>чинники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3" name="Picture 5" descr="C:\Users\Артём\Desktop\Новая папка\img_4f9995a106f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6238" y="3789363"/>
            <a:ext cx="4176712" cy="27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8888" y="188913"/>
            <a:ext cx="7675562" cy="3816350"/>
          </a:xfrm>
        </p:spPr>
        <p:txBody>
          <a:bodyPr>
            <a:normAutofit fontScale="5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dirty="0" smtClean="0"/>
              <a:t>У </a:t>
            </a:r>
            <a:r>
              <a:rPr lang="ru-RU" dirty="0" err="1" smtClean="0"/>
              <a:t>структурі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провідне</a:t>
            </a:r>
            <a:r>
              <a:rPr lang="ru-RU" dirty="0" smtClean="0"/>
              <a:t>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займає</a:t>
            </a:r>
            <a:r>
              <a:rPr lang="ru-RU" dirty="0" smtClean="0"/>
              <a:t> </a:t>
            </a:r>
            <a:r>
              <a:rPr lang="ru-RU" b="1" i="1" dirty="0" err="1" smtClean="0"/>
              <a:t>алюмінієва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b="1" i="1" dirty="0" smtClean="0"/>
              <a:t>. </a:t>
            </a:r>
            <a:r>
              <a:rPr lang="ru-RU" dirty="0" smtClean="0"/>
              <a:t>Вона </a:t>
            </a:r>
            <a:r>
              <a:rPr lang="ru-RU" dirty="0" err="1" smtClean="0"/>
              <a:t>працює</a:t>
            </a:r>
            <a:r>
              <a:rPr lang="ru-RU" dirty="0" smtClean="0"/>
              <a:t> на </a:t>
            </a:r>
            <a:r>
              <a:rPr lang="ru-RU" dirty="0" err="1" smtClean="0"/>
              <a:t>привізній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 (бокситах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Угорщини</a:t>
            </a:r>
            <a:r>
              <a:rPr lang="ru-RU" dirty="0" smtClean="0"/>
              <a:t>, </a:t>
            </a:r>
            <a:r>
              <a:rPr lang="ru-RU" dirty="0" err="1" smtClean="0"/>
              <a:t>країн</a:t>
            </a:r>
            <a:r>
              <a:rPr lang="ru-RU" dirty="0" smtClean="0"/>
              <a:t> Африки, </a:t>
            </a:r>
            <a:r>
              <a:rPr lang="ru-RU" dirty="0" err="1" smtClean="0"/>
              <a:t>Росії</a:t>
            </a:r>
            <a:r>
              <a:rPr lang="ru-RU" dirty="0" smtClean="0"/>
              <a:t>),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розміщені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портів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місцях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електроенергії</a:t>
            </a:r>
            <a:r>
              <a:rPr lang="ru-RU" dirty="0" smtClean="0"/>
              <a:t>. </a:t>
            </a:r>
            <a:r>
              <a:rPr lang="ru-RU" dirty="0" err="1" smtClean="0"/>
              <a:t>Галузь</a:t>
            </a:r>
            <a:r>
              <a:rPr lang="ru-RU" dirty="0" smtClean="0"/>
              <a:t> представлена великим </a:t>
            </a:r>
            <a:r>
              <a:rPr lang="ru-RU" dirty="0" err="1" smtClean="0"/>
              <a:t>Миколаївським</a:t>
            </a:r>
            <a:r>
              <a:rPr lang="ru-RU" dirty="0" smtClean="0"/>
              <a:t> </a:t>
            </a:r>
            <a:r>
              <a:rPr lang="ru-RU" dirty="0" err="1" smtClean="0"/>
              <a:t>глиноземним</a:t>
            </a:r>
            <a:r>
              <a:rPr lang="ru-RU" dirty="0" smtClean="0"/>
              <a:t> заводом, </a:t>
            </a:r>
            <a:r>
              <a:rPr lang="ru-RU" dirty="0" err="1" smtClean="0"/>
              <a:t>продукція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(глинозем — </a:t>
            </a:r>
            <a:r>
              <a:rPr lang="ru-RU" dirty="0" err="1" smtClean="0"/>
              <a:t>напівфабрикат</a:t>
            </a:r>
            <a:r>
              <a:rPr lang="ru-RU" dirty="0" smtClean="0"/>
              <a:t> для </a:t>
            </a:r>
            <a:r>
              <a:rPr lang="ru-RU" dirty="0" err="1" smtClean="0"/>
              <a:t>отримання</a:t>
            </a:r>
            <a:r>
              <a:rPr lang="ru-RU" dirty="0" smtClean="0"/>
              <a:t> готового </a:t>
            </a:r>
            <a:r>
              <a:rPr lang="ru-RU" dirty="0" err="1" smtClean="0"/>
              <a:t>металу</a:t>
            </a:r>
            <a:r>
              <a:rPr lang="ru-RU" dirty="0" smtClean="0"/>
              <a:t>)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; </a:t>
            </a:r>
            <a:r>
              <a:rPr lang="ru-RU" dirty="0" err="1" smtClean="0"/>
              <a:t>відправляється</a:t>
            </a:r>
            <a:r>
              <a:rPr lang="ru-RU" dirty="0" smtClean="0"/>
              <a:t> вона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Росію</a:t>
            </a:r>
            <a:r>
              <a:rPr lang="ru-RU" dirty="0" smtClean="0"/>
              <a:t>. У </a:t>
            </a:r>
            <a:r>
              <a:rPr lang="ru-RU" dirty="0" err="1" smtClean="0"/>
              <a:t>Запоріжжі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алюмінієвий</a:t>
            </a:r>
            <a:r>
              <a:rPr lang="ru-RU" dirty="0" smtClean="0"/>
              <a:t> завод, у </a:t>
            </a:r>
            <a:r>
              <a:rPr lang="ru-RU" dirty="0" err="1" smtClean="0"/>
              <a:t>Свердловську</a:t>
            </a:r>
            <a:r>
              <a:rPr lang="ru-RU" dirty="0" smtClean="0"/>
              <a:t> (</a:t>
            </a:r>
            <a:r>
              <a:rPr lang="ru-RU" dirty="0" err="1" smtClean="0"/>
              <a:t>Луганська</a:t>
            </a:r>
            <a:r>
              <a:rPr lang="ru-RU" dirty="0" smtClean="0"/>
              <a:t> обл.) — завод </a:t>
            </a:r>
            <a:r>
              <a:rPr lang="ru-RU" dirty="0" err="1" smtClean="0"/>
              <a:t>алюмінієвих</a:t>
            </a:r>
            <a:r>
              <a:rPr lang="ru-RU" dirty="0" smtClean="0"/>
              <a:t> </a:t>
            </a:r>
            <a:r>
              <a:rPr lang="ru-RU" dirty="0" err="1" smtClean="0"/>
              <a:t>сплавів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  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кольорової</a:t>
            </a:r>
            <a:r>
              <a:rPr lang="ru-RU" dirty="0" smtClean="0"/>
              <a:t> </a:t>
            </a:r>
            <a:r>
              <a:rPr lang="ru-RU" dirty="0" err="1" smtClean="0"/>
              <a:t>металургії</a:t>
            </a:r>
            <a:r>
              <a:rPr lang="ru-RU" dirty="0" smtClean="0"/>
              <a:t> </a:t>
            </a:r>
            <a:r>
              <a:rPr lang="ru-RU" dirty="0" err="1" smtClean="0"/>
              <a:t>виділяється</a:t>
            </a:r>
            <a:r>
              <a:rPr lang="ru-RU" dirty="0" smtClean="0"/>
              <a:t>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b="1" i="1" dirty="0" err="1" smtClean="0"/>
              <a:t>магнію</a:t>
            </a:r>
            <a:r>
              <a:rPr lang="ru-RU" b="1" i="1" dirty="0" smtClean="0"/>
              <a:t> </a:t>
            </a:r>
            <a:r>
              <a:rPr lang="ru-RU" dirty="0" smtClean="0"/>
              <a:t>(Калуш), </a:t>
            </a:r>
            <a:r>
              <a:rPr lang="ru-RU" b="1" i="1" dirty="0" smtClean="0"/>
              <a:t>титану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i="1" dirty="0" err="1" smtClean="0"/>
              <a:t>магнію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Запоріжжя</a:t>
            </a:r>
            <a:r>
              <a:rPr lang="ru-RU" dirty="0" smtClean="0"/>
              <a:t>), </a:t>
            </a:r>
            <a:r>
              <a:rPr lang="ru-RU" b="1" i="1" dirty="0" err="1" smtClean="0"/>
              <a:t>ртуті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Горлівка</a:t>
            </a:r>
            <a:r>
              <a:rPr lang="ru-RU" dirty="0" smtClean="0"/>
              <a:t>), </a:t>
            </a:r>
            <a:r>
              <a:rPr lang="ru-RU" b="1" i="1" dirty="0" err="1" smtClean="0"/>
              <a:t>феронікелю</a:t>
            </a:r>
            <a:r>
              <a:rPr lang="ru-RU" b="1" i="1" dirty="0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Побужжя</a:t>
            </a:r>
            <a:r>
              <a:rPr lang="ru-RU" dirty="0" smtClean="0"/>
              <a:t>, </a:t>
            </a:r>
            <a:r>
              <a:rPr lang="ru-RU" dirty="0" err="1" smtClean="0"/>
              <a:t>Кіровоградська</a:t>
            </a:r>
            <a:r>
              <a:rPr lang="ru-RU" dirty="0" smtClean="0"/>
              <a:t> обл.), </a:t>
            </a:r>
            <a:r>
              <a:rPr lang="ru-RU" b="1" i="1" dirty="0" smtClean="0"/>
              <a:t>золота </a:t>
            </a:r>
            <a:r>
              <a:rPr lang="ru-RU" dirty="0" smtClean="0"/>
              <a:t>(</a:t>
            </a:r>
            <a:r>
              <a:rPr lang="ru-RU" dirty="0" err="1" smtClean="0"/>
              <a:t>Мужієво</a:t>
            </a:r>
            <a:r>
              <a:rPr lang="ru-RU" dirty="0" smtClean="0"/>
              <a:t>, </a:t>
            </a:r>
            <a:r>
              <a:rPr lang="ru-RU" dirty="0" err="1" smtClean="0"/>
              <a:t>Закарпатська</a:t>
            </a:r>
            <a:r>
              <a:rPr lang="ru-RU" dirty="0" smtClean="0"/>
              <a:t> </a:t>
            </a:r>
            <a:r>
              <a:rPr lang="ru-RU" dirty="0" err="1" smtClean="0"/>
              <a:t>обл</a:t>
            </a:r>
            <a:r>
              <a:rPr lang="ru-RU" dirty="0" smtClean="0"/>
              <a:t>).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на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,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забезпеченими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титанова</a:t>
            </a:r>
            <a:r>
              <a:rPr lang="ru-RU" dirty="0" smtClean="0"/>
              <a:t> (</a:t>
            </a:r>
            <a:r>
              <a:rPr lang="ru-RU" dirty="0" err="1" smtClean="0"/>
              <a:t>родовища</a:t>
            </a:r>
            <a:r>
              <a:rPr lang="ru-RU" dirty="0" smtClean="0"/>
              <a:t> руд у </a:t>
            </a:r>
            <a:r>
              <a:rPr lang="ru-RU" dirty="0" err="1" smtClean="0"/>
              <a:t>Житомирській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Дніпропетровській</a:t>
            </a:r>
            <a:r>
              <a:rPr lang="ru-RU" dirty="0" smtClean="0"/>
              <a:t> областях)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ртутна</a:t>
            </a:r>
            <a:r>
              <a:rPr lang="ru-RU" dirty="0" smtClean="0"/>
              <a:t> (</a:t>
            </a:r>
            <a:r>
              <a:rPr lang="ru-RU" dirty="0" err="1" smtClean="0"/>
              <a:t>Донбас</a:t>
            </a:r>
            <a:r>
              <a:rPr lang="ru-RU" dirty="0" smtClean="0"/>
              <a:t>) </a:t>
            </a:r>
            <a:r>
              <a:rPr lang="ru-RU" dirty="0" err="1" smtClean="0"/>
              <a:t>галузі</a:t>
            </a:r>
            <a:r>
              <a:rPr lang="ru-RU" dirty="0" smtClean="0"/>
              <a:t>. У </a:t>
            </a:r>
            <a:r>
              <a:rPr lang="ru-RU" dirty="0" err="1" smtClean="0"/>
              <a:t>Костянти-нівці</a:t>
            </a:r>
            <a:r>
              <a:rPr lang="ru-RU" dirty="0" smtClean="0"/>
              <a:t> на </a:t>
            </a:r>
            <a:r>
              <a:rPr lang="ru-RU" dirty="0" err="1" smtClean="0"/>
              <a:t>привізній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 створено </a:t>
            </a:r>
            <a:r>
              <a:rPr lang="ru-RU" dirty="0" err="1" smtClean="0"/>
              <a:t>цинкову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 descr="C:\Users\Артём\Desktop\Новая папка\tru_ku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933825"/>
            <a:ext cx="3527425" cy="26479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</TotalTime>
  <Words>832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10</vt:i4>
      </vt:variant>
    </vt:vector>
  </HeadingPairs>
  <TitlesOfParts>
    <vt:vector size="23" baseType="lpstr">
      <vt:lpstr>Corbel</vt:lpstr>
      <vt:lpstr>Arial</vt:lpstr>
      <vt:lpstr>Wingdings 2</vt:lpstr>
      <vt:lpstr>Verdana</vt:lpstr>
      <vt:lpstr>Calibri</vt:lpstr>
      <vt:lpstr>Gill Sans MT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Презентація на тему: ”Розвиток металургійних виробництв в Україні”</vt:lpstr>
      <vt:lpstr>Слайд 2</vt:lpstr>
      <vt:lpstr>Чорна металургія</vt:lpstr>
      <vt:lpstr>Слайд 4</vt:lpstr>
      <vt:lpstr>Слайд 5</vt:lpstr>
      <vt:lpstr>Слайд 6</vt:lpstr>
      <vt:lpstr>Слайд 7</vt:lpstr>
      <vt:lpstr>Кольрова металургія</vt:lpstr>
      <vt:lpstr>Слайд 9</vt:lpstr>
      <vt:lpstr>Слайд 10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”Розвиток металургійних виробництв в Україні”</dc:title>
  <dc:creator>Артём</dc:creator>
  <cp:lastModifiedBy>Customer</cp:lastModifiedBy>
  <cp:revision>4</cp:revision>
  <dcterms:created xsi:type="dcterms:W3CDTF">2012-05-09T12:39:53Z</dcterms:created>
  <dcterms:modified xsi:type="dcterms:W3CDTF">2014-06-02T15:33:28Z</dcterms:modified>
</cp:coreProperties>
</file>