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92D3-E473-4652-924D-38168F0E91A4}" type="datetimeFigureOut">
              <a:rPr lang="uk-UA" smtClean="0"/>
              <a:t>04.06.2014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126A-2CA3-4624-93F6-BC46D8B2C3F4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92D3-E473-4652-924D-38168F0E91A4}" type="datetimeFigureOut">
              <a:rPr lang="uk-UA" smtClean="0"/>
              <a:t>04.06.2014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126A-2CA3-4624-93F6-BC46D8B2C3F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92D3-E473-4652-924D-38168F0E91A4}" type="datetimeFigureOut">
              <a:rPr lang="uk-UA" smtClean="0"/>
              <a:t>04.06.2014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126A-2CA3-4624-93F6-BC46D8B2C3F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92D3-E473-4652-924D-38168F0E91A4}" type="datetimeFigureOut">
              <a:rPr lang="uk-UA" smtClean="0"/>
              <a:t>04.06.2014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126A-2CA3-4624-93F6-BC46D8B2C3F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92D3-E473-4652-924D-38168F0E91A4}" type="datetimeFigureOut">
              <a:rPr lang="uk-UA" smtClean="0"/>
              <a:t>04.06.2014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126A-2CA3-4624-93F6-BC46D8B2C3F4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92D3-E473-4652-924D-38168F0E91A4}" type="datetimeFigureOut">
              <a:rPr lang="uk-UA" smtClean="0"/>
              <a:t>04.06.2014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126A-2CA3-4624-93F6-BC46D8B2C3F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92D3-E473-4652-924D-38168F0E91A4}" type="datetimeFigureOut">
              <a:rPr lang="uk-UA" smtClean="0"/>
              <a:t>04.06.2014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126A-2CA3-4624-93F6-BC46D8B2C3F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92D3-E473-4652-924D-38168F0E91A4}" type="datetimeFigureOut">
              <a:rPr lang="uk-UA" smtClean="0"/>
              <a:t>04.06.2014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126A-2CA3-4624-93F6-BC46D8B2C3F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92D3-E473-4652-924D-38168F0E91A4}" type="datetimeFigureOut">
              <a:rPr lang="uk-UA" smtClean="0"/>
              <a:t>04.06.2014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126A-2CA3-4624-93F6-BC46D8B2C3F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092D3-E473-4652-924D-38168F0E91A4}" type="datetimeFigureOut">
              <a:rPr lang="uk-UA" smtClean="0"/>
              <a:t>04.06.2014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6126A-2CA3-4624-93F6-BC46D8B2C3F4}" type="slidenum">
              <a:rPr lang="uk-UA" smtClean="0"/>
              <a:t>‹#›</a:t>
            </a:fld>
            <a:endParaRPr lang="uk-UA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C1092D3-E473-4652-924D-38168F0E91A4}" type="datetimeFigureOut">
              <a:rPr lang="uk-UA" smtClean="0"/>
              <a:t>04.06.2014</a:t>
            </a:fld>
            <a:endParaRPr lang="uk-UA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546126A-2CA3-4624-93F6-BC46D8B2C3F4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C1092D3-E473-4652-924D-38168F0E91A4}" type="datetimeFigureOut">
              <a:rPr lang="uk-UA" smtClean="0"/>
              <a:t>04.06.2014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546126A-2CA3-4624-93F6-BC46D8B2C3F4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8077200" cy="3600400"/>
          </a:xfrm>
        </p:spPr>
        <p:txBody>
          <a:bodyPr>
            <a:noAutofit/>
          </a:bodyPr>
          <a:lstStyle/>
          <a:p>
            <a:pPr algn="ctr"/>
            <a:r>
              <a:rPr lang="ru-RU" sz="1150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Кам</a:t>
            </a:r>
            <a:r>
              <a:rPr lang="uk-UA" sz="1150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’яне</a:t>
            </a:r>
            <a:r>
              <a:rPr lang="uk-UA" sz="1150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вугілля</a:t>
            </a:r>
            <a:endParaRPr lang="uk-UA" sz="1150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81936" y="6166496"/>
            <a:ext cx="2662064" cy="691504"/>
          </a:xfrm>
        </p:spPr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74318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Поняття про кам’яне вугілля</a:t>
            </a:r>
            <a:endParaRPr lang="uk-UA" sz="5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75191"/>
            <a:ext cx="4608512" cy="4625609"/>
          </a:xfrm>
        </p:spPr>
        <p:txBody>
          <a:bodyPr>
            <a:noAutofit/>
          </a:bodyPr>
          <a:lstStyle/>
          <a:p>
            <a:r>
              <a:rPr lang="ru-RU" sz="2800" dirty="0">
                <a:latin typeface="Arial" pitchFamily="34" charset="0"/>
                <a:cs typeface="Arial" pitchFamily="34" charset="0"/>
              </a:rPr>
              <a:t>Перше </a:t>
            </a:r>
            <a:r>
              <a:rPr lang="ru-RU" sz="2800" dirty="0" err="1">
                <a:latin typeface="Arial" pitchFamily="34" charset="0"/>
                <a:cs typeface="Arial" pitchFamily="34" charset="0"/>
              </a:rPr>
              <a:t>згадування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про </a:t>
            </a:r>
            <a:r>
              <a:rPr lang="ru-RU" sz="2800" dirty="0" err="1">
                <a:latin typeface="Arial" pitchFamily="34" charset="0"/>
                <a:cs typeface="Arial" pitchFamily="34" charset="0"/>
              </a:rPr>
              <a:t>нього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>
                <a:latin typeface="Arial" pitchFamily="34" charset="0"/>
                <a:cs typeface="Arial" pitchFamily="34" charset="0"/>
              </a:rPr>
              <a:t>пов’язують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з 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Аристотелем.</a:t>
            </a:r>
          </a:p>
          <a:p>
            <a:endParaRPr lang="uk-UA" sz="2800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vi-VN" sz="2800" b="1" i="1" dirty="0" smtClean="0">
                <a:latin typeface="Arial" pitchFamily="34" charset="0"/>
                <a:cs typeface="Arial" pitchFamily="34" charset="0"/>
              </a:rPr>
              <a:t>Кам'яне вугілля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— </a:t>
            </a:r>
            <a:r>
              <a:rPr lang="vi-VN" sz="2800" dirty="0">
                <a:latin typeface="Arial" pitchFamily="34" charset="0"/>
                <a:cs typeface="Arial" pitchFamily="34" charset="0"/>
              </a:rPr>
              <a:t>тверда горюча корисна копалина, один з видів вугілля викопного, проміжний між бурим вугіллям і </a:t>
            </a:r>
            <a:r>
              <a:rPr lang="vi-VN" sz="2800" dirty="0" smtClean="0">
                <a:latin typeface="Arial" pitchFamily="34" charset="0"/>
                <a:cs typeface="Arial" pitchFamily="34" charset="0"/>
              </a:rPr>
              <a:t>антрацитом</a:t>
            </a:r>
            <a:r>
              <a:rPr lang="uk-UA" sz="28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2060848"/>
            <a:ext cx="3814963" cy="3952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048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8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Склад</a:t>
            </a:r>
            <a:endParaRPr lang="uk-UA" sz="8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988840"/>
            <a:ext cx="8640960" cy="4464496"/>
          </a:xfrm>
        </p:spPr>
        <p:txBody>
          <a:bodyPr>
            <a:normAutofit/>
          </a:bodyPr>
          <a:lstStyle/>
          <a:p>
            <a:r>
              <a:rPr lang="uk-UA" sz="3600" dirty="0">
                <a:latin typeface="Arial" pitchFamily="34" charset="0"/>
                <a:cs typeface="Arial" pitchFamily="34" charset="0"/>
              </a:rPr>
              <a:t>До складу кам’яного вугілля входять:</a:t>
            </a:r>
          </a:p>
          <a:p>
            <a:pPr lvl="5"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</a:pPr>
            <a:r>
              <a:rPr lang="uk-UA" sz="3600" dirty="0">
                <a:latin typeface="Arial" pitchFamily="34" charset="0"/>
                <a:cs typeface="Arial" pitchFamily="34" charset="0"/>
              </a:rPr>
              <a:t>  Вільний вуглець;</a:t>
            </a:r>
          </a:p>
          <a:p>
            <a:pPr lvl="5"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</a:pPr>
            <a:r>
              <a:rPr lang="uk-UA" sz="3600" dirty="0">
                <a:latin typeface="Arial" pitchFamily="34" charset="0"/>
                <a:cs typeface="Arial" pitchFamily="34" charset="0"/>
              </a:rPr>
              <a:t>  Органічні речовини, що містять Карбон, Гідроген, </a:t>
            </a:r>
            <a:r>
              <a:rPr lang="uk-UA" sz="3600" dirty="0" err="1">
                <a:latin typeface="Arial" pitchFamily="34" charset="0"/>
                <a:cs typeface="Arial" pitchFamily="34" charset="0"/>
              </a:rPr>
              <a:t>Оксиген</a:t>
            </a:r>
            <a:r>
              <a:rPr lang="uk-UA" sz="3600" dirty="0">
                <a:latin typeface="Arial" pitchFamily="34" charset="0"/>
                <a:cs typeface="Arial" pitchFamily="34" charset="0"/>
              </a:rPr>
              <a:t>, </a:t>
            </a:r>
            <a:r>
              <a:rPr lang="uk-UA" sz="3600" dirty="0" err="1">
                <a:latin typeface="Arial" pitchFamily="34" charset="0"/>
                <a:cs typeface="Arial" pitchFamily="34" charset="0"/>
              </a:rPr>
              <a:t>Сульфур</a:t>
            </a:r>
            <a:r>
              <a:rPr lang="uk-UA" sz="3600" dirty="0">
                <a:latin typeface="Arial" pitchFamily="34" charset="0"/>
                <a:cs typeface="Arial" pitchFamily="34" charset="0"/>
              </a:rPr>
              <a:t>, Нітроген;</a:t>
            </a:r>
          </a:p>
          <a:p>
            <a:pPr lvl="5"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</a:pPr>
            <a:r>
              <a:rPr lang="uk-UA" sz="3600" dirty="0">
                <a:latin typeface="Arial" pitchFamily="34" charset="0"/>
                <a:cs typeface="Arial" pitchFamily="34" charset="0"/>
              </a:rPr>
              <a:t>  Неорганічні речовини(шлак, після спалювання вугілля</a:t>
            </a:r>
            <a:r>
              <a:rPr lang="uk-UA" sz="3600" dirty="0" smtClean="0">
                <a:latin typeface="Arial" pitchFamily="34" charset="0"/>
                <a:cs typeface="Arial" pitchFamily="34" charset="0"/>
              </a:rPr>
              <a:t>).</a:t>
            </a:r>
            <a:endParaRPr lang="uk-UA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203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7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Фізичні властивості</a:t>
            </a:r>
            <a:endParaRPr lang="uk-UA" sz="7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88840"/>
            <a:ext cx="5328592" cy="4536504"/>
          </a:xfrm>
        </p:spPr>
        <p:txBody>
          <a:bodyPr>
            <a:normAutofit fontScale="85000" lnSpcReduction="20000"/>
          </a:bodyPr>
          <a:lstStyle/>
          <a:p>
            <a:r>
              <a:rPr lang="uk-UA" dirty="0" err="1">
                <a:latin typeface="Arial" pitchFamily="34" charset="0"/>
                <a:cs typeface="Arial" pitchFamily="34" charset="0"/>
              </a:rPr>
              <a:t>Щільна порода </a:t>
            </a:r>
            <a:r>
              <a:rPr lang="uk-UA" dirty="0">
                <a:latin typeface="Arial" pitchFamily="34" charset="0"/>
                <a:cs typeface="Arial" pitchFamily="34" charset="0"/>
              </a:rPr>
              <a:t>чорного, іноді сіро-чорного кольору. </a:t>
            </a:r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Блискуче,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напівблискуче</a:t>
            </a:r>
            <a:r>
              <a:rPr lang="uk-UA" dirty="0">
                <a:latin typeface="Arial" pitchFamily="34" charset="0"/>
                <a:cs typeface="Arial" pitchFamily="34" charset="0"/>
              </a:rPr>
              <a:t>, 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напівматове</a:t>
            </a:r>
            <a:r>
              <a:rPr lang="uk-UA" dirty="0">
                <a:latin typeface="Arial" pitchFamily="34" charset="0"/>
                <a:cs typeface="Arial" pitchFamily="34" charset="0"/>
              </a:rPr>
              <a:t>, матове</a:t>
            </a:r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Блиск </a:t>
            </a:r>
            <a:r>
              <a:rPr lang="uk-UA" dirty="0">
                <a:latin typeface="Arial" pitchFamily="34" charset="0"/>
                <a:cs typeface="Arial" pitchFamily="34" charset="0"/>
              </a:rPr>
              <a:t>смоляний або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металічний. 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uk-UA" dirty="0">
                <a:latin typeface="Arial" pitchFamily="34" charset="0"/>
                <a:cs typeface="Arial" pitchFamily="34" charset="0"/>
              </a:rPr>
              <a:t>органічній речовині кам'яного вугілля міститься 75-92 % вуглецю, 2,5-5,7 % 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водню</a:t>
            </a:r>
            <a:r>
              <a:rPr lang="uk-UA" dirty="0">
                <a:latin typeface="Arial" pitchFamily="34" charset="0"/>
                <a:cs typeface="Arial" pitchFamily="34" charset="0"/>
              </a:rPr>
              <a:t>,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>
                <a:latin typeface="Arial" pitchFamily="34" charset="0"/>
                <a:cs typeface="Arial" pitchFamily="34" charset="0"/>
              </a:rPr>
              <a:t>1,5-15 % кисню. </a:t>
            </a:r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Містить </a:t>
            </a:r>
            <a:r>
              <a:rPr lang="uk-UA" dirty="0">
                <a:latin typeface="Arial" pitchFamily="34" charset="0"/>
                <a:cs typeface="Arial" pitchFamily="34" charset="0"/>
              </a:rPr>
              <a:t>2-48 % летких речовин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.</a:t>
            </a:r>
            <a:endParaRPr lang="uk-UA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8658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2708920"/>
            <a:ext cx="4017746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997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7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Хімічні властивості</a:t>
            </a:r>
            <a:endParaRPr lang="uk-UA" sz="7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5191"/>
            <a:ext cx="5122912" cy="4966177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>
                <a:latin typeface="Arial" pitchFamily="34" charset="0"/>
                <a:cs typeface="Arial" pitchFamily="34" charset="0"/>
              </a:rPr>
              <a:t>Воно</a:t>
            </a:r>
            <a:r>
              <a:rPr lang="ru-RU" dirty="0">
                <a:latin typeface="Arial" pitchFamily="34" charset="0"/>
                <a:cs typeface="Arial" pitchFamily="34" charset="0"/>
              </a:rPr>
              <a:t> не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реагує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зі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слабими</a:t>
            </a:r>
            <a:r>
              <a:rPr lang="ru-RU" dirty="0">
                <a:latin typeface="Arial" pitchFamily="34" charset="0"/>
                <a:cs typeface="Arial" pitchFamily="34" charset="0"/>
              </a:rPr>
              <a:t> лугами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ні</a:t>
            </a:r>
            <a:r>
              <a:rPr lang="ru-RU" dirty="0">
                <a:latin typeface="Arial" pitchFamily="34" charset="0"/>
                <a:cs typeface="Arial" pitchFamily="34" charset="0"/>
              </a:rPr>
              <a:t> в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звичайних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умовах</a:t>
            </a:r>
            <a:r>
              <a:rPr lang="ru-RU" dirty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ні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під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тиском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latin typeface="Arial" pitchFamily="34" charset="0"/>
                <a:cs typeface="Arial" pitchFamily="34" charset="0"/>
              </a:rPr>
              <a:t>Вугілля, нагріте до високих температур без доступу повітря, розкладається з утворенням рідких і газоподібних продуктів (в основному вуглеводнів), які називаються </a:t>
            </a:r>
            <a:r>
              <a:rPr lang="uk-UA" b="1" i="1" dirty="0">
                <a:latin typeface="Arial" pitchFamily="34" charset="0"/>
                <a:cs typeface="Arial" pitchFamily="34" charset="0"/>
              </a:rPr>
              <a:t>леткими речовинами</a:t>
            </a:r>
            <a:r>
              <a:rPr lang="uk-UA" dirty="0">
                <a:latin typeface="Arial" pitchFamily="34" charset="0"/>
                <a:cs typeface="Arial" pitchFamily="34" charset="0"/>
              </a:rPr>
              <a:t>. Твердий продукт, що виникає в результаті термічного розкладу вугілля, називається </a:t>
            </a:r>
            <a:r>
              <a:rPr lang="uk-UA" b="1" i="1" dirty="0">
                <a:latin typeface="Arial" pitchFamily="34" charset="0"/>
                <a:cs typeface="Arial" pitchFamily="34" charset="0"/>
              </a:rPr>
              <a:t>коксовим </a:t>
            </a:r>
            <a:r>
              <a:rPr lang="uk-UA" b="1" i="1" dirty="0" smtClean="0">
                <a:latin typeface="Arial" pitchFamily="34" charset="0"/>
                <a:cs typeface="Arial" pitchFamily="34" charset="0"/>
              </a:rPr>
              <a:t>залишком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uk-UA" dirty="0">
                <a:latin typeface="Arial" pitchFamily="34" charset="0"/>
                <a:cs typeface="Arial" pitchFamily="34" charset="0"/>
              </a:rPr>
              <a:t>Вміст і склад летких речовин залежать від термічної дії (температури і тривалості нагріву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).</a:t>
            </a:r>
            <a:endParaRPr lang="uk-UA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2245797"/>
            <a:ext cx="3405724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300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270"/>
            <a:ext cx="8229600" cy="1252728"/>
          </a:xfrm>
        </p:spPr>
        <p:txBody>
          <a:bodyPr>
            <a:noAutofit/>
          </a:bodyPr>
          <a:lstStyle/>
          <a:p>
            <a:pPr algn="ctr"/>
            <a:r>
              <a:rPr lang="uk-UA" sz="4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Продукти коксування кам’яного </a:t>
            </a:r>
            <a:r>
              <a:rPr lang="uk-UA" sz="4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вугіля</a:t>
            </a:r>
            <a:endParaRPr lang="uk-UA" sz="4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4711334" y="2945607"/>
            <a:ext cx="0" cy="27116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711334" y="4419770"/>
            <a:ext cx="0" cy="52139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1187624" y="4941168"/>
            <a:ext cx="684076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1187624" y="4941168"/>
            <a:ext cx="0" cy="27116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3548022" y="4927356"/>
            <a:ext cx="0" cy="27116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5763344" y="4927356"/>
            <a:ext cx="0" cy="27116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8021015" y="4941168"/>
            <a:ext cx="0" cy="27116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9" name="Группа 8"/>
          <p:cNvGrpSpPr/>
          <p:nvPr/>
        </p:nvGrpSpPr>
        <p:grpSpPr>
          <a:xfrm>
            <a:off x="251520" y="1742611"/>
            <a:ext cx="6552728" cy="4622740"/>
            <a:chOff x="457201" y="1778059"/>
            <a:chExt cx="5328087" cy="4622740"/>
          </a:xfrm>
        </p:grpSpPr>
        <p:sp>
          <p:nvSpPr>
            <p:cNvPr id="14" name="Полилиния 13"/>
            <p:cNvSpPr/>
            <p:nvPr/>
          </p:nvSpPr>
          <p:spPr>
            <a:xfrm>
              <a:off x="2880523" y="1778059"/>
              <a:ext cx="2405992" cy="1202996"/>
            </a:xfrm>
            <a:custGeom>
              <a:avLst/>
              <a:gdLst>
                <a:gd name="connsiteX0" fmla="*/ 0 w 2405992"/>
                <a:gd name="connsiteY0" fmla="*/ 0 h 1202996"/>
                <a:gd name="connsiteX1" fmla="*/ 2405992 w 2405992"/>
                <a:gd name="connsiteY1" fmla="*/ 0 h 1202996"/>
                <a:gd name="connsiteX2" fmla="*/ 2405992 w 2405992"/>
                <a:gd name="connsiteY2" fmla="*/ 1202996 h 1202996"/>
                <a:gd name="connsiteX3" fmla="*/ 0 w 2405992"/>
                <a:gd name="connsiteY3" fmla="*/ 1202996 h 1202996"/>
                <a:gd name="connsiteX4" fmla="*/ 0 w 2405992"/>
                <a:gd name="connsiteY4" fmla="*/ 0 h 1202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05992" h="1202996">
                  <a:moveTo>
                    <a:pt x="0" y="0"/>
                  </a:moveTo>
                  <a:lnTo>
                    <a:pt x="2405992" y="0"/>
                  </a:lnTo>
                  <a:lnTo>
                    <a:pt x="2405992" y="1202996"/>
                  </a:lnTo>
                  <a:lnTo>
                    <a:pt x="0" y="120299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145" tIns="17145" rIns="17145" bIns="17145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4400" b="1" kern="1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Кам’яне вугілля</a:t>
              </a:r>
              <a:endParaRPr lang="uk-UA" sz="4400" b="1" kern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457201" y="5197803"/>
              <a:ext cx="1697961" cy="1202996"/>
            </a:xfrm>
            <a:custGeom>
              <a:avLst/>
              <a:gdLst>
                <a:gd name="connsiteX0" fmla="*/ 0 w 2405992"/>
                <a:gd name="connsiteY0" fmla="*/ 0 h 1202996"/>
                <a:gd name="connsiteX1" fmla="*/ 2405992 w 2405992"/>
                <a:gd name="connsiteY1" fmla="*/ 0 h 1202996"/>
                <a:gd name="connsiteX2" fmla="*/ 2405992 w 2405992"/>
                <a:gd name="connsiteY2" fmla="*/ 1202996 h 1202996"/>
                <a:gd name="connsiteX3" fmla="*/ 0 w 2405992"/>
                <a:gd name="connsiteY3" fmla="*/ 1202996 h 1202996"/>
                <a:gd name="connsiteX4" fmla="*/ 0 w 2405992"/>
                <a:gd name="connsiteY4" fmla="*/ 0 h 1202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05992" h="1202996">
                  <a:moveTo>
                    <a:pt x="0" y="0"/>
                  </a:moveTo>
                  <a:lnTo>
                    <a:pt x="2405992" y="0"/>
                  </a:lnTo>
                  <a:lnTo>
                    <a:pt x="2405992" y="1202996"/>
                  </a:lnTo>
                  <a:lnTo>
                    <a:pt x="0" y="120299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145" tIns="17145" rIns="17145" bIns="17145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3000" kern="1200" dirty="0" smtClean="0">
                  <a:latin typeface="Arial" pitchFamily="34" charset="0"/>
                  <a:cs typeface="Arial" pitchFamily="34" charset="0"/>
                </a:rPr>
                <a:t>Амоніакова вода</a:t>
              </a:r>
              <a:endParaRPr lang="uk-UA" sz="3000" kern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Полилиния 15"/>
            <p:cNvSpPr/>
            <p:nvPr/>
          </p:nvSpPr>
          <p:spPr>
            <a:xfrm>
              <a:off x="2272264" y="5194568"/>
              <a:ext cx="1730711" cy="1202996"/>
            </a:xfrm>
            <a:custGeom>
              <a:avLst/>
              <a:gdLst>
                <a:gd name="connsiteX0" fmla="*/ 0 w 2405992"/>
                <a:gd name="connsiteY0" fmla="*/ 0 h 1202996"/>
                <a:gd name="connsiteX1" fmla="*/ 2405992 w 2405992"/>
                <a:gd name="connsiteY1" fmla="*/ 0 h 1202996"/>
                <a:gd name="connsiteX2" fmla="*/ 2405992 w 2405992"/>
                <a:gd name="connsiteY2" fmla="*/ 1202996 h 1202996"/>
                <a:gd name="connsiteX3" fmla="*/ 0 w 2405992"/>
                <a:gd name="connsiteY3" fmla="*/ 1202996 h 1202996"/>
                <a:gd name="connsiteX4" fmla="*/ 0 w 2405992"/>
                <a:gd name="connsiteY4" fmla="*/ 0 h 1202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05992" h="1202996">
                  <a:moveTo>
                    <a:pt x="0" y="0"/>
                  </a:moveTo>
                  <a:lnTo>
                    <a:pt x="2405992" y="0"/>
                  </a:lnTo>
                  <a:lnTo>
                    <a:pt x="2405992" y="1202996"/>
                  </a:lnTo>
                  <a:lnTo>
                    <a:pt x="0" y="120299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145" tIns="17145" rIns="17145" bIns="17145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4400" kern="1200" dirty="0" smtClean="0">
                  <a:latin typeface="Arial" pitchFamily="34" charset="0"/>
                  <a:cs typeface="Arial" pitchFamily="34" charset="0"/>
                </a:rPr>
                <a:t>Кокс</a:t>
              </a:r>
              <a:endParaRPr lang="uk-UA" sz="4400" kern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Полилиния 16"/>
            <p:cNvSpPr/>
            <p:nvPr/>
          </p:nvSpPr>
          <p:spPr>
            <a:xfrm>
              <a:off x="4098172" y="5197738"/>
              <a:ext cx="1687116" cy="1202996"/>
            </a:xfrm>
            <a:custGeom>
              <a:avLst/>
              <a:gdLst>
                <a:gd name="connsiteX0" fmla="*/ 0 w 2405992"/>
                <a:gd name="connsiteY0" fmla="*/ 0 h 1202996"/>
                <a:gd name="connsiteX1" fmla="*/ 2405992 w 2405992"/>
                <a:gd name="connsiteY1" fmla="*/ 0 h 1202996"/>
                <a:gd name="connsiteX2" fmla="*/ 2405992 w 2405992"/>
                <a:gd name="connsiteY2" fmla="*/ 1202996 h 1202996"/>
                <a:gd name="connsiteX3" fmla="*/ 0 w 2405992"/>
                <a:gd name="connsiteY3" fmla="*/ 1202996 h 1202996"/>
                <a:gd name="connsiteX4" fmla="*/ 0 w 2405992"/>
                <a:gd name="connsiteY4" fmla="*/ 0 h 1202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05992" h="1202996">
                  <a:moveTo>
                    <a:pt x="0" y="0"/>
                  </a:moveTo>
                  <a:lnTo>
                    <a:pt x="2405992" y="0"/>
                  </a:lnTo>
                  <a:lnTo>
                    <a:pt x="2405992" y="1202996"/>
                  </a:lnTo>
                  <a:lnTo>
                    <a:pt x="0" y="120299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145" tIns="17145" rIns="17145" bIns="17145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2800" kern="1200" dirty="0" err="1" smtClean="0">
                  <a:latin typeface="Arial" pitchFamily="34" charset="0"/>
                  <a:cs typeface="Arial" pitchFamily="34" charset="0"/>
                </a:rPr>
                <a:t>Кам’яно-вугільний</a:t>
              </a:r>
              <a:r>
                <a:rPr lang="uk-UA" sz="2800" kern="1200" dirty="0" smtClean="0">
                  <a:latin typeface="Arial" pitchFamily="34" charset="0"/>
                  <a:cs typeface="Arial" pitchFamily="34" charset="0"/>
                </a:rPr>
                <a:t> дьоготь</a:t>
              </a:r>
              <a:endParaRPr lang="uk-UA" sz="2800" kern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Полилиния 17"/>
            <p:cNvSpPr/>
            <p:nvPr/>
          </p:nvSpPr>
          <p:spPr>
            <a:xfrm>
              <a:off x="2895177" y="3252222"/>
              <a:ext cx="2405992" cy="1202996"/>
            </a:xfrm>
            <a:custGeom>
              <a:avLst/>
              <a:gdLst>
                <a:gd name="connsiteX0" fmla="*/ 0 w 2405992"/>
                <a:gd name="connsiteY0" fmla="*/ 0 h 1202996"/>
                <a:gd name="connsiteX1" fmla="*/ 2405992 w 2405992"/>
                <a:gd name="connsiteY1" fmla="*/ 0 h 1202996"/>
                <a:gd name="connsiteX2" fmla="*/ 2405992 w 2405992"/>
                <a:gd name="connsiteY2" fmla="*/ 1202996 h 1202996"/>
                <a:gd name="connsiteX3" fmla="*/ 0 w 2405992"/>
                <a:gd name="connsiteY3" fmla="*/ 1202996 h 1202996"/>
                <a:gd name="connsiteX4" fmla="*/ 0 w 2405992"/>
                <a:gd name="connsiteY4" fmla="*/ 0 h 1202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05992" h="1202996">
                  <a:moveTo>
                    <a:pt x="0" y="0"/>
                  </a:moveTo>
                  <a:lnTo>
                    <a:pt x="2405992" y="0"/>
                  </a:lnTo>
                  <a:lnTo>
                    <a:pt x="2405992" y="1202996"/>
                  </a:lnTo>
                  <a:lnTo>
                    <a:pt x="0" y="120299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145" tIns="17145" rIns="17145" bIns="17145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4000" kern="1200" dirty="0" smtClean="0">
                  <a:latin typeface="Arial" pitchFamily="34" charset="0"/>
                  <a:cs typeface="Arial" pitchFamily="34" charset="0"/>
                </a:rPr>
                <a:t>Коксування</a:t>
              </a:r>
              <a:endParaRPr lang="uk-UA" sz="4000" kern="1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9" name="Полилиния 18"/>
          <p:cNvSpPr/>
          <p:nvPr/>
        </p:nvSpPr>
        <p:spPr>
          <a:xfrm>
            <a:off x="6948264" y="5159120"/>
            <a:ext cx="1997432" cy="1202996"/>
          </a:xfrm>
          <a:custGeom>
            <a:avLst/>
            <a:gdLst>
              <a:gd name="connsiteX0" fmla="*/ 0 w 2405992"/>
              <a:gd name="connsiteY0" fmla="*/ 0 h 1202996"/>
              <a:gd name="connsiteX1" fmla="*/ 2405992 w 2405992"/>
              <a:gd name="connsiteY1" fmla="*/ 0 h 1202996"/>
              <a:gd name="connsiteX2" fmla="*/ 2405992 w 2405992"/>
              <a:gd name="connsiteY2" fmla="*/ 1202996 h 1202996"/>
              <a:gd name="connsiteX3" fmla="*/ 0 w 2405992"/>
              <a:gd name="connsiteY3" fmla="*/ 1202996 h 1202996"/>
              <a:gd name="connsiteX4" fmla="*/ 0 w 2405992"/>
              <a:gd name="connsiteY4" fmla="*/ 0 h 120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5992" h="1202996">
                <a:moveTo>
                  <a:pt x="0" y="0"/>
                </a:moveTo>
                <a:lnTo>
                  <a:pt x="2405992" y="0"/>
                </a:lnTo>
                <a:lnTo>
                  <a:pt x="2405992" y="1202996"/>
                </a:lnTo>
                <a:lnTo>
                  <a:pt x="0" y="120299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145" tIns="17145" rIns="17145" bIns="17145" numCol="1" spcCol="1270" anchor="ctr" anchorCtr="0">
            <a:noAutofit/>
          </a:bodyPr>
          <a:lstStyle/>
          <a:p>
            <a:pPr lvl="0" algn="ctr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3200" kern="1200" dirty="0" smtClean="0">
                <a:latin typeface="Arial" pitchFamily="34" charset="0"/>
                <a:cs typeface="Arial" pitchFamily="34" charset="0"/>
              </a:rPr>
              <a:t>Коксовий газ</a:t>
            </a:r>
            <a:endParaRPr lang="uk-UA" sz="3200" kern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759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9600" dirty="0" smtClean="0"/>
              <a:t>Кокс</a:t>
            </a:r>
            <a:endParaRPr lang="uk-UA" sz="9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28800"/>
            <a:ext cx="5256584" cy="5040559"/>
          </a:xfrm>
        </p:spPr>
        <p:txBody>
          <a:bodyPr>
            <a:noAutofit/>
          </a:bodyPr>
          <a:lstStyle/>
          <a:p>
            <a:r>
              <a:rPr lang="ru-RU" sz="2400" dirty="0" err="1">
                <a:latin typeface="Arial" pitchFamily="34" charset="0"/>
                <a:cs typeface="Arial" pitchFamily="34" charset="0"/>
              </a:rPr>
              <a:t>В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икористовується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головним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чином як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відновник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і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паливо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у 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металургійній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промисловості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uk-UA" sz="2400" dirty="0" smtClean="0">
                <a:latin typeface="Arial" pitchFamily="34" charset="0"/>
                <a:cs typeface="Arial" pitchFamily="34" charset="0"/>
              </a:rPr>
              <a:t>Крупний</a:t>
            </a:r>
            <a:r>
              <a:rPr lang="uk-UA" sz="2400" dirty="0">
                <a:latin typeface="Arial" pitchFamily="34" charset="0"/>
                <a:cs typeface="Arial" pitchFamily="34" charset="0"/>
              </a:rPr>
              <a:t> кокс (клас +25 мм) використовують також в кольоровій металургії при виплавці міді, свинцю, нікелю, в хімічній промисловості як відновник для отримання сульфіду натрію, цинкових білил, вуглекислого газу, сухого льоду, для випалювання 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вапняку.</a:t>
            </a:r>
            <a:endParaRPr lang="uk-UA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458" b="97917" l="2188" r="9781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1904" y="2636912"/>
            <a:ext cx="3912096" cy="2934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93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490"/>
            <a:ext cx="9144000" cy="6967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94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106</TotalTime>
  <Words>148</Words>
  <Application>Microsoft Office PowerPoint</Application>
  <PresentationFormat>Экран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Модульная</vt:lpstr>
      <vt:lpstr>Кам’яне вугілля</vt:lpstr>
      <vt:lpstr>Поняття про кам’яне вугілля</vt:lpstr>
      <vt:lpstr>Склад</vt:lpstr>
      <vt:lpstr>Фізичні властивості</vt:lpstr>
      <vt:lpstr>Хімічні властивості</vt:lpstr>
      <vt:lpstr>Продукти коксування кам’яного вугіля</vt:lpstr>
      <vt:lpstr>Кокс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Кам’яне вугілля</dc:title>
  <dc:creator>Eliza Bet</dc:creator>
  <cp:lastModifiedBy>Eliza Bet</cp:lastModifiedBy>
  <cp:revision>11</cp:revision>
  <dcterms:created xsi:type="dcterms:W3CDTF">2013-11-26T16:34:04Z</dcterms:created>
  <dcterms:modified xsi:type="dcterms:W3CDTF">2014-06-04T09:32:22Z</dcterms:modified>
</cp:coreProperties>
</file>