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0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53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0FC7-3C96-406B-9C18-FC9661EBCA81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8B55-91C8-46B7-B4DB-45E1921096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0FC7-3C96-406B-9C18-FC9661EBCA81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8B55-91C8-46B7-B4DB-45E192109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0FC7-3C96-406B-9C18-FC9661EBCA81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8B55-91C8-46B7-B4DB-45E192109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0FC7-3C96-406B-9C18-FC9661EBCA81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8B55-91C8-46B7-B4DB-45E192109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0FC7-3C96-406B-9C18-FC9661EBCA81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3B78B55-91C8-46B7-B4DB-45E192109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0FC7-3C96-406B-9C18-FC9661EBCA81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8B55-91C8-46B7-B4DB-45E192109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0FC7-3C96-406B-9C18-FC9661EBCA81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8B55-91C8-46B7-B4DB-45E192109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0FC7-3C96-406B-9C18-FC9661EBCA81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8B55-91C8-46B7-B4DB-45E192109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0FC7-3C96-406B-9C18-FC9661EBCA81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8B55-91C8-46B7-B4DB-45E192109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0FC7-3C96-406B-9C18-FC9661EBCA81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8B55-91C8-46B7-B4DB-45E192109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0FC7-3C96-406B-9C18-FC9661EBCA81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8B55-91C8-46B7-B4DB-45E192109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9560FC7-3C96-406B-9C18-FC9661EBCA81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3B78B55-91C8-46B7-B4DB-45E192109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000"/>
                    </a14:imgEffect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93" y="-2215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8378" y="1412776"/>
            <a:ext cx="8542458" cy="2147664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Comic Sans MS" pitchFamily="66" charset="0"/>
              </a:rPr>
              <a:t>Великобритания</a:t>
            </a:r>
            <a:endParaRPr lang="ru-RU" sz="6000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42721" y="4509120"/>
            <a:ext cx="5079549" cy="1608584"/>
          </a:xfrm>
        </p:spPr>
        <p:txBody>
          <a:bodyPr>
            <a:noAutofit/>
          </a:bodyPr>
          <a:lstStyle/>
          <a:p>
            <a:r>
              <a:rPr lang="ru-RU" sz="24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Naskh Medium" pitchFamily="50" charset="-78"/>
              </a:rPr>
              <a:t>Григор</a:t>
            </a:r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Naskh Medium" pitchFamily="50" charset="-78"/>
              </a:rPr>
              <a:t> Татьяна </a:t>
            </a:r>
          </a:p>
          <a:p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Naskh Medium" pitchFamily="50" charset="-78"/>
              </a:rPr>
              <a:t>и </a:t>
            </a:r>
          </a:p>
          <a:p>
            <a:r>
              <a:rPr lang="ru-RU" sz="24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Naskh Medium" pitchFamily="50" charset="-78"/>
              </a:rPr>
              <a:t>Осадчук</a:t>
            </a:r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Naskh Medium" pitchFamily="50" charset="-78"/>
              </a:rPr>
              <a:t> Валерия</a:t>
            </a:r>
            <a:b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Naskh Medium" pitchFamily="50" charset="-78"/>
              </a:rPr>
            </a:br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Naskh Medium" pitchFamily="50" charset="-78"/>
              </a:rPr>
              <a:t>10Б</a:t>
            </a:r>
            <a:endParaRPr lang="ru-RU" sz="2400" b="1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dobe Naskh Medium" pitchFamily="50" charset="-78"/>
            </a:endParaRPr>
          </a:p>
        </p:txBody>
      </p:sp>
      <p:pic>
        <p:nvPicPr>
          <p:cNvPr id="7170" name="Picture 2" descr="C:\Users\Танюшка\AppData\Local\Microsoft\Windows\Temporary Internet Files\Content.IE5\US0AHMQO\MP90043314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0648"/>
            <a:ext cx="2501682" cy="1674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Танюшка\AppData\Local\Microsoft\Windows\Temporary Internet Files\Content.IE5\J6H1TI93\MP900401874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2280627" cy="1519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Танюшка\AppData\Local\Microsoft\Windows\Temporary Internet Files\Content.IE5\U4EQ5W2E\MP900402668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46422"/>
            <a:ext cx="2255963" cy="1503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Этнический состав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733" y="1196752"/>
            <a:ext cx="4824536" cy="5661248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2"/>
              </a:buBlip>
            </a:pPr>
            <a:r>
              <a:rPr lang="ru-RU" sz="1600" dirty="0" smtClean="0">
                <a:latin typeface="Comic Sans MS" pitchFamily="66" charset="0"/>
              </a:rPr>
              <a:t>Исторически Британские люди считаются смешением различных этнических групп, селившихся там до XI века: кельтов, римлян, англосаксов, викингов и норманнов. </a:t>
            </a:r>
          </a:p>
          <a:p>
            <a:endParaRPr lang="ru-RU" sz="1600" dirty="0" smtClean="0"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ru-RU" sz="1600" dirty="0" smtClean="0">
                <a:latin typeface="Comic Sans MS" pitchFamily="66" charset="0"/>
              </a:rPr>
              <a:t>Соединённое </a:t>
            </a:r>
            <a:r>
              <a:rPr lang="ru-RU" sz="1600" dirty="0" smtClean="0">
                <a:latin typeface="Comic Sans MS" pitchFamily="66" charset="0"/>
              </a:rPr>
              <a:t>Королевство имеет историю малой не-белой иммиграции, Ливерпуль имеет самое старое темнокожее население в стране, идущее своими корнями как минимум к 1730-м, а также самую старую китайскую общину, датирующуюся первым прибытием китайских моряков в XIX веке. В 1950 году в Британии проживало менее 20 000 </a:t>
            </a:r>
            <a:r>
              <a:rPr lang="ru-RU" sz="1600" dirty="0" err="1" smtClean="0">
                <a:latin typeface="Comic Sans MS" pitchFamily="66" charset="0"/>
              </a:rPr>
              <a:t>не-белых</a:t>
            </a:r>
            <a:r>
              <a:rPr lang="ru-RU" sz="1600" dirty="0" smtClean="0">
                <a:latin typeface="Comic Sans MS" pitchFamily="66" charset="0"/>
              </a:rPr>
              <a:t>, практически все родившиеся </a:t>
            </a:r>
            <a:r>
              <a:rPr lang="ru-RU" sz="1600" dirty="0" err="1" smtClean="0">
                <a:latin typeface="Comic Sans MS" pitchFamily="66" charset="0"/>
              </a:rPr>
              <a:t>зарубежом</a:t>
            </a:r>
            <a:r>
              <a:rPr lang="ru-RU" sz="1600" dirty="0" smtClean="0">
                <a:latin typeface="Comic Sans MS" pitchFamily="66" charset="0"/>
              </a:rPr>
              <a:t>.</a:t>
            </a:r>
          </a:p>
          <a:p>
            <a:pPr marL="137160" indent="0">
              <a:buNone/>
            </a:pPr>
            <a:endParaRPr lang="ru-RU" sz="1600" dirty="0" smtClean="0"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ru-RU" sz="1600" dirty="0" smtClean="0">
                <a:latin typeface="Comic Sans MS" pitchFamily="66" charset="0"/>
              </a:rPr>
              <a:t>Этнический состав варьируется в разных частях страны. 30,4 % Лондонского населения и 37,4 % </a:t>
            </a:r>
            <a:r>
              <a:rPr lang="ru-RU" sz="1600" dirty="0" err="1" smtClean="0">
                <a:latin typeface="Comic Sans MS" pitchFamily="66" charset="0"/>
              </a:rPr>
              <a:t>Лестерского</a:t>
            </a:r>
            <a:r>
              <a:rPr lang="ru-RU" sz="1600" dirty="0" smtClean="0">
                <a:latin typeface="Comic Sans MS" pitchFamily="66" charset="0"/>
              </a:rPr>
              <a:t> в 2005 году составляли </a:t>
            </a:r>
            <a:r>
              <a:rPr lang="ru-RU" sz="1600" dirty="0" err="1" smtClean="0">
                <a:latin typeface="Comic Sans MS" pitchFamily="66" charset="0"/>
              </a:rPr>
              <a:t>не-белые</a:t>
            </a:r>
            <a:r>
              <a:rPr lang="ru-RU" sz="1600" dirty="0" smtClean="0">
                <a:latin typeface="Comic Sans MS" pitchFamily="66" charset="0"/>
              </a:rPr>
              <a:t>, в то время как менее 5 % населения Северо-Восточной Англии, Уэльса и Юго-Западной Англии были этнические меньшинства</a:t>
            </a:r>
            <a:r>
              <a:rPr lang="ru-RU" sz="1400" dirty="0" smtClean="0">
                <a:latin typeface="Comic Sans MS" pitchFamily="66" charset="0"/>
              </a:rPr>
              <a:t>.</a:t>
            </a:r>
            <a:endParaRPr lang="ru-RU" sz="1400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909"/>
            <a:ext cx="2625080" cy="2651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937" y="4221088"/>
            <a:ext cx="3408040" cy="24601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C:\Users\Танюшка\AppData\Local\Microsoft\Windows\Temporary Internet Files\Content.IE5\J6H1TI93\MP90044313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352" y="2996952"/>
            <a:ext cx="2203908" cy="1466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146" y="116632"/>
            <a:ext cx="8229600" cy="1143000"/>
          </a:xfrm>
        </p:spPr>
        <p:txBody>
          <a:bodyPr/>
          <a:lstStyle/>
          <a:p>
            <a:r>
              <a:rPr lang="ru-RU" dirty="0" smtClean="0"/>
              <a:t>Международные отношения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340767"/>
            <a:ext cx="4608512" cy="5040561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1800" dirty="0" smtClean="0"/>
              <a:t>Великобритания является постоянным членом Совета Безопасности ООН, членом Содружества наций, НАТО, ОЭСР, ВТО, Совета Европы, ОБСЕ. Великобритания имеет «Особые Отношения» с США и близкое партнёрство с Францией, «Сердечное соглашение», а также имеет общую программу ядерного вооружения с этими двумя странами. Другие близкие союзники включают других членов ЕС и НАТО и стран Содружества, а также Японию. Мировое присутствие и влияние Британии усиливаются также благодаря торговым отношениям, иностранным инвестициям, официальной помощи в целях развития и военным силам</a:t>
            </a:r>
            <a:endParaRPr lang="ru-RU" sz="1800" dirty="0"/>
          </a:p>
        </p:txBody>
      </p:sp>
      <p:pic>
        <p:nvPicPr>
          <p:cNvPr id="4" name="Рисунок 3" descr="800px-David_Cameron_and_Barack_Obama_at_the_G20_Summit_in_Toron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6906" y="2276872"/>
            <a:ext cx="3880840" cy="2585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520" y="-243408"/>
            <a:ext cx="3008313" cy="116205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Comic Sans MS" pitchFamily="66" charset="0"/>
              </a:rPr>
              <a:t>Экономика</a:t>
            </a:r>
            <a:endParaRPr lang="ru-RU" sz="3600" dirty="0">
              <a:latin typeface="Comic Sans MS" pitchFamily="66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107504" y="1526810"/>
            <a:ext cx="3600400" cy="471050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Великобритания имеет частично регулируемую рыночную экономику. Великобритания является шестой по размеру экономикой в мире и второй в Европе после Германии. Банк Англии — центральный банк Великобритании и ответственен за выпуск национальной валюты фунтов стерлингов. 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10" name="Содержимое 9" descr="London.bankofengland.arp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79912" y="1628800"/>
            <a:ext cx="5111750" cy="3827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171400"/>
            <a:ext cx="2170583" cy="99571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Транспорт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5" name="Содержимое 4" descr="Qantas_a380_vh-oqa_takeoff_heathrow_arp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36096" y="980728"/>
            <a:ext cx="2438400" cy="1667256"/>
          </a:xfrm>
        </p:spPr>
      </p:pic>
      <p:pic>
        <p:nvPicPr>
          <p:cNvPr id="6" name="Рисунок 5" descr="Heathrow_T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3717032"/>
            <a:ext cx="6023067" cy="29437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378828"/>
            <a:ext cx="4752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omic Sans MS" pitchFamily="66" charset="0"/>
              </a:rPr>
              <a:t>За год с октября 2009 по сентябрь 2010 года британские аэропорты в общей сложности обслужили 211,4 миллиона пассажиров. За этот период крупнейшими аэропортами стали Лондонский Хитроу , </a:t>
            </a:r>
            <a:r>
              <a:rPr lang="ru-RU" dirty="0" err="1">
                <a:latin typeface="Comic Sans MS" pitchFamily="66" charset="0"/>
              </a:rPr>
              <a:t>Гатвик</a:t>
            </a:r>
            <a:r>
              <a:rPr lang="ru-RU" dirty="0">
                <a:latin typeface="Comic Sans MS" pitchFamily="66" charset="0"/>
              </a:rPr>
              <a:t> и </a:t>
            </a:r>
            <a:r>
              <a:rPr lang="ru-RU" dirty="0" err="1">
                <a:latin typeface="Comic Sans MS" pitchFamily="66" charset="0"/>
              </a:rPr>
              <a:t>Станстед</a:t>
            </a:r>
            <a:r>
              <a:rPr lang="ru-RU" dirty="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0648"/>
            <a:ext cx="5619750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79512" y="2564904"/>
            <a:ext cx="4464496" cy="3927648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ru-RU" dirty="0"/>
              <a:t>Дорожная сеть составляет 3 497 километров основных дорог, 3 497 км автомагистралей и 344 000 км второстепенных дорог. В 2009 году в Великобритании было 34 миллиона зарегистрированных автомобилей. Железнодорожная сеть имеет 16 116 км на британском острове и 303 км в Северной Ирландии, по которым ежедневно перевозится 18 000 пассажиров и 1000 грузовых вагонов.</a:t>
            </a:r>
          </a:p>
          <a:p>
            <a:endParaRPr lang="ru-RU" dirty="0"/>
          </a:p>
        </p:txBody>
      </p:sp>
      <p:pic>
        <p:nvPicPr>
          <p:cNvPr id="6147" name="Picture 3" descr="C:\Users\Танюшка\AppData\Local\Microsoft\Windows\Temporary Internet Files\Content.IE5\US0AHMQO\MC90023266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082" y="5661248"/>
            <a:ext cx="4039354" cy="54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70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3643" y="-171400"/>
            <a:ext cx="3008313" cy="116205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Энергетика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8956" y="404664"/>
            <a:ext cx="3635896" cy="5832648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Comic Sans MS" pitchFamily="66" charset="0"/>
              </a:rPr>
              <a:t>В 2006 году Великобритания являлась девятым мировым потребителем энергии и пятнадцатым производителем. В 2009 году Соединённое Королевство производило 1,5 миллиона баррелей нефти в день. Великобритания является импортёром нефти. </a:t>
            </a:r>
          </a:p>
          <a:p>
            <a:endParaRPr lang="ru-RU" sz="1600" dirty="0" smtClean="0">
              <a:latin typeface="Comic Sans MS" pitchFamily="66" charset="0"/>
            </a:endParaRPr>
          </a:p>
          <a:p>
            <a:r>
              <a:rPr lang="ru-RU" sz="1600" dirty="0" smtClean="0">
                <a:latin typeface="Comic Sans MS" pitchFamily="66" charset="0"/>
              </a:rPr>
              <a:t>В 2009 году Великобритания была также 13-м производителем природного газа в мире и крупнейшим — в ЕС. Соединённой Королевство добыло 19,7 миллионов тонн угля .</a:t>
            </a:r>
          </a:p>
          <a:p>
            <a:r>
              <a:rPr lang="ru-RU" sz="1600" dirty="0" smtClean="0">
                <a:latin typeface="Comic Sans MS" pitchFamily="66" charset="0"/>
              </a:rPr>
              <a:t>В Великобритании базируется несколько крупных энергетических компаний, включая две из шести крупнейших частных энергетических компаний.</a:t>
            </a:r>
            <a:endParaRPr lang="ru-RU" sz="1600" dirty="0">
              <a:latin typeface="Comic Sans MS" pitchFamily="66" charset="0"/>
            </a:endParaRPr>
          </a:p>
        </p:txBody>
      </p:sp>
      <p:pic>
        <p:nvPicPr>
          <p:cNvPr id="5" name="Содержимое 4" descr="800px-Oil_platform_in_the_North_SeaPro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79912" y="1484784"/>
            <a:ext cx="5111750" cy="3405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179512" y="188640"/>
            <a:ext cx="3168352" cy="655272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Великобритания</a:t>
            </a:r>
            <a:r>
              <a:rPr lang="ru-RU" sz="2000" dirty="0" smtClean="0"/>
              <a:t> </a:t>
            </a:r>
            <a:r>
              <a:rPr lang="ru-RU" sz="1800" dirty="0" smtClean="0"/>
              <a:t>-островное государство на северо-западе Европы. </a:t>
            </a:r>
            <a:endParaRPr lang="ru-RU" sz="1800" dirty="0" smtClean="0"/>
          </a:p>
          <a:p>
            <a:r>
              <a:rPr lang="ru-RU" sz="1800" dirty="0" smtClean="0"/>
              <a:t>Великобритания </a:t>
            </a:r>
            <a:r>
              <a:rPr lang="ru-RU" sz="1800" dirty="0" smtClean="0"/>
              <a:t>— одно из крупнейших государств Европы, ядерная держава, постоянный член Совета Безопасности ООН. Наследница Британской империи, крупнейшего государства в истории, существовавшего в XIX — начале XX века. </a:t>
            </a:r>
            <a:endParaRPr lang="ru-RU" sz="1800" dirty="0" smtClean="0"/>
          </a:p>
          <a:p>
            <a:r>
              <a:rPr lang="ru-RU" sz="1800" dirty="0" smtClean="0"/>
              <a:t>Государство </a:t>
            </a:r>
            <a:r>
              <a:rPr lang="ru-RU" sz="1800" dirty="0" smtClean="0"/>
              <a:t>состоит из четырёх : </a:t>
            </a:r>
            <a:r>
              <a:rPr lang="ru-RU" sz="1800" i="1" dirty="0" smtClean="0"/>
              <a:t>Англия, Шотландия, Уэльс и Северная Ирландия</a:t>
            </a:r>
            <a:r>
              <a:rPr lang="ru-RU" sz="1800" dirty="0" smtClean="0"/>
              <a:t>. </a:t>
            </a:r>
            <a:endParaRPr lang="ru-RU" sz="1800" dirty="0" smtClean="0"/>
          </a:p>
          <a:p>
            <a:endParaRPr lang="ru-RU" sz="1800" dirty="0"/>
          </a:p>
          <a:p>
            <a:r>
              <a:rPr lang="ru-RU" sz="1800" dirty="0" smtClean="0"/>
              <a:t>Форма </a:t>
            </a:r>
            <a:r>
              <a:rPr lang="ru-RU" sz="1800" dirty="0" smtClean="0"/>
              <a:t>административно-территориального устройства — </a:t>
            </a:r>
            <a:r>
              <a:rPr lang="ru-RU" sz="1800" i="1" dirty="0" smtClean="0"/>
              <a:t>унитарное государство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11" name="Содержимое 10" descr="british-flag-64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21534" y="587908"/>
            <a:ext cx="2805405" cy="2239941"/>
          </a:xfrm>
        </p:spPr>
      </p:pic>
      <p:pic>
        <p:nvPicPr>
          <p:cNvPr id="12" name="Рисунок 11" descr="093205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534" y="2928934"/>
            <a:ext cx="5286412" cy="352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271" y="108461"/>
            <a:ext cx="2225675" cy="271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9944" y="-99392"/>
            <a:ext cx="3707904" cy="980728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Comic Sans MS" pitchFamily="66" charset="0"/>
              </a:rPr>
              <a:t>География</a:t>
            </a:r>
            <a:endParaRPr lang="ru-RU" sz="4400" dirty="0">
              <a:latin typeface="Comic Sans MS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259632" y="3789040"/>
            <a:ext cx="4464496" cy="223224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Государство располагается на Британских 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островах, 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омывается Атлантическим океаном и Северным морем, а юго-восточное побережье располагается всего в 35 км от северного побережья Франции, которые разделены Ла-Маншем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373px-Крупные_города_Соединенного_Королевства_Великобритании_и_Северной_Ирландии.gif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004048" y="260648"/>
            <a:ext cx="3964888" cy="6367206"/>
          </a:xfrm>
        </p:spPr>
      </p:pic>
      <p:sp>
        <p:nvSpPr>
          <p:cNvPr id="3" name="Прямоугольник 2"/>
          <p:cNvSpPr/>
          <p:nvPr/>
        </p:nvSpPr>
        <p:spPr>
          <a:xfrm>
            <a:off x="95244" y="975934"/>
            <a:ext cx="4896544" cy="258532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Площадь Великобритании составляет 243 809 км², суша составляет 240 579 км², внутренние воды — 3 230 км². </a:t>
            </a:r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данным на 1993 год 10 % суши являлись лесом, 46 % использовались под пастбища, а ещё 25 % использовалось для сельского хозяйства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Береговая линия составляет 17 820 км в длину.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2276872"/>
            <a:ext cx="3964121" cy="165618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latin typeface="Comic Sans MS" pitchFamily="66" charset="0"/>
              </a:rPr>
              <a:t>Шотландия</a:t>
            </a:r>
            <a:endParaRPr lang="ru-RU" sz="40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79512" y="116632"/>
            <a:ext cx="5832648" cy="280831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Шотландия занимает чуть меньше трети всей территории Великобритании, покрывая 78 772 км²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Суровый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горный регион содержит практически все горы Шотландии, включая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Бен-Невис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который с высотой в 1343 м является самой высокой точкой Британских островов. </a:t>
            </a: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40" y="24731"/>
            <a:ext cx="9136435" cy="6833269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81485" y="4121696"/>
            <a:ext cx="8940383" cy="2736304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ru-RU" dirty="0">
                <a:latin typeface="Comic Sans MS" pitchFamily="66" charset="0"/>
              </a:rPr>
              <a:t>Уэльс занимает всего менее одной десятой части всей территории Великобритании, покрывая 20 779 км²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marL="137160" indent="0">
              <a:buNone/>
            </a:pP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Уэльс — в основном гористая местность, хотя Южный Уэльс — менее горист чем остальная часть. </a:t>
            </a:r>
            <a:endParaRPr lang="ru-RU" dirty="0" smtClean="0">
              <a:latin typeface="Comic Sans MS" pitchFamily="66" charset="0"/>
            </a:endParaRPr>
          </a:p>
          <a:p>
            <a:pPr marL="137160" indent="0">
              <a:buNone/>
            </a:pPr>
            <a:r>
              <a:rPr lang="ru-RU" dirty="0" smtClean="0">
                <a:latin typeface="Comic Sans MS" pitchFamily="66" charset="0"/>
              </a:rPr>
              <a:t>Основное </a:t>
            </a:r>
            <a:r>
              <a:rPr lang="ru-RU" dirty="0">
                <a:latin typeface="Comic Sans MS" pitchFamily="66" charset="0"/>
              </a:rPr>
              <a:t>население и промышленные зоны располагаются именно в Южном Уэльсе</a:t>
            </a:r>
            <a:r>
              <a:rPr lang="ru-RU" dirty="0" smtClean="0">
                <a:latin typeface="Comic Sans MS" pitchFamily="66" charset="0"/>
              </a:rPr>
              <a:t>. </a:t>
            </a:r>
          </a:p>
          <a:p>
            <a:pPr marL="137160" indent="0">
              <a:buNone/>
            </a:pPr>
            <a:r>
              <a:rPr lang="ru-RU" dirty="0" smtClean="0">
                <a:latin typeface="Comic Sans MS" pitchFamily="66" charset="0"/>
              </a:rPr>
              <a:t>Самые </a:t>
            </a:r>
            <a:r>
              <a:rPr lang="ru-RU" dirty="0">
                <a:latin typeface="Comic Sans MS" pitchFamily="66" charset="0"/>
              </a:rPr>
              <a:t>высокие горы Уэльса располагаются в </a:t>
            </a:r>
            <a:r>
              <a:rPr lang="ru-RU" dirty="0" err="1">
                <a:latin typeface="Comic Sans MS" pitchFamily="66" charset="0"/>
              </a:rPr>
              <a:t>Сноудонии</a:t>
            </a:r>
            <a:r>
              <a:rPr lang="ru-RU" dirty="0">
                <a:latin typeface="Comic Sans MS" pitchFamily="66" charset="0"/>
              </a:rPr>
              <a:t> и включают гору </a:t>
            </a:r>
            <a:r>
              <a:rPr lang="ru-RU" dirty="0" err="1">
                <a:latin typeface="Comic Sans MS" pitchFamily="66" charset="0"/>
              </a:rPr>
              <a:t>Сноудон</a:t>
            </a:r>
            <a:r>
              <a:rPr lang="ru-RU" dirty="0">
                <a:latin typeface="Comic Sans MS" pitchFamily="66" charset="0"/>
              </a:rPr>
              <a:t> 1085 м высотой, которая является самой высокой точкой Уэльса.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020272" y="270892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Уэльс</a:t>
            </a:r>
            <a:endParaRPr lang="ru-RU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20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3923928" cy="149976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Северная Ирландия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63888" y="2924944"/>
            <a:ext cx="5580111" cy="3744416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pPr marL="137160" indent="0">
              <a:buNone/>
            </a:pPr>
            <a:r>
              <a:rPr lang="ru-RU" dirty="0">
                <a:latin typeface="Comic Sans MS" pitchFamily="66" charset="0"/>
              </a:rPr>
              <a:t>Северная Ирландия занимает всего 13 843 км² и в основном холмиста. Здесь находится Лох-Ней площадью 388 км², самое большое по площади озеро Британских островов. Самая высокая точка Северной Ирландии — Слив </a:t>
            </a:r>
            <a:r>
              <a:rPr lang="ru-RU" dirty="0" err="1">
                <a:latin typeface="Comic Sans MS" pitchFamily="66" charset="0"/>
              </a:rPr>
              <a:t>Донард</a:t>
            </a:r>
            <a:r>
              <a:rPr lang="ru-RU" dirty="0">
                <a:latin typeface="Comic Sans MS" pitchFamily="66" charset="0"/>
              </a:rPr>
              <a:t> в горах </a:t>
            </a:r>
            <a:r>
              <a:rPr lang="ru-RU" dirty="0" err="1">
                <a:latin typeface="Comic Sans MS" pitchFamily="66" charset="0"/>
              </a:rPr>
              <a:t>Моурн</a:t>
            </a:r>
            <a:r>
              <a:rPr lang="ru-RU" dirty="0">
                <a:latin typeface="Comic Sans MS" pitchFamily="66" charset="0"/>
              </a:rPr>
              <a:t> с высотой 852 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856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635896" y="-99392"/>
            <a:ext cx="5021774" cy="1168070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Климат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635896" y="764704"/>
            <a:ext cx="5455817" cy="640871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000" dirty="0" smtClean="0">
                <a:latin typeface="Comic Sans MS" pitchFamily="66" charset="0"/>
              </a:rPr>
              <a:t>Великобритания имеет умеренно океанический климат с большим числом дождей на протяжении всего года. Температуры меняются в зависимости от сезона, однако редко падают ниже −11°C или поднимаются выше 35 °C. Основные ветра идут с юго-запада и часто приносят холодную и мокрую погоду из Атлантического океана, однако восточные части страны в основном защищены от этих ветров, и поскольку основная часть осадков выпадает в западных регионах, восточные являются самыми сухими. Атлантические течения, разогретые Гольфстримом, приносят мягкие зимы, иногда зимой и ранней весной бывают снегопады, хотя снег обычно лежит недолго.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7" name="Рисунок 6" descr="333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56" y="4863144"/>
            <a:ext cx="2714643" cy="1813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Velikobritaniya_Великобритания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56" y="2636912"/>
            <a:ext cx="2714643" cy="17335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 descr="зима-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156" y="404664"/>
            <a:ext cx="2714644" cy="16974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188640"/>
            <a:ext cx="4067944" cy="77968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Административное </a:t>
            </a:r>
            <a:r>
              <a:rPr lang="ru-RU" sz="3200" dirty="0" smtClean="0">
                <a:latin typeface="Comic Sans MS" pitchFamily="66" charset="0"/>
              </a:rPr>
              <a:t>          </a:t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>
                <a:latin typeface="Comic Sans MS" pitchFamily="66" charset="0"/>
              </a:rPr>
              <a:t> </a:t>
            </a:r>
            <a:r>
              <a:rPr lang="ru-RU" sz="3200" dirty="0" smtClean="0">
                <a:latin typeface="Comic Sans MS" pitchFamily="66" charset="0"/>
              </a:rPr>
              <a:t>          </a:t>
            </a:r>
            <a:r>
              <a:rPr lang="ru-RU" sz="3200" dirty="0" smtClean="0">
                <a:latin typeface="Comic Sans MS" pitchFamily="66" charset="0"/>
              </a:rPr>
              <a:t>деление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5318" y="963272"/>
            <a:ext cx="4834713" cy="5904656"/>
          </a:xfrm>
        </p:spPr>
        <p:txBody>
          <a:bodyPr>
            <a:normAutofit fontScale="92500"/>
          </a:bodyPr>
          <a:lstStyle/>
          <a:p>
            <a:r>
              <a:rPr lang="ru-RU" sz="1700" dirty="0" smtClean="0">
                <a:latin typeface="Comic Sans MS" pitchFamily="66" charset="0"/>
              </a:rPr>
              <a:t>Каждая страна Соединённого Королевства имеет свою собственную систему административного и географического </a:t>
            </a:r>
            <a:r>
              <a:rPr lang="ru-RU" sz="1700" dirty="0" smtClean="0">
                <a:latin typeface="Comic Sans MS" pitchFamily="66" charset="0"/>
              </a:rPr>
              <a:t>деления.</a:t>
            </a:r>
            <a:endParaRPr lang="ru-RU" sz="1700" dirty="0" smtClean="0">
              <a:latin typeface="Comic Sans MS" pitchFamily="66" charset="0"/>
            </a:endParaRPr>
          </a:p>
          <a:p>
            <a:endParaRPr lang="ru-RU" dirty="0" smtClean="0">
              <a:latin typeface="Comic Sans MS" pitchFamily="66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ru-RU" sz="1600" dirty="0" smtClean="0">
                <a:latin typeface="Comic Sans MS" pitchFamily="66" charset="0"/>
              </a:rPr>
              <a:t>Организация местного правительства Англии очень </a:t>
            </a:r>
            <a:r>
              <a:rPr lang="ru-RU" sz="1600" dirty="0" smtClean="0">
                <a:latin typeface="Comic Sans MS" pitchFamily="66" charset="0"/>
              </a:rPr>
              <a:t>сложна. Законодательная </a:t>
            </a:r>
            <a:r>
              <a:rPr lang="ru-RU" sz="1600" dirty="0" smtClean="0">
                <a:latin typeface="Comic Sans MS" pitchFamily="66" charset="0"/>
              </a:rPr>
              <a:t>база относительно английского правительства устанавливается парламентом и правительством Великобритании, поскольку у Англии нет своего собственного парламента. Высший уровень деления Англии составляют девять правительственных регионов .</a:t>
            </a:r>
          </a:p>
          <a:p>
            <a:endParaRPr lang="ru-RU" sz="1600" dirty="0" smtClean="0">
              <a:latin typeface="Comic Sans MS" pitchFamily="66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ru-RU" sz="1600" dirty="0" smtClean="0">
                <a:latin typeface="Comic Sans MS" pitchFamily="66" charset="0"/>
              </a:rPr>
              <a:t>Местное </a:t>
            </a:r>
            <a:r>
              <a:rPr lang="ru-RU" sz="1600" dirty="0" smtClean="0">
                <a:latin typeface="Comic Sans MS" pitchFamily="66" charset="0"/>
              </a:rPr>
              <a:t>правительство Шотландии разделено на основе 32 областей Шотландии с большой разницей в размерах и населении среди них. Права местного управления управляются выборными депутатами. </a:t>
            </a:r>
          </a:p>
          <a:p>
            <a:endParaRPr lang="ru-RU" sz="1600" dirty="0" smtClean="0">
              <a:latin typeface="Comic Sans MS" pitchFamily="66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ru-RU" sz="1600" dirty="0" smtClean="0">
                <a:latin typeface="Comic Sans MS" pitchFamily="66" charset="0"/>
              </a:rPr>
              <a:t>Правительство Уэльса состоит из 22 унитарных образования. </a:t>
            </a:r>
            <a:r>
              <a:rPr lang="ru-RU" sz="1600" dirty="0" smtClean="0">
                <a:latin typeface="Comic Sans MS" pitchFamily="66" charset="0"/>
              </a:rPr>
              <a:t>Северная </a:t>
            </a:r>
            <a:r>
              <a:rPr lang="ru-RU" sz="1600" dirty="0" smtClean="0">
                <a:latin typeface="Comic Sans MS" pitchFamily="66" charset="0"/>
              </a:rPr>
              <a:t>Ирландия была разделена на 26 районов. </a:t>
            </a:r>
            <a:r>
              <a:rPr lang="ru-RU" sz="1600" dirty="0" smtClean="0">
                <a:latin typeface="Comic Sans MS" pitchFamily="66" charset="0"/>
              </a:rPr>
              <a:t>Позже  </a:t>
            </a:r>
            <a:r>
              <a:rPr lang="ru-RU" sz="1600" dirty="0" smtClean="0">
                <a:latin typeface="Comic Sans MS" pitchFamily="66" charset="0"/>
              </a:rPr>
              <a:t>было принято решение создать 11 новых </a:t>
            </a:r>
            <a:r>
              <a:rPr lang="ru-RU" sz="1600" dirty="0" smtClean="0">
                <a:latin typeface="Comic Sans MS" pitchFamily="66" charset="0"/>
              </a:rPr>
              <a:t>районов. </a:t>
            </a:r>
            <a:endParaRPr lang="ru-RU" sz="1600" dirty="0">
              <a:latin typeface="Comic Sans MS" pitchFamily="66" charset="0"/>
            </a:endParaRPr>
          </a:p>
        </p:txBody>
      </p:sp>
      <p:pic>
        <p:nvPicPr>
          <p:cNvPr id="7" name="Содержимое 6" descr="Map_of_the_administrative_geography_of_the_United_Kingdom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004048" y="548680"/>
            <a:ext cx="3940831" cy="58720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81" y="824736"/>
            <a:ext cx="4272136" cy="250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29" y="4005064"/>
            <a:ext cx="3960440" cy="247307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63888" y="-324788"/>
            <a:ext cx="4536504" cy="116205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atin typeface="Comic Sans MS" pitchFamily="66" charset="0"/>
              </a:rPr>
              <a:t>Население</a:t>
            </a:r>
            <a:endParaRPr lang="ru-RU" sz="4400" b="1" dirty="0">
              <a:latin typeface="Comic Sans MS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652120" y="1412776"/>
            <a:ext cx="2736304" cy="4896544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dirty="0" smtClean="0"/>
              <a:t>    Численность</a:t>
            </a:r>
            <a:endParaRPr lang="ru-RU" sz="2400" dirty="0" smtClean="0"/>
          </a:p>
          <a:p>
            <a:r>
              <a:rPr lang="ru-RU" sz="2400" dirty="0" smtClean="0"/>
              <a:t>  населения </a:t>
            </a:r>
            <a:r>
              <a:rPr lang="ru-RU" sz="2400" dirty="0" smtClean="0"/>
              <a:t>(чел.)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1900</a:t>
            </a:r>
            <a:r>
              <a:rPr lang="ru-RU" sz="2400" dirty="0" smtClean="0"/>
              <a:t>	</a:t>
            </a:r>
            <a:r>
              <a:rPr lang="ru-RU" sz="2400" dirty="0" smtClean="0">
                <a:solidFill>
                  <a:srgbClr val="FFFF00"/>
                </a:solidFill>
              </a:rPr>
              <a:t>35 405 900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1949</a:t>
            </a:r>
            <a:r>
              <a:rPr lang="ru-RU" sz="2400" dirty="0" smtClean="0"/>
              <a:t>	</a:t>
            </a:r>
            <a:r>
              <a:rPr lang="ru-RU" sz="2400" dirty="0" smtClean="0">
                <a:solidFill>
                  <a:srgbClr val="FFFF00"/>
                </a:solidFill>
              </a:rPr>
              <a:t>50 300 000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1959</a:t>
            </a:r>
            <a:r>
              <a:rPr lang="ru-RU" sz="2400" dirty="0" smtClean="0"/>
              <a:t>	</a:t>
            </a:r>
            <a:r>
              <a:rPr lang="ru-RU" sz="2400" dirty="0" smtClean="0">
                <a:solidFill>
                  <a:srgbClr val="FFFF00"/>
                </a:solidFill>
              </a:rPr>
              <a:t>51 900 000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1976</a:t>
            </a:r>
            <a:r>
              <a:rPr lang="ru-RU" sz="2400" dirty="0" smtClean="0"/>
              <a:t>	</a:t>
            </a:r>
            <a:r>
              <a:rPr lang="ru-RU" sz="2400" dirty="0" smtClean="0">
                <a:solidFill>
                  <a:srgbClr val="FFFF00"/>
                </a:solidFill>
              </a:rPr>
              <a:t>55 900 000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1998</a:t>
            </a:r>
            <a:r>
              <a:rPr lang="ru-RU" sz="2400" dirty="0" smtClean="0"/>
              <a:t>	</a:t>
            </a:r>
            <a:r>
              <a:rPr lang="ru-RU" sz="2400" dirty="0" smtClean="0">
                <a:solidFill>
                  <a:srgbClr val="FFFF00"/>
                </a:solidFill>
              </a:rPr>
              <a:t>59 100 000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2004</a:t>
            </a:r>
            <a:r>
              <a:rPr lang="ru-RU" sz="2400" dirty="0" smtClean="0"/>
              <a:t>	</a:t>
            </a:r>
            <a:r>
              <a:rPr lang="ru-RU" sz="2400" dirty="0" smtClean="0">
                <a:solidFill>
                  <a:srgbClr val="FFFF00"/>
                </a:solidFill>
              </a:rPr>
              <a:t>59 834 900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2005</a:t>
            </a:r>
            <a:r>
              <a:rPr lang="ru-RU" sz="2400" dirty="0" smtClean="0"/>
              <a:t>	</a:t>
            </a:r>
            <a:r>
              <a:rPr lang="ru-RU" sz="2400" dirty="0" smtClean="0">
                <a:solidFill>
                  <a:srgbClr val="FFFF00"/>
                </a:solidFill>
              </a:rPr>
              <a:t>60 441 457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2007</a:t>
            </a:r>
            <a:r>
              <a:rPr lang="ru-RU" sz="2400" dirty="0" smtClean="0"/>
              <a:t>	</a:t>
            </a:r>
            <a:r>
              <a:rPr lang="ru-RU" sz="2400" dirty="0" smtClean="0">
                <a:solidFill>
                  <a:srgbClr val="FFFF00"/>
                </a:solidFill>
              </a:rPr>
              <a:t>60 776 238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2009</a:t>
            </a:r>
            <a:r>
              <a:rPr lang="ru-RU" sz="2400" dirty="0" smtClean="0"/>
              <a:t>	</a:t>
            </a:r>
            <a:r>
              <a:rPr lang="ru-RU" sz="2400" dirty="0" smtClean="0">
                <a:solidFill>
                  <a:srgbClr val="FFFF00"/>
                </a:solidFill>
              </a:rPr>
              <a:t>61 634 783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263</TotalTime>
  <Words>943</Words>
  <Application>Microsoft Office PowerPoint</Application>
  <PresentationFormat>Экран (4:3)</PresentationFormat>
  <Paragraphs>65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Великобритания</vt:lpstr>
      <vt:lpstr>Презентация PowerPoint</vt:lpstr>
      <vt:lpstr>География</vt:lpstr>
      <vt:lpstr>Шотландия</vt:lpstr>
      <vt:lpstr>Презентация PowerPoint</vt:lpstr>
      <vt:lpstr>Северная Ирландия</vt:lpstr>
      <vt:lpstr>Климат</vt:lpstr>
      <vt:lpstr>Административное                       деление</vt:lpstr>
      <vt:lpstr>Население</vt:lpstr>
      <vt:lpstr>Этнический состав</vt:lpstr>
      <vt:lpstr>Международные отношения</vt:lpstr>
      <vt:lpstr>Экономика</vt:lpstr>
      <vt:lpstr>Транспорт</vt:lpstr>
      <vt:lpstr>Презентация PowerPoint</vt:lpstr>
      <vt:lpstr>Энергетика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Великобритания</dc:title>
  <dc:creator>User</dc:creator>
  <cp:lastModifiedBy>Танюшка</cp:lastModifiedBy>
  <cp:revision>22</cp:revision>
  <dcterms:created xsi:type="dcterms:W3CDTF">2013-01-15T15:40:48Z</dcterms:created>
  <dcterms:modified xsi:type="dcterms:W3CDTF">2013-01-16T22:52:40Z</dcterms:modified>
</cp:coreProperties>
</file>