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409D50-7617-46C8-AC49-783BF4E76700}" type="datetimeFigureOut">
              <a:rPr lang="uk-UA" smtClean="0"/>
              <a:pPr/>
              <a:t>04.06.2014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B62527-44D8-4EBA-9E26-D1291E596D82}"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5FB62527-44D8-4EBA-9E26-D1291E596D82}" type="slidenum">
              <a:rPr lang="uk-UA" smtClean="0"/>
              <a:pPr/>
              <a:t>7</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04.06.2014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2700342"/>
          </a:xfrm>
        </p:spPr>
        <p:txBody>
          <a:bodyPr>
            <a:normAutofit/>
          </a:bodyPr>
          <a:lstStyle/>
          <a:p>
            <a:pPr algn="ctr"/>
            <a:r>
              <a:rPr lang="uk-UA" sz="9600" dirty="0" smtClean="0">
                <a:solidFill>
                  <a:schemeClr val="accent3"/>
                </a:solidFill>
              </a:rPr>
              <a:t>Вітрова</a:t>
            </a:r>
            <a:r>
              <a:rPr lang="uk-UA" sz="9600" dirty="0" smtClean="0"/>
              <a:t> ерозія</a:t>
            </a:r>
            <a:endParaRPr lang="uk-UA" sz="9600" dirty="0"/>
          </a:p>
        </p:txBody>
      </p:sp>
    </p:spTree>
  </p:cSld>
  <p:clrMapOvr>
    <a:masterClrMapping/>
  </p:clrMapOvr>
  <p:transition spd="slow">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357166"/>
            <a:ext cx="9144000" cy="6286544"/>
          </a:xfrm>
        </p:spPr>
        <p:txBody>
          <a:bodyPr>
            <a:normAutofit/>
          </a:bodyPr>
          <a:lstStyle/>
          <a:p>
            <a:pPr>
              <a:buNone/>
            </a:pPr>
            <a:r>
              <a:rPr lang="uk-UA" b="1" dirty="0" smtClean="0"/>
              <a:t>		</a:t>
            </a:r>
            <a:r>
              <a:rPr lang="vi-VN" sz="2800" b="1" dirty="0" smtClean="0">
                <a:solidFill>
                  <a:schemeClr val="accent3"/>
                </a:solidFill>
              </a:rPr>
              <a:t>Ер</a:t>
            </a:r>
            <a:r>
              <a:rPr lang="uk-UA" sz="2800" b="1" dirty="0" smtClean="0">
                <a:solidFill>
                  <a:schemeClr val="accent3"/>
                </a:solidFill>
              </a:rPr>
              <a:t>о</a:t>
            </a:r>
            <a:r>
              <a:rPr lang="vi-VN" sz="2800" b="1" dirty="0" smtClean="0">
                <a:solidFill>
                  <a:schemeClr val="accent3"/>
                </a:solidFill>
              </a:rPr>
              <a:t>зія</a:t>
            </a:r>
            <a:r>
              <a:rPr lang="vi-VN" sz="2800" dirty="0" smtClean="0">
                <a:solidFill>
                  <a:schemeClr val="accent3"/>
                </a:solidFill>
              </a:rPr>
              <a:t> (від лат. </a:t>
            </a:r>
            <a:r>
              <a:rPr lang="vi-VN" sz="2800" i="1" dirty="0" smtClean="0">
                <a:solidFill>
                  <a:schemeClr val="accent3"/>
                </a:solidFill>
              </a:rPr>
              <a:t>виривати</a:t>
            </a:r>
            <a:r>
              <a:rPr lang="vi-VN" sz="2800" dirty="0" smtClean="0">
                <a:solidFill>
                  <a:schemeClr val="accent3"/>
                </a:solidFill>
              </a:rPr>
              <a:t>),(нім. </a:t>
            </a:r>
            <a:r>
              <a:rPr lang="en-US" sz="2800" i="1" dirty="0" smtClean="0">
                <a:solidFill>
                  <a:schemeClr val="accent3"/>
                </a:solidFill>
              </a:rPr>
              <a:t>Erosion</a:t>
            </a:r>
            <a:r>
              <a:rPr lang="en-US" sz="2800" dirty="0" smtClean="0">
                <a:solidFill>
                  <a:schemeClr val="accent3"/>
                </a:solidFill>
              </a:rPr>
              <a:t>; </a:t>
            </a:r>
            <a:r>
              <a:rPr lang="vi-VN" sz="2800" dirty="0" smtClean="0">
                <a:solidFill>
                  <a:schemeClr val="accent3"/>
                </a:solidFill>
              </a:rPr>
              <a:t>англ. </a:t>
            </a:r>
            <a:r>
              <a:rPr lang="en-US" sz="2800" i="1" dirty="0" err="1" smtClean="0">
                <a:solidFill>
                  <a:schemeClr val="accent3"/>
                </a:solidFill>
              </a:rPr>
              <a:t>Erosi</a:t>
            </a:r>
            <a:r>
              <a:rPr lang="uk-UA" sz="2800" i="1" dirty="0" smtClean="0">
                <a:solidFill>
                  <a:schemeClr val="accent3"/>
                </a:solidFill>
              </a:rPr>
              <a:t>-</a:t>
            </a:r>
            <a:r>
              <a:rPr lang="en-US" sz="2800" i="1" dirty="0" smtClean="0">
                <a:solidFill>
                  <a:schemeClr val="accent3"/>
                </a:solidFill>
              </a:rPr>
              <a:t>on</a:t>
            </a:r>
            <a:r>
              <a:rPr lang="en-US" sz="2800" dirty="0" smtClean="0">
                <a:solidFill>
                  <a:schemeClr val="accent3"/>
                </a:solidFill>
              </a:rPr>
              <a:t>; </a:t>
            </a:r>
            <a:r>
              <a:rPr lang="vi-VN" sz="2800" dirty="0" smtClean="0">
                <a:solidFill>
                  <a:schemeClr val="accent3"/>
                </a:solidFill>
              </a:rPr>
              <a:t>фр. </a:t>
            </a:r>
            <a:r>
              <a:rPr lang="en-US" sz="2800" i="1" dirty="0" smtClean="0">
                <a:solidFill>
                  <a:schemeClr val="accent3"/>
                </a:solidFill>
              </a:rPr>
              <a:t>Érosion</a:t>
            </a:r>
            <a:r>
              <a:rPr lang="en-US" sz="2800" dirty="0" smtClean="0">
                <a:solidFill>
                  <a:schemeClr val="accent3"/>
                </a:solidFill>
              </a:rPr>
              <a:t>; </a:t>
            </a:r>
            <a:r>
              <a:rPr lang="vi-VN" sz="2800" dirty="0" smtClean="0">
                <a:solidFill>
                  <a:schemeClr val="accent3"/>
                </a:solidFill>
              </a:rPr>
              <a:t>рос. </a:t>
            </a:r>
            <a:r>
              <a:rPr lang="vi-VN" sz="2800" i="1" dirty="0" smtClean="0">
                <a:solidFill>
                  <a:schemeClr val="accent3"/>
                </a:solidFill>
              </a:rPr>
              <a:t>Эрозия</a:t>
            </a:r>
            <a:r>
              <a:rPr lang="vi-VN" sz="2800" dirty="0" smtClean="0">
                <a:solidFill>
                  <a:schemeClr val="accent3"/>
                </a:solidFill>
              </a:rPr>
              <a:t>) — процеси руйнування:</a:t>
            </a:r>
          </a:p>
          <a:p>
            <a:r>
              <a:rPr lang="vi-VN" sz="2800" dirty="0" smtClean="0">
                <a:solidFill>
                  <a:schemeClr val="accent3"/>
                </a:solidFill>
              </a:rPr>
              <a:t>Руйнування ґрунту або гірських порід водним потоком, повітрям (вітром), льодом. Ерозія — один з головних чинників формування рельєфу земної поверхні. Частина процесу денудації. Розрізняють схилову й руслову ерозії. В результаті ерозії утворюються яри, балки, річкові долини тощо. Крім Землі, явища ерозії спостерігаються й на інших планетах Сонячної системи, зокрема на Марсі.</a:t>
            </a:r>
          </a:p>
          <a:p>
            <a:r>
              <a:rPr lang="vi-VN" sz="2800" dirty="0" smtClean="0">
                <a:solidFill>
                  <a:schemeClr val="accent3"/>
                </a:solidFill>
              </a:rPr>
              <a:t>Руйнування металу або металевих виробів, зумовлене дією механічних факторів або електричних розрядів.</a:t>
            </a:r>
          </a:p>
          <a:p>
            <a:r>
              <a:rPr lang="vi-VN" sz="2800" dirty="0" smtClean="0">
                <a:solidFill>
                  <a:schemeClr val="accent3"/>
                </a:solidFill>
              </a:rPr>
              <a:t>Розмивання, роз'їдання, витравлювання.</a:t>
            </a:r>
          </a:p>
          <a:p>
            <a:pPr>
              <a:buNone/>
            </a:pPr>
            <a:endParaRPr lang="uk-UA" sz="2800" dirty="0">
              <a:solidFill>
                <a:schemeClr val="bg2">
                  <a:lumMod val="60000"/>
                  <a:lumOff val="40000"/>
                </a:schemeClr>
              </a:solidFill>
            </a:endParaRPr>
          </a:p>
        </p:txBody>
      </p:sp>
    </p:spTree>
  </p:cSld>
  <p:clrMapOvr>
    <a:masterClrMapping/>
  </p:clrMapOvr>
  <p:transition spd="slow">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85728"/>
            <a:ext cx="8401080" cy="6572272"/>
          </a:xfrm>
        </p:spPr>
        <p:txBody>
          <a:bodyPr>
            <a:noAutofit/>
          </a:bodyPr>
          <a:lstStyle/>
          <a:p>
            <a:pPr>
              <a:buNone/>
            </a:pPr>
            <a:r>
              <a:rPr lang="uk-UA" sz="2400" dirty="0" smtClean="0">
                <a:solidFill>
                  <a:schemeClr val="accent3"/>
                </a:solidFill>
                <a:latin typeface="Times New Roman" pitchFamily="18" charset="0"/>
                <a:cs typeface="Times New Roman" pitchFamily="18" charset="0"/>
              </a:rPr>
              <a:t>Вітрова ерозія, або дефляція, виникає за умови сильних вітрів, які видувають ґрунт. Інтенсивність видування ґрунту значною мірою залежать від його гранулометричного складу і вмісту в ньому гумусу. Зокрема, на ґрунтах супіщаного гранулометричного складу вітрова ерозія починає проявлятися при швидкості вітру 3-4 м/с, на легкосуглинкових — 4-6 м/с, на важкосуглинкових — 5-7 м/с і на глинистих — 7-8 м/с. Пісок (0,05-0,10 мм) переміщується при швидкості вітру З−3,5 м/с на висоті 15 см. Частки ґрунту розмірами 0,25 мм переносяться вітром у повітрі. Якщо збільшується сила вітру — зростає інтенсивність вітрової ерозії.</a:t>
            </a:r>
          </a:p>
          <a:p>
            <a:pPr>
              <a:buNone/>
            </a:pPr>
            <a:r>
              <a:rPr lang="uk-UA" sz="2400" dirty="0" smtClean="0">
                <a:solidFill>
                  <a:schemeClr val="accent3"/>
                </a:solidFill>
                <a:latin typeface="Times New Roman" pitchFamily="18" charset="0"/>
                <a:cs typeface="Times New Roman" pitchFamily="18" charset="0"/>
              </a:rPr>
              <a:t>Розрізняють зони дефляції, звідки видувається ґрунт, і зони акумуляції, де він нагромаджується. У зоні акумуляції на суглинкових ґрунтах утворюються наносні ґрунти, а під час розвіювання пісків — похований під них ґрунт.</a:t>
            </a:r>
          </a:p>
        </p:txBody>
      </p:sp>
    </p:spTree>
  </p:cSld>
  <p:clrMapOvr>
    <a:masterClrMapping/>
  </p:clrMapOvr>
  <p:transition spd="slow">
    <p:checke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357982"/>
          </a:xfrm>
        </p:spPr>
        <p:txBody>
          <a:bodyPr>
            <a:normAutofit fontScale="77500" lnSpcReduction="20000"/>
          </a:bodyPr>
          <a:lstStyle/>
          <a:p>
            <a:pPr>
              <a:buNone/>
            </a:pPr>
            <a:r>
              <a:rPr lang="uk-UA" sz="2800" dirty="0" smtClean="0">
                <a:latin typeface="Times New Roman" pitchFamily="18" charset="0"/>
                <a:cs typeface="Times New Roman" pitchFamily="18" charset="0"/>
              </a:rPr>
              <a:t>		</a:t>
            </a:r>
            <a:r>
              <a:rPr lang="uk-UA" sz="2800" dirty="0" smtClean="0">
                <a:solidFill>
                  <a:schemeClr val="accent3"/>
                </a:solidFill>
                <a:latin typeface="Times New Roman" pitchFamily="18" charset="0"/>
                <a:cs typeface="Times New Roman" pitchFamily="18" charset="0"/>
              </a:rPr>
              <a:t>Розрізняють два типи вітрової ерозії:</a:t>
            </a:r>
          </a:p>
          <a:p>
            <a:r>
              <a:rPr lang="uk-UA" sz="2800" b="1" dirty="0" smtClean="0">
                <a:solidFill>
                  <a:schemeClr val="accent3"/>
                </a:solidFill>
                <a:latin typeface="Times New Roman" pitchFamily="18" charset="0"/>
                <a:cs typeface="Times New Roman" pitchFamily="18" charset="0"/>
              </a:rPr>
              <a:t>Повсякденну дефляцію</a:t>
            </a:r>
            <a:r>
              <a:rPr lang="uk-UA" sz="2800" dirty="0" smtClean="0">
                <a:solidFill>
                  <a:schemeClr val="accent3"/>
                </a:solidFill>
                <a:latin typeface="Times New Roman" pitchFamily="18" charset="0"/>
                <a:cs typeface="Times New Roman" pitchFamily="18" charset="0"/>
              </a:rPr>
              <a:t> спричинюють вітри навіть малих швидкостей (5 м/с), відбувається вона повільно і непомітно, переважно на піщаних, супіщаних і карбонатних ґрунтах. За цього виду дефляції можуть спостерігатись оголення насіння, загорнутого у ґрунт, а також пошкодження молодих сходів рослин. Найсильніше повсякденна дефляція проявляється на вітроударних схилах, які не захищені лісосмугами.</a:t>
            </a:r>
          </a:p>
          <a:p>
            <a:r>
              <a:rPr lang="uk-UA" sz="2800" b="1" dirty="0" smtClean="0">
                <a:solidFill>
                  <a:schemeClr val="accent3"/>
                </a:solidFill>
                <a:latin typeface="Times New Roman" pitchFamily="18" charset="0"/>
                <a:cs typeface="Times New Roman" pitchFamily="18" charset="0"/>
              </a:rPr>
              <a:t>Пилові бурі</a:t>
            </a:r>
            <a:r>
              <a:rPr lang="uk-UA" sz="2800" dirty="0" smtClean="0">
                <a:solidFill>
                  <a:schemeClr val="accent3"/>
                </a:solidFill>
                <a:latin typeface="Times New Roman" pitchFamily="18" charset="0"/>
                <a:cs typeface="Times New Roman" pitchFamily="18" charset="0"/>
              </a:rPr>
              <a:t> (чорні бурі на Україні) найактивніший і найшкідливіший вид дефляції. Такі бурі виникають під впливом сильного вітру (зі швидкістю понад 12-15 м/с) і можуть поширюватись на великі території, знищити посіви на сотнях тисяч гектарів, знести багато родючого ґрунту. Пил, що підіймається під час бур на значну висоту, може перенестися на великі відстані. Чорні бурі катастрофічне знижують родючість ґрунту не тільки в тих місцях, де вони виникають, а й завдають шкоди сільському господарству в тих районах, де відкладаються пилові маси.	</a:t>
            </a:r>
            <a:r>
              <a:rPr lang="uk-UA" dirty="0" smtClean="0">
                <a:solidFill>
                  <a:schemeClr val="accent3"/>
                </a:solidFill>
                <a:latin typeface="Times New Roman" pitchFamily="18" charset="0"/>
                <a:cs typeface="Times New Roman" pitchFamily="18" charset="0"/>
              </a:rPr>
              <a:t>Вітрова ерозія поширена там, де немає перешкод сильним вітрам, і де відсутній природний рослинний покрив, що захищає поверхневі шари ґрунту, розораного на великих площах. Локальна вітрова ерозія спостерігається і на безструктурних піщаних ґрунтах. Особливо небезпечні піски біля озер та на узбережжях морів, де часто дмуть сильні вітри.</a:t>
            </a:r>
          </a:p>
          <a:p>
            <a:pPr>
              <a:buNone/>
            </a:pPr>
            <a:endParaRPr lang="uk-UA" sz="2800" dirty="0" smtClean="0">
              <a:latin typeface="Times New Roman" pitchFamily="18" charset="0"/>
              <a:cs typeface="Times New Roman" pitchFamily="18" charset="0"/>
            </a:endParaRPr>
          </a:p>
          <a:p>
            <a:endParaRPr lang="uk-UA" dirty="0"/>
          </a:p>
        </p:txBody>
      </p:sp>
    </p:spTree>
  </p:cSld>
  <p:clrMapOvr>
    <a:masterClrMapping/>
  </p:clrMapOvr>
  <p:transition spd="slow">
    <p:whee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Nastia\800px-Im_Salar_de_Uyuni.jpg"/>
          <p:cNvPicPr>
            <a:picLocks noGrp="1" noChangeAspect="1" noChangeArrowheads="1"/>
          </p:cNvPicPr>
          <p:nvPr>
            <p:ph idx="1"/>
          </p:nvPr>
        </p:nvPicPr>
        <p:blipFill>
          <a:blip r:embed="rId2"/>
          <a:srcRect/>
          <a:stretch>
            <a:fillRect/>
          </a:stretch>
        </p:blipFill>
        <p:spPr bwMode="auto">
          <a:xfrm>
            <a:off x="0" y="-1"/>
            <a:ext cx="5072066" cy="3766009"/>
          </a:xfrm>
          <a:prstGeom prst="rect">
            <a:avLst/>
          </a:prstGeom>
          <a:noFill/>
        </p:spPr>
      </p:pic>
      <p:pic>
        <p:nvPicPr>
          <p:cNvPr id="1027" name="Picture 3" descr="D:\Nastia\800px-MoabAlcove.JPG"/>
          <p:cNvPicPr>
            <a:picLocks noChangeAspect="1" noChangeArrowheads="1"/>
          </p:cNvPicPr>
          <p:nvPr/>
        </p:nvPicPr>
        <p:blipFill>
          <a:blip r:embed="rId3"/>
          <a:srcRect/>
          <a:stretch>
            <a:fillRect/>
          </a:stretch>
        </p:blipFill>
        <p:spPr bwMode="auto">
          <a:xfrm>
            <a:off x="3571868" y="2678900"/>
            <a:ext cx="5572132" cy="4179099"/>
          </a:xfrm>
          <a:prstGeom prst="rect">
            <a:avLst/>
          </a:prstGeom>
          <a:noFill/>
        </p:spPr>
      </p:pic>
      <p:sp>
        <p:nvSpPr>
          <p:cNvPr id="6" name="Прямоугольник 5"/>
          <p:cNvSpPr/>
          <p:nvPr/>
        </p:nvSpPr>
        <p:spPr>
          <a:xfrm>
            <a:off x="5072066" y="714357"/>
            <a:ext cx="4071934" cy="646331"/>
          </a:xfrm>
          <a:prstGeom prst="rect">
            <a:avLst/>
          </a:prstGeom>
        </p:spPr>
        <p:txBody>
          <a:bodyPr wrap="square">
            <a:spAutoFit/>
          </a:bodyPr>
          <a:lstStyle/>
          <a:p>
            <a:r>
              <a:rPr lang="uk-UA" dirty="0" smtClean="0">
                <a:solidFill>
                  <a:schemeClr val="accent3"/>
                </a:solidFill>
                <a:latin typeface="Times New Roman" pitchFamily="18" charset="0"/>
                <a:cs typeface="Times New Roman" pitchFamily="18" charset="0"/>
              </a:rPr>
              <a:t>Кам'яні останці, утворені вітровою ерозією. Солончак Уюні,Болівія</a:t>
            </a:r>
            <a:endParaRPr lang="uk-UA" dirty="0">
              <a:solidFill>
                <a:schemeClr val="accent3"/>
              </a:solidFill>
              <a:latin typeface="Times New Roman" pitchFamily="18" charset="0"/>
              <a:cs typeface="Times New Roman" pitchFamily="18" charset="0"/>
            </a:endParaRPr>
          </a:p>
        </p:txBody>
      </p:sp>
      <p:sp>
        <p:nvSpPr>
          <p:cNvPr id="7" name="Прямоугольник 6"/>
          <p:cNvSpPr/>
          <p:nvPr/>
        </p:nvSpPr>
        <p:spPr>
          <a:xfrm>
            <a:off x="0" y="5143513"/>
            <a:ext cx="4143372" cy="707886"/>
          </a:xfrm>
          <a:prstGeom prst="rect">
            <a:avLst/>
          </a:prstGeom>
        </p:spPr>
        <p:txBody>
          <a:bodyPr wrap="square">
            <a:spAutoFit/>
          </a:bodyPr>
          <a:lstStyle/>
          <a:p>
            <a:r>
              <a:rPr lang="ru-RU" sz="2000" dirty="0" smtClean="0">
                <a:solidFill>
                  <a:schemeClr val="accent3"/>
                </a:solidFill>
                <a:latin typeface="Times New Roman" pitchFamily="18" charset="0"/>
                <a:cs typeface="Times New Roman" pitchFamily="18" charset="0"/>
              </a:rPr>
              <a:t>Скельний альков Моав, утворений вітровою ерозією. Юта, США</a:t>
            </a:r>
            <a:endParaRPr lang="uk-UA" sz="2000" dirty="0">
              <a:solidFill>
                <a:schemeClr val="accent3"/>
              </a:solidFill>
              <a:latin typeface="Times New Roman" pitchFamily="18" charset="0"/>
              <a:cs typeface="Times New Roman" pitchFamily="18" charset="0"/>
            </a:endParaRPr>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072230"/>
          </a:xfrm>
        </p:spPr>
        <p:txBody>
          <a:bodyPr>
            <a:normAutofit fontScale="92500"/>
          </a:bodyPr>
          <a:lstStyle/>
          <a:p>
            <a:pPr>
              <a:buNone/>
            </a:pPr>
            <a:r>
              <a:rPr lang="uk-UA" dirty="0" smtClean="0"/>
              <a:t>		</a:t>
            </a:r>
            <a:r>
              <a:rPr lang="uk-UA" dirty="0" smtClean="0">
                <a:solidFill>
                  <a:schemeClr val="accent3"/>
                </a:solidFill>
                <a:latin typeface="Times New Roman" pitchFamily="18" charset="0"/>
                <a:cs typeface="Times New Roman" pitchFamily="18" charset="0"/>
              </a:rPr>
              <a:t>Вітрова ерозія виникає за умови сильних вітрів, які видувають ґрунт. Інтенсивність видування ґрунту значною мірою залежать від його гранулометричного складу і вмісту в ньому гумусу:</a:t>
            </a:r>
          </a:p>
          <a:p>
            <a:r>
              <a:rPr lang="uk-UA" dirty="0" smtClean="0">
                <a:solidFill>
                  <a:schemeClr val="accent3"/>
                </a:solidFill>
                <a:latin typeface="Times New Roman" pitchFamily="18" charset="0"/>
                <a:cs typeface="Times New Roman" pitchFamily="18" charset="0"/>
              </a:rPr>
              <a:t>на ґрунтах супіщаного гранулометричного складу вітрова ерозія починає проявлятися при швидкості вітру 3-4 м/с,</a:t>
            </a:r>
          </a:p>
          <a:p>
            <a:r>
              <a:rPr lang="uk-UA" dirty="0" smtClean="0">
                <a:solidFill>
                  <a:schemeClr val="accent3"/>
                </a:solidFill>
                <a:latin typeface="Times New Roman" pitchFamily="18" charset="0"/>
                <a:cs typeface="Times New Roman" pitchFamily="18" charset="0"/>
              </a:rPr>
              <a:t>на легкосуглинкових — 4-6 м/с,</a:t>
            </a:r>
          </a:p>
          <a:p>
            <a:r>
              <a:rPr lang="uk-UA" dirty="0" smtClean="0">
                <a:solidFill>
                  <a:schemeClr val="accent3"/>
                </a:solidFill>
                <a:latin typeface="Times New Roman" pitchFamily="18" charset="0"/>
                <a:cs typeface="Times New Roman" pitchFamily="18" charset="0"/>
              </a:rPr>
              <a:t>на важкосуглинкових — 5-7 м/с,</a:t>
            </a:r>
          </a:p>
          <a:p>
            <a:r>
              <a:rPr lang="uk-UA" dirty="0" smtClean="0">
                <a:solidFill>
                  <a:schemeClr val="accent3"/>
                </a:solidFill>
                <a:latin typeface="Times New Roman" pitchFamily="18" charset="0"/>
                <a:cs typeface="Times New Roman" pitchFamily="18" charset="0"/>
              </a:rPr>
              <a:t>на глинистих — 7-8 м/с.</a:t>
            </a:r>
          </a:p>
          <a:p>
            <a:pPr>
              <a:buNone/>
            </a:pPr>
            <a:r>
              <a:rPr lang="uk-UA" dirty="0" smtClean="0">
                <a:solidFill>
                  <a:schemeClr val="accent3"/>
                </a:solidFill>
                <a:latin typeface="Times New Roman" pitchFamily="18" charset="0"/>
                <a:cs typeface="Times New Roman" pitchFamily="18" charset="0"/>
              </a:rPr>
              <a:t>		В Україні найнебезпечніші щодо виникнення вітрової ерозії степові та деякі лісостепові райони. Причини цих ерозійних процесів не лише в несприятливих породних умовах, а й у знищенні в минулому ґрунто-закріплюючої рослинності, руйнуванні структури ґрунтів, зменшенні загальної лісистості.</a:t>
            </a:r>
          </a:p>
          <a:p>
            <a:pPr>
              <a:buNone/>
            </a:pPr>
            <a:endParaRPr lang="uk-UA" dirty="0"/>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Nastia\image003.gif"/>
          <p:cNvPicPr>
            <a:picLocks noGrp="1" noChangeAspect="1" noChangeArrowheads="1"/>
          </p:cNvPicPr>
          <p:nvPr>
            <p:ph idx="1"/>
          </p:nvPr>
        </p:nvPicPr>
        <p:blipFill>
          <a:blip r:embed="rId3">
            <a:duotone>
              <a:prstClr val="black"/>
              <a:schemeClr val="accent1">
                <a:tint val="45000"/>
                <a:satMod val="400000"/>
              </a:schemeClr>
            </a:duotone>
          </a:blip>
          <a:srcRect/>
          <a:stretch>
            <a:fillRect/>
          </a:stretch>
        </p:blipFill>
        <p:spPr bwMode="auto">
          <a:xfrm>
            <a:off x="0" y="785794"/>
            <a:ext cx="9144000" cy="5143535"/>
          </a:xfrm>
          <a:prstGeom prst="rect">
            <a:avLst/>
          </a:prstGeom>
          <a:noFill/>
        </p:spPr>
      </p:pic>
    </p:spTree>
  </p:cSld>
  <p:clrMapOvr>
    <a:masterClrMapping/>
  </p:clrMapOvr>
  <p:transition spd="slow">
    <p:spli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Nastia\image029.jpg"/>
          <p:cNvPicPr>
            <a:picLocks noGrp="1" noChangeAspect="1" noChangeArrowheads="1"/>
          </p:cNvPicPr>
          <p:nvPr>
            <p:ph idx="1"/>
          </p:nvPr>
        </p:nvPicPr>
        <p:blipFill>
          <a:blip r:embed="rId2"/>
          <a:srcRect/>
          <a:stretch>
            <a:fillRect/>
          </a:stretch>
        </p:blipFill>
        <p:spPr bwMode="auto">
          <a:xfrm>
            <a:off x="3798792" y="1"/>
            <a:ext cx="5345207" cy="3571876"/>
          </a:xfrm>
          <a:prstGeom prst="rect">
            <a:avLst/>
          </a:prstGeom>
          <a:noFill/>
        </p:spPr>
      </p:pic>
      <p:pic>
        <p:nvPicPr>
          <p:cNvPr id="3075" name="Picture 3" descr="D:\Nastia\utah.jpg"/>
          <p:cNvPicPr>
            <a:picLocks noChangeAspect="1" noChangeArrowheads="1"/>
          </p:cNvPicPr>
          <p:nvPr/>
        </p:nvPicPr>
        <p:blipFill>
          <a:blip r:embed="rId3"/>
          <a:srcRect/>
          <a:stretch>
            <a:fillRect/>
          </a:stretch>
        </p:blipFill>
        <p:spPr bwMode="auto">
          <a:xfrm>
            <a:off x="0" y="3581400"/>
            <a:ext cx="5991225" cy="3276600"/>
          </a:xfrm>
          <a:prstGeom prst="rect">
            <a:avLst/>
          </a:prstGeom>
          <a:noFill/>
        </p:spPr>
      </p:pic>
    </p:spTree>
  </p:cSld>
  <p:clrMapOvr>
    <a:masterClrMapping/>
  </p:clrMapOvr>
  <p:transition spd="slow">
    <p:randomBa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TotalTime>
  <Words>15</Words>
  <PresentationFormat>Экран (4:3)</PresentationFormat>
  <Paragraphs>19</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Вітрова ерозія</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Вітрова ерозія</dc:title>
  <dc:creator>admin</dc:creator>
  <cp:lastModifiedBy>admin</cp:lastModifiedBy>
  <cp:revision>6</cp:revision>
  <dcterms:created xsi:type="dcterms:W3CDTF">2014-03-03T19:53:20Z</dcterms:created>
  <dcterms:modified xsi:type="dcterms:W3CDTF">2014-06-04T10:59:41Z</dcterms:modified>
</cp:coreProperties>
</file>