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1" r:id="rId6"/>
    <p:sldId id="262" r:id="rId7"/>
    <p:sldId id="263" r:id="rId8"/>
    <p:sldId id="264" r:id="rId9"/>
    <p:sldId id="265" r:id="rId10"/>
    <p:sldId id="266" r:id="rId11"/>
    <p:sldId id="268"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812"/>
    <a:srgbClr val="DDDDDD"/>
    <a:srgbClr val="EAEAEA"/>
    <a:srgbClr val="CCCC00"/>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3" autoAdjust="0"/>
    <p:restoredTop sz="94660"/>
  </p:normalViewPr>
  <p:slideViewPr>
    <p:cSldViewPr>
      <p:cViewPr varScale="1">
        <p:scale>
          <a:sx n="103" d="100"/>
          <a:sy n="103" d="100"/>
        </p:scale>
        <p:origin x="-9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BE09721B-E0B2-4501-98C1-1028042AD0D7}" type="datetimeFigureOut">
              <a:rPr lang="ru-RU"/>
              <a:pPr>
                <a:defRPr/>
              </a:pPr>
              <a:t>02.02.2014</a:t>
            </a:fld>
            <a:endParaRPr lang="ru-RU"/>
          </a:p>
        </p:txBody>
      </p:sp>
      <p:sp>
        <p:nvSpPr>
          <p:cNvPr id="8" name="Номер слайда 15"/>
          <p:cNvSpPr>
            <a:spLocks noGrp="1"/>
          </p:cNvSpPr>
          <p:nvPr>
            <p:ph type="sldNum" sz="quarter" idx="11"/>
          </p:nvPr>
        </p:nvSpPr>
        <p:spPr/>
        <p:txBody>
          <a:bodyPr/>
          <a:lstStyle>
            <a:lvl1pPr>
              <a:defRPr/>
            </a:lvl1pPr>
          </a:lstStyle>
          <a:p>
            <a:pPr>
              <a:defRPr/>
            </a:pPr>
            <a:fld id="{B3BC2E4C-992C-4BED-9CCA-CE9C83FEDC41}"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9854428-4E5F-46DF-A724-B433067550BA}" type="datetimeFigureOut">
              <a:rPr lang="ru-RU"/>
              <a:pPr>
                <a:defRPr/>
              </a:pPr>
              <a:t>02.02.2014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C3CF1DB-88D2-4737-A27F-EDB8C3A5CD2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6BEFA59-CB2F-40C4-962C-C2E46B27A3A4}" type="datetimeFigureOut">
              <a:rPr lang="ru-RU"/>
              <a:pPr>
                <a:defRPr/>
              </a:pPr>
              <a:t>02.02.2014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558D341-1EED-4C24-B3CB-79DBA873B3B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291FBA6C-4A26-4594-A2F3-C4D966243628}" type="datetimeFigureOut">
              <a:rPr lang="ru-RU"/>
              <a:pPr>
                <a:defRPr/>
              </a:pPr>
              <a:t>02.02.2014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672F185-ADCD-4791-94A2-E94A3F3C8DE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E0D37E-CF68-47A2-A324-43542A9C9894}" type="datetimeFigureOut">
              <a:rPr lang="ru-RU"/>
              <a:pPr>
                <a:defRPr/>
              </a:pPr>
              <a:t>02.02.2014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3BC33B0-4F66-470C-9FEF-4A4CD29B6D4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BE025431-FC18-4A99-B0E5-4EFF8DB50E5E}" type="datetimeFigureOut">
              <a:rPr lang="ru-RU"/>
              <a:pPr>
                <a:defRPr/>
              </a:pPr>
              <a:t>02.02.2014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EFB070C6-A16D-4DAB-9EE3-DBEEBFAA6AD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58CF5965-91A9-486F-A2B9-26E377456900}"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3AB77A77-EFEF-4F8E-8759-09AAFF4BCA96}" type="datetimeFigureOut">
              <a:rPr lang="ru-RU"/>
              <a:pPr>
                <a:defRPr/>
              </a:pPr>
              <a:t>02.02.2014</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F8525BBA-D78A-4864-ABDC-760812232B92}" type="datetimeFigureOut">
              <a:rPr lang="ru-RU"/>
              <a:pPr>
                <a:defRPr/>
              </a:pPr>
              <a:t>02.02.2014</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BEC49AC0-7B62-4272-9497-C532A6610C8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E6B85A68-0B1E-4F36-8DE2-4169EDD42F31}" type="datetimeFigureOut">
              <a:rPr lang="ru-RU"/>
              <a:pPr>
                <a:defRPr/>
              </a:pPr>
              <a:t>02.02.2014</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D5EA4EE7-A177-45E8-B750-C19442458EA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BEF025AA-700D-4899-A7BC-A75EC663AE02}" type="datetimeFigureOut">
              <a:rPr lang="ru-RU"/>
              <a:pPr>
                <a:defRPr/>
              </a:pPr>
              <a:t>02.02.2014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43DE239D-871C-4F4B-B0CE-10E0FB238F7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8F936988-B586-48C0-A03D-1B48A53B214D}" type="datetimeFigureOut">
              <a:rPr lang="ru-RU"/>
              <a:pPr>
                <a:defRPr/>
              </a:pPr>
              <a:t>02.02.2014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AA2CB22-D1BB-493C-80A7-C21C6F0E0EF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D82608C6-AE45-462B-A5DE-ABC66EFE96B3}" type="datetimeFigureOut">
              <a:rPr lang="ru-RU"/>
              <a:pPr>
                <a:defRPr/>
              </a:pPr>
              <a:t>02.02.2014</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FACD7366-8B5F-457D-BF00-5CB3ED0EAA2A}"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10" r:id="rId5"/>
    <p:sldLayoutId id="2147483705" r:id="rId6"/>
    <p:sldLayoutId id="2147483704" r:id="rId7"/>
    <p:sldLayoutId id="2147483703" r:id="rId8"/>
    <p:sldLayoutId id="2147483702" r:id="rId9"/>
    <p:sldLayoutId id="2147483701" r:id="rId10"/>
    <p:sldLayoutId id="2147483700"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4663" y="771744"/>
            <a:ext cx="8305800" cy="1981201"/>
          </a:xfrm>
        </p:spPr>
        <p:txBody>
          <a:bodyPr/>
          <a:lstStyle/>
          <a:p>
            <a:pPr eaLnBrk="1" fontAlgn="auto" hangingPunct="1">
              <a:spcAft>
                <a:spcPts val="0"/>
              </a:spcAft>
              <a:defRPr/>
            </a:pPr>
            <a:r>
              <a:rPr b="1" smtClean="0"/>
              <a:t>Romeo and Juliet</a:t>
            </a:r>
            <a:endParaRPr/>
          </a:p>
        </p:txBody>
      </p:sp>
      <p:sp>
        <p:nvSpPr>
          <p:cNvPr id="13315" name="Rectangle 3"/>
          <p:cNvSpPr>
            <a:spLocks noChangeArrowheads="1"/>
          </p:cNvSpPr>
          <p:nvPr/>
        </p:nvSpPr>
        <p:spPr bwMode="auto">
          <a:xfrm>
            <a:off x="3708400" y="4076700"/>
            <a:ext cx="4932363" cy="1616075"/>
          </a:xfrm>
          <a:prstGeom prst="rect">
            <a:avLst/>
          </a:prstGeom>
          <a:noFill/>
          <a:ln w="9525">
            <a:noFill/>
            <a:miter lim="800000"/>
            <a:headEnd/>
            <a:tailEnd/>
          </a:ln>
        </p:spPr>
        <p:txBody>
          <a:bodyPr>
            <a:spAutoFit/>
          </a:bodyPr>
          <a:lstStyle/>
          <a:p>
            <a:pPr algn="r"/>
            <a:r>
              <a:rPr lang="en-US" sz="2000" b="1">
                <a:latin typeface="Arial Black" pitchFamily="34" charset="0"/>
              </a:rPr>
              <a:t>Presentation was made by</a:t>
            </a:r>
          </a:p>
          <a:p>
            <a:pPr algn="r"/>
            <a:r>
              <a:rPr lang="en-US" sz="2000" b="1">
                <a:latin typeface="Arial Black" pitchFamily="34" charset="0"/>
              </a:rPr>
              <a:t>Emma Suleimanova and </a:t>
            </a:r>
          </a:p>
          <a:p>
            <a:pPr algn="r"/>
            <a:r>
              <a:rPr lang="en-US" sz="2000" b="1">
                <a:latin typeface="Arial Black" pitchFamily="34" charset="0"/>
              </a:rPr>
              <a:t>Andriy Kukurudziak</a:t>
            </a:r>
          </a:p>
          <a:p>
            <a:pPr algn="r"/>
            <a:r>
              <a:rPr lang="en-US" sz="2000" b="1">
                <a:latin typeface="Arial Black" pitchFamily="34" charset="0"/>
              </a:rPr>
              <a:t>Form 10 (VI)</a:t>
            </a:r>
          </a:p>
          <a:p>
            <a:pPr algn="r"/>
            <a:r>
              <a:rPr lang="en-US" sz="2000" b="1">
                <a:latin typeface="Arial Black" pitchFamily="34" charset="0"/>
              </a:rPr>
              <a:t>Gymnasium of Kitsman</a:t>
            </a:r>
            <a:endParaRPr lang="ru-RU" sz="2000" b="1">
              <a:latin typeface="Arial Black" pitchFamily="34" charset="0"/>
            </a:endParaRPr>
          </a:p>
        </p:txBody>
      </p:sp>
      <p:sp>
        <p:nvSpPr>
          <p:cNvPr id="13316" name="Rectangle 4"/>
          <p:cNvSpPr>
            <a:spLocks noChangeArrowheads="1"/>
          </p:cNvSpPr>
          <p:nvPr/>
        </p:nvSpPr>
        <p:spPr bwMode="auto">
          <a:xfrm>
            <a:off x="3563938" y="5949950"/>
            <a:ext cx="1720850" cy="366713"/>
          </a:xfrm>
          <a:prstGeom prst="rect">
            <a:avLst/>
          </a:prstGeom>
          <a:noFill/>
          <a:ln w="9525">
            <a:noFill/>
            <a:miter lim="800000"/>
            <a:headEnd/>
            <a:tailEnd/>
          </a:ln>
        </p:spPr>
        <p:txBody>
          <a:bodyPr wrap="none">
            <a:spAutoFit/>
          </a:bodyPr>
          <a:lstStyle/>
          <a:p>
            <a:r>
              <a:rPr lang="en-US" b="1"/>
              <a:t>Kitsman</a:t>
            </a:r>
            <a:r>
              <a:rPr lang="uk-UA" b="1"/>
              <a:t>, 2013</a:t>
            </a:r>
            <a:endParaRPr lang="ru-RU"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3315">
                                            <p:txEl>
                                              <p:pRg st="0" end="0"/>
                                            </p:txEl>
                                          </p:spTgt>
                                        </p:tgtEl>
                                        <p:attrNameLst>
                                          <p:attrName>style.visibility</p:attrName>
                                        </p:attrNameLst>
                                      </p:cBhvr>
                                      <p:to>
                                        <p:strVal val="visible"/>
                                      </p:to>
                                    </p:set>
                                    <p:anim calcmode="lin" valueType="num">
                                      <p:cBhvr>
                                        <p:cTn id="15"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331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3315">
                                            <p:txEl>
                                              <p:pRg st="0" end="0"/>
                                            </p:txEl>
                                          </p:spTgt>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3315">
                                            <p:txEl>
                                              <p:pRg st="1" end="1"/>
                                            </p:txEl>
                                          </p:spTgt>
                                        </p:tgtEl>
                                        <p:attrNameLst>
                                          <p:attrName>style.visibility</p:attrName>
                                        </p:attrNameLst>
                                      </p:cBhvr>
                                      <p:to>
                                        <p:strVal val="visible"/>
                                      </p:to>
                                    </p:set>
                                    <p:anim calcmode="lin" valueType="num">
                                      <p:cBhvr>
                                        <p:cTn id="21" dur="10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331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13315">
                                            <p:txEl>
                                              <p:pRg st="1" end="1"/>
                                            </p:txEl>
                                          </p:spTgt>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3315">
                                            <p:txEl>
                                              <p:pRg st="2" end="2"/>
                                            </p:txEl>
                                          </p:spTgt>
                                        </p:tgtEl>
                                        <p:attrNameLst>
                                          <p:attrName>style.visibility</p:attrName>
                                        </p:attrNameLst>
                                      </p:cBhvr>
                                      <p:to>
                                        <p:strVal val="visible"/>
                                      </p:to>
                                    </p:set>
                                    <p:anim calcmode="lin" valueType="num">
                                      <p:cBhvr>
                                        <p:cTn id="27" dur="10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13315">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13315">
                                            <p:txEl>
                                              <p:pRg st="2" end="2"/>
                                            </p:txEl>
                                          </p:spTgt>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13315">
                                            <p:txEl>
                                              <p:pRg st="3" end="3"/>
                                            </p:txEl>
                                          </p:spTgt>
                                        </p:tgtEl>
                                        <p:attrNameLst>
                                          <p:attrName>style.visibility</p:attrName>
                                        </p:attrNameLst>
                                      </p:cBhvr>
                                      <p:to>
                                        <p:strVal val="visible"/>
                                      </p:to>
                                    </p:set>
                                    <p:anim calcmode="lin" valueType="num">
                                      <p:cBhvr>
                                        <p:cTn id="33" dur="10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13315">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13315">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13315">
                                            <p:txEl>
                                              <p:pRg st="3" end="3"/>
                                            </p:txEl>
                                          </p:spTgt>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13315">
                                            <p:txEl>
                                              <p:pRg st="4" end="4"/>
                                            </p:txEl>
                                          </p:spTgt>
                                        </p:tgtEl>
                                        <p:attrNameLst>
                                          <p:attrName>style.visibility</p:attrName>
                                        </p:attrNameLst>
                                      </p:cBhvr>
                                      <p:to>
                                        <p:strVal val="visible"/>
                                      </p:to>
                                    </p:set>
                                    <p:anim calcmode="lin" valueType="num">
                                      <p:cBhvr>
                                        <p:cTn id="39" dur="10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331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331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13315">
                                            <p:txEl>
                                              <p:pRg st="4" end="4"/>
                                            </p:txEl>
                                          </p:spTgt>
                                        </p:tgtEl>
                                      </p:cBhvr>
                                    </p:animEffect>
                                  </p:childTnLst>
                                </p:cTn>
                              </p:par>
                              <p:par>
                                <p:cTn id="43" presetID="31" presetClass="entr" presetSubtype="0" fill="hold" grpId="0" nodeType="withEffect">
                                  <p:stCondLst>
                                    <p:cond delay="0"/>
                                  </p:stCondLst>
                                  <p:iterate type="lt">
                                    <p:tmPct val="5000"/>
                                  </p:iterate>
                                  <p:childTnLst>
                                    <p:set>
                                      <p:cBhvr>
                                        <p:cTn id="44" dur="1" fill="hold">
                                          <p:stCondLst>
                                            <p:cond delay="0"/>
                                          </p:stCondLst>
                                        </p:cTn>
                                        <p:tgtEl>
                                          <p:spTgt spid="13316"/>
                                        </p:tgtEl>
                                        <p:attrNameLst>
                                          <p:attrName>style.visibility</p:attrName>
                                        </p:attrNameLst>
                                      </p:cBhvr>
                                      <p:to>
                                        <p:strVal val="visible"/>
                                      </p:to>
                                    </p:set>
                                    <p:anim calcmode="lin" valueType="num">
                                      <p:cBhvr>
                                        <p:cTn id="45" dur="1000" fill="hold"/>
                                        <p:tgtEl>
                                          <p:spTgt spid="13316"/>
                                        </p:tgtEl>
                                        <p:attrNameLst>
                                          <p:attrName>ppt_w</p:attrName>
                                        </p:attrNameLst>
                                      </p:cBhvr>
                                      <p:tavLst>
                                        <p:tav tm="0">
                                          <p:val>
                                            <p:fltVal val="0"/>
                                          </p:val>
                                        </p:tav>
                                        <p:tav tm="100000">
                                          <p:val>
                                            <p:strVal val="#ppt_w"/>
                                          </p:val>
                                        </p:tav>
                                      </p:tavLst>
                                    </p:anim>
                                    <p:anim calcmode="lin" valueType="num">
                                      <p:cBhvr>
                                        <p:cTn id="46" dur="1000" fill="hold"/>
                                        <p:tgtEl>
                                          <p:spTgt spid="13316"/>
                                        </p:tgtEl>
                                        <p:attrNameLst>
                                          <p:attrName>ppt_h</p:attrName>
                                        </p:attrNameLst>
                                      </p:cBhvr>
                                      <p:tavLst>
                                        <p:tav tm="0">
                                          <p:val>
                                            <p:fltVal val="0"/>
                                          </p:val>
                                        </p:tav>
                                        <p:tav tm="100000">
                                          <p:val>
                                            <p:strVal val="#ppt_h"/>
                                          </p:val>
                                        </p:tav>
                                      </p:tavLst>
                                    </p:anim>
                                    <p:anim calcmode="lin" valueType="num">
                                      <p:cBhvr>
                                        <p:cTn id="47" dur="1000" fill="hold"/>
                                        <p:tgtEl>
                                          <p:spTgt spid="13316"/>
                                        </p:tgtEl>
                                        <p:attrNameLst>
                                          <p:attrName>style.rotation</p:attrName>
                                        </p:attrNameLst>
                                      </p:cBhvr>
                                      <p:tavLst>
                                        <p:tav tm="0">
                                          <p:val>
                                            <p:fltVal val="90"/>
                                          </p:val>
                                        </p:tav>
                                        <p:tav tm="100000">
                                          <p:val>
                                            <p:fltVal val="0"/>
                                          </p:val>
                                        </p:tav>
                                      </p:tavLst>
                                    </p:anim>
                                    <p:animEffect transition="in" filter="fade">
                                      <p:cBhvr>
                                        <p:cTn id="48"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Содержимое 3" descr="Romeo_and_juliet_brown.jpg"/>
          <p:cNvPicPr>
            <a:picLocks noGrp="1" noChangeAspect="1"/>
          </p:cNvPicPr>
          <p:nvPr>
            <p:ph idx="1"/>
          </p:nvPr>
        </p:nvPicPr>
        <p:blipFill>
          <a:blip r:embed="rId2"/>
          <a:srcRect/>
          <a:stretch>
            <a:fillRect/>
          </a:stretch>
        </p:blipFill>
        <p:spPr>
          <a:xfrm>
            <a:off x="4716463" y="1341438"/>
            <a:ext cx="3497262" cy="5095875"/>
          </a:xfrm>
        </p:spPr>
      </p:pic>
      <p:sp>
        <p:nvSpPr>
          <p:cNvPr id="3" name="Заголовок 2"/>
          <p:cNvSpPr>
            <a:spLocks noGrp="1"/>
          </p:cNvSpPr>
          <p:nvPr>
            <p:ph type="title"/>
          </p:nvPr>
        </p:nvSpPr>
        <p:spPr>
          <a:xfrm>
            <a:off x="277644" y="-312615"/>
            <a:ext cx="8619993" cy="1852367"/>
          </a:xfrm>
        </p:spPr>
        <p:txBody>
          <a:bodyPr>
            <a:noAutofit/>
          </a:bodyPr>
          <a:lstStyle/>
          <a:p>
            <a:pPr eaLnBrk="1" fontAlgn="auto" hangingPunct="1">
              <a:spcAft>
                <a:spcPts val="0"/>
              </a:spcAft>
              <a:defRPr/>
            </a:pPr>
            <a:r>
              <a:rPr sz="2400" smtClean="0"/>
              <a:t>An 1870 oil painting by Ford Madox Brown depicting </a:t>
            </a:r>
            <a:r>
              <a:rPr sz="2400" i="1" smtClean="0"/>
              <a:t>Romeo and Juliet</a:t>
            </a:r>
            <a:r>
              <a:rPr sz="2400" smtClean="0"/>
              <a:t>'s famous balcony scene</a:t>
            </a:r>
            <a:endParaRPr lang="uk-UA"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3553"/>
                                        </p:tgtEl>
                                        <p:attrNameLst>
                                          <p:attrName>style.visibility</p:attrName>
                                        </p:attrNameLst>
                                      </p:cBhvr>
                                      <p:to>
                                        <p:strVal val="visible"/>
                                      </p:to>
                                    </p:set>
                                    <p:animEffect transition="in" filter="fade">
                                      <p:cBhvr>
                                        <p:cTn id="13" dur="2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1331913" y="765175"/>
            <a:ext cx="6624637" cy="2559050"/>
          </a:xfrm>
          <a:prstGeom prst="rect">
            <a:avLst/>
          </a:prstGeom>
          <a:noFill/>
          <a:ln w="9525">
            <a:noFill/>
            <a:miter lim="800000"/>
            <a:headEnd/>
            <a:tailEnd/>
          </a:ln>
          <a:effectLst/>
        </p:spPr>
        <p:txBody>
          <a:bodyPr>
            <a:spAutoFit/>
          </a:bodyPr>
          <a:lstStyle/>
          <a:p>
            <a:pPr algn="ctr">
              <a:defRPr/>
            </a:pPr>
            <a:r>
              <a:rPr lang="ru-RU" sz="5400" b="1">
                <a:solidFill>
                  <a:srgbClr val="DDDDDD"/>
                </a:solidFill>
                <a:effectLst>
                  <a:outerShdw blurRad="38100" dist="38100" dir="2700000" algn="tl">
                    <a:srgbClr val="FFFFFF"/>
                  </a:outerShdw>
                </a:effectLst>
                <a:latin typeface="Modern No. 20" pitchFamily="18" charset="0"/>
              </a:rPr>
              <a:t>Thank you for listening</a:t>
            </a:r>
            <a:r>
              <a:rPr lang="en-US" sz="5400" b="1">
                <a:solidFill>
                  <a:srgbClr val="DDDDDD"/>
                </a:solidFill>
                <a:effectLst>
                  <a:outerShdw blurRad="38100" dist="38100" dir="2700000" algn="tl">
                    <a:srgbClr val="FFFFFF"/>
                  </a:outerShdw>
                </a:effectLst>
                <a:latin typeface="Modern No. 20" pitchFamily="18" charset="0"/>
              </a:rPr>
              <a:t>!</a:t>
            </a:r>
          </a:p>
          <a:p>
            <a:pPr algn="ctr">
              <a:defRPr/>
            </a:pPr>
            <a:r>
              <a:rPr lang="en-US" sz="5400" b="1">
                <a:solidFill>
                  <a:srgbClr val="DDDDDD"/>
                </a:solidFill>
                <a:effectLst>
                  <a:outerShdw blurRad="38100" dist="38100" dir="2700000" algn="tl">
                    <a:srgbClr val="FFFFFF"/>
                  </a:outerShdw>
                </a:effectLst>
                <a:latin typeface="Modern No. 20" pitchFamily="18" charset="0"/>
              </a:rPr>
              <a:t>Have a nice day </a:t>
            </a:r>
            <a:r>
              <a:rPr lang="uk-UA" sz="5400" b="1">
                <a:solidFill>
                  <a:srgbClr val="DDDDDD"/>
                </a:solidFill>
                <a:effectLst>
                  <a:outerShdw blurRad="38100" dist="38100" dir="2700000" algn="tl">
                    <a:srgbClr val="FFFFFF"/>
                  </a:outerShdw>
                </a:effectLst>
                <a:latin typeface="Modern No. 20" pitchFamily="18" charset="0"/>
              </a:rPr>
              <a:t>:3</a:t>
            </a:r>
            <a:endParaRPr lang="ru-RU" sz="5400" b="1">
              <a:solidFill>
                <a:srgbClr val="DDDDDD"/>
              </a:solidFill>
              <a:effectLst>
                <a:outerShdw blurRad="38100" dist="38100" dir="2700000" algn="tl">
                  <a:srgbClr val="FFFFFF"/>
                </a:outerShdw>
              </a:effectLst>
              <a:latin typeface="Modern No. 20"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Содержимое 1"/>
          <p:cNvSpPr>
            <a:spLocks noGrp="1"/>
          </p:cNvSpPr>
          <p:nvPr>
            <p:ph idx="1"/>
          </p:nvPr>
        </p:nvSpPr>
        <p:spPr>
          <a:xfrm>
            <a:off x="323850" y="549275"/>
            <a:ext cx="5400675" cy="3384550"/>
          </a:xfrm>
        </p:spPr>
        <p:txBody>
          <a:bodyPr/>
          <a:lstStyle/>
          <a:p>
            <a:pPr eaLnBrk="1" hangingPunct="1">
              <a:buFont typeface="Wingdings 2" pitchFamily="18" charset="2"/>
              <a:buNone/>
            </a:pPr>
            <a:r>
              <a:rPr lang="en-US" sz="3200" smtClean="0">
                <a:latin typeface="Script MT Bold"/>
              </a:rPr>
              <a:t>  </a:t>
            </a:r>
            <a:r>
              <a:rPr lang="en-US" sz="3000" smtClean="0"/>
              <a:t>Romeo and Juliet is a tragedy written early in the career of William Shakespeare about two young star-crossed lovers whose deaths ultimately reconcile their feuding families. It was among</a:t>
            </a:r>
            <a:endParaRPr lang="uk-UA" sz="3000" smtClean="0"/>
          </a:p>
        </p:txBody>
      </p:sp>
      <p:pic>
        <p:nvPicPr>
          <p:cNvPr id="14339" name="Picture 3" descr="rjdicksee"/>
          <p:cNvPicPr>
            <a:picLocks noChangeAspect="1" noChangeArrowheads="1"/>
          </p:cNvPicPr>
          <p:nvPr/>
        </p:nvPicPr>
        <p:blipFill>
          <a:blip r:embed="rId2"/>
          <a:srcRect/>
          <a:stretch>
            <a:fillRect/>
          </a:stretch>
        </p:blipFill>
        <p:spPr bwMode="auto">
          <a:xfrm>
            <a:off x="5651500" y="836613"/>
            <a:ext cx="2981325" cy="2857500"/>
          </a:xfrm>
          <a:prstGeom prst="rect">
            <a:avLst/>
          </a:prstGeom>
          <a:noFill/>
          <a:ln w="9525">
            <a:noFill/>
            <a:miter lim="800000"/>
            <a:headEnd/>
            <a:tailEnd/>
          </a:ln>
        </p:spPr>
      </p:pic>
      <p:sp>
        <p:nvSpPr>
          <p:cNvPr id="14340" name="Rectangle 4"/>
          <p:cNvSpPr>
            <a:spLocks noChangeArrowheads="1"/>
          </p:cNvSpPr>
          <p:nvPr/>
        </p:nvSpPr>
        <p:spPr bwMode="auto">
          <a:xfrm>
            <a:off x="539750" y="3860800"/>
            <a:ext cx="7416800" cy="2378075"/>
          </a:xfrm>
          <a:prstGeom prst="rect">
            <a:avLst/>
          </a:prstGeom>
          <a:noFill/>
          <a:ln w="9525">
            <a:noFill/>
            <a:miter lim="800000"/>
            <a:headEnd/>
            <a:tailEnd/>
          </a:ln>
        </p:spPr>
        <p:txBody>
          <a:bodyPr>
            <a:spAutoFit/>
          </a:bodyPr>
          <a:lstStyle/>
          <a:p>
            <a:pPr>
              <a:spcBef>
                <a:spcPts val="600"/>
              </a:spcBef>
              <a:buClr>
                <a:schemeClr val="accent2"/>
              </a:buClr>
              <a:buSzPct val="85000"/>
              <a:buFont typeface="Wingdings 2" pitchFamily="18" charset="2"/>
              <a:buNone/>
            </a:pPr>
            <a:r>
              <a:rPr lang="en-US" sz="3000">
                <a:latin typeface="Constantia" pitchFamily="18" charset="0"/>
              </a:rPr>
              <a:t>Shakespeare's most popular plays during his lifetime and, along with Hamlet, is one of his most frequently performed plays. Today, the title characters are regarded as archetypal young lovers.</a:t>
            </a:r>
            <a:endParaRPr lang="uk-UA" sz="30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800" decel="100000"/>
                                        <p:tgtEl>
                                          <p:spTgt spid="14337"/>
                                        </p:tgtEl>
                                      </p:cBhvr>
                                    </p:animEffect>
                                    <p:anim calcmode="lin" valueType="num">
                                      <p:cBhvr>
                                        <p:cTn id="8" dur="800" decel="100000" fill="hold"/>
                                        <p:tgtEl>
                                          <p:spTgt spid="14337"/>
                                        </p:tgtEl>
                                        <p:attrNameLst>
                                          <p:attrName>style.rotation</p:attrName>
                                        </p:attrNameLst>
                                      </p:cBhvr>
                                      <p:tavLst>
                                        <p:tav tm="0">
                                          <p:val>
                                            <p:fltVal val="-90"/>
                                          </p:val>
                                        </p:tav>
                                        <p:tav tm="100000">
                                          <p:val>
                                            <p:fltVal val="0"/>
                                          </p:val>
                                        </p:tav>
                                      </p:tavLst>
                                    </p:anim>
                                    <p:anim calcmode="lin" valueType="num">
                                      <p:cBhvr>
                                        <p:cTn id="9" dur="800" decel="100000" fill="hold"/>
                                        <p:tgtEl>
                                          <p:spTgt spid="14337"/>
                                        </p:tgtEl>
                                        <p:attrNameLst>
                                          <p:attrName>ppt_x</p:attrName>
                                        </p:attrNameLst>
                                      </p:cBhvr>
                                      <p:tavLst>
                                        <p:tav tm="0">
                                          <p:val>
                                            <p:strVal val="#ppt_x+0.4"/>
                                          </p:val>
                                        </p:tav>
                                        <p:tav tm="100000">
                                          <p:val>
                                            <p:strVal val="#ppt_x-0.05"/>
                                          </p:val>
                                        </p:tav>
                                      </p:tavLst>
                                    </p:anim>
                                    <p:anim calcmode="lin" valueType="num">
                                      <p:cBhvr>
                                        <p:cTn id="10" dur="800" decel="100000" fill="hold"/>
                                        <p:tgtEl>
                                          <p:spTgt spid="143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fade">
                                      <p:cBhvr>
                                        <p:cTn id="15" dur="800" decel="100000"/>
                                        <p:tgtEl>
                                          <p:spTgt spid="14340"/>
                                        </p:tgtEl>
                                      </p:cBhvr>
                                    </p:animEffect>
                                    <p:anim calcmode="lin" valueType="num">
                                      <p:cBhvr>
                                        <p:cTn id="16" dur="800" decel="100000" fill="hold"/>
                                        <p:tgtEl>
                                          <p:spTgt spid="14340"/>
                                        </p:tgtEl>
                                        <p:attrNameLst>
                                          <p:attrName>style.rotation</p:attrName>
                                        </p:attrNameLst>
                                      </p:cBhvr>
                                      <p:tavLst>
                                        <p:tav tm="0">
                                          <p:val>
                                            <p:fltVal val="-90"/>
                                          </p:val>
                                        </p:tav>
                                        <p:tav tm="100000">
                                          <p:val>
                                            <p:fltVal val="0"/>
                                          </p:val>
                                        </p:tav>
                                      </p:tavLst>
                                    </p:anim>
                                    <p:anim calcmode="lin" valueType="num">
                                      <p:cBhvr>
                                        <p:cTn id="17" dur="800" decel="100000" fill="hold"/>
                                        <p:tgtEl>
                                          <p:spTgt spid="14340"/>
                                        </p:tgtEl>
                                        <p:attrNameLst>
                                          <p:attrName>ppt_x</p:attrName>
                                        </p:attrNameLst>
                                      </p:cBhvr>
                                      <p:tavLst>
                                        <p:tav tm="0">
                                          <p:val>
                                            <p:strVal val="#ppt_x+0.4"/>
                                          </p:val>
                                        </p:tav>
                                        <p:tav tm="100000">
                                          <p:val>
                                            <p:strVal val="#ppt_x-0.05"/>
                                          </p:val>
                                        </p:tav>
                                      </p:tavLst>
                                    </p:anim>
                                    <p:anim calcmode="lin" valueType="num">
                                      <p:cBhvr>
                                        <p:cTn id="18" dur="800" decel="100000" fill="hold"/>
                                        <p:tgtEl>
                                          <p:spTgt spid="1434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434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4340"/>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18" presetClass="entr" presetSubtype="12" fill="hold" nodeType="afterEffect">
                                  <p:stCondLst>
                                    <p:cond delay="0"/>
                                  </p:stCondLst>
                                  <p:childTnLst>
                                    <p:set>
                                      <p:cBhvr>
                                        <p:cTn id="23" dur="1" fill="hold">
                                          <p:stCondLst>
                                            <p:cond delay="0"/>
                                          </p:stCondLst>
                                        </p:cTn>
                                        <p:tgtEl>
                                          <p:spTgt spid="14339"/>
                                        </p:tgtEl>
                                        <p:attrNameLst>
                                          <p:attrName>style.visibility</p:attrName>
                                        </p:attrNameLst>
                                      </p:cBhvr>
                                      <p:to>
                                        <p:strVal val="visible"/>
                                      </p:to>
                                    </p:set>
                                    <p:animEffect transition="in" filter="strips(downLeft)">
                                      <p:cBhvr>
                                        <p:cTn id="24"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51275" y="404813"/>
            <a:ext cx="4897438" cy="3529012"/>
          </a:xfrm>
        </p:spPr>
        <p:txBody>
          <a:bodyPr/>
          <a:lstStyle/>
          <a:p>
            <a:pPr eaLnBrk="1" hangingPunct="1">
              <a:lnSpc>
                <a:spcPct val="90000"/>
              </a:lnSpc>
              <a:buFont typeface="Wingdings 2" pitchFamily="18" charset="2"/>
              <a:buNone/>
            </a:pPr>
            <a:r>
              <a:rPr lang="en-US" smtClean="0"/>
              <a:t>   Romeo and Juliet belongs to a tradition of tragic romances stretching back to antiquity. Its plot is based on an Italian tale, translated into verse as The Tragical History of Romeus and Juliet by Arthur Brooke in 1562 and retold in prose in Palace of Pleasure by William Painter in 1567.</a:t>
            </a:r>
            <a:endParaRPr lang="uk-UA" smtClean="0"/>
          </a:p>
        </p:txBody>
      </p:sp>
      <p:pic>
        <p:nvPicPr>
          <p:cNvPr id="16387" name="Picture 3" descr="Uilyam-Shekspir"/>
          <p:cNvPicPr>
            <a:picLocks noChangeAspect="1" noChangeArrowheads="1"/>
          </p:cNvPicPr>
          <p:nvPr/>
        </p:nvPicPr>
        <p:blipFill>
          <a:blip r:embed="rId2"/>
          <a:srcRect/>
          <a:stretch>
            <a:fillRect/>
          </a:stretch>
        </p:blipFill>
        <p:spPr bwMode="auto">
          <a:xfrm>
            <a:off x="755650" y="404813"/>
            <a:ext cx="3187700" cy="3529012"/>
          </a:xfrm>
          <a:prstGeom prst="rect">
            <a:avLst/>
          </a:prstGeom>
          <a:noFill/>
          <a:ln w="9525">
            <a:noFill/>
            <a:miter lim="800000"/>
            <a:headEnd/>
            <a:tailEnd/>
          </a:ln>
        </p:spPr>
      </p:pic>
      <p:sp>
        <p:nvSpPr>
          <p:cNvPr id="16388" name="Rectangle 4"/>
          <p:cNvSpPr>
            <a:spLocks noChangeArrowheads="1"/>
          </p:cNvSpPr>
          <p:nvPr/>
        </p:nvSpPr>
        <p:spPr bwMode="auto">
          <a:xfrm>
            <a:off x="611188" y="4076700"/>
            <a:ext cx="7993062" cy="2592388"/>
          </a:xfrm>
          <a:prstGeom prst="rect">
            <a:avLst/>
          </a:prstGeom>
          <a:noFill/>
          <a:ln w="9525">
            <a:noFill/>
            <a:miter lim="800000"/>
            <a:headEnd/>
            <a:tailEnd/>
          </a:ln>
        </p:spPr>
        <p:txBody>
          <a:bodyPr>
            <a:spAutoFit/>
          </a:bodyPr>
          <a:lstStyle/>
          <a:p>
            <a:pPr>
              <a:lnSpc>
                <a:spcPct val="90000"/>
              </a:lnSpc>
              <a:spcBef>
                <a:spcPts val="600"/>
              </a:spcBef>
              <a:buClr>
                <a:schemeClr val="accent2"/>
              </a:buClr>
              <a:buSzPct val="85000"/>
              <a:buFont typeface="Wingdings 2" pitchFamily="18" charset="2"/>
              <a:buNone/>
            </a:pPr>
            <a:r>
              <a:rPr lang="en-US" sz="2600">
                <a:latin typeface="Constantia" pitchFamily="18" charset="0"/>
              </a:rPr>
              <a:t>Shakespeare borrowed heavily from both but, to expand the plot, developed supporting characters, particularly Mercuric and Paris. Believed to have been written between 1591 and 1595, the play was first published in a quarto version in 1597. This text was of poor quality, and later editions corrected it, bringing it more in line with Shakespeare's original.</a:t>
            </a:r>
            <a:endParaRPr lang="uk-UA" sz="26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strVal val="#ppt_h"/>
                                          </p:val>
                                        </p:tav>
                                        <p:tav tm="100000">
                                          <p:val>
                                            <p:strVal val="#ppt_h"/>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6388"/>
                                        </p:tgtEl>
                                        <p:attrNameLst>
                                          <p:attrName>style.visibility</p:attrName>
                                        </p:attrNameLst>
                                      </p:cBhvr>
                                      <p:to>
                                        <p:strVal val="visible"/>
                                      </p:to>
                                    </p:set>
                                    <p:animEffect transition="in" filter="strips(downLeft)">
                                      <p:cBhvr>
                                        <p:cTn id="14"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8313" y="1844675"/>
            <a:ext cx="8229600" cy="1439863"/>
          </a:xfrm>
        </p:spPr>
        <p:txBody>
          <a:bodyPr>
            <a:normAutofit/>
          </a:bodyPr>
          <a:lstStyle/>
          <a:p>
            <a:pPr eaLnBrk="1" hangingPunct="1">
              <a:lnSpc>
                <a:spcPct val="80000"/>
              </a:lnSpc>
              <a:buFont typeface="Wingdings 2" pitchFamily="18" charset="2"/>
              <a:buNone/>
              <a:defRPr/>
            </a:pPr>
            <a:r>
              <a:rPr lang="en-US" sz="2000" smtClean="0"/>
              <a:t/>
            </a:r>
            <a:br>
              <a:rPr lang="en-US" sz="2000" smtClean="0"/>
            </a:br>
            <a:r>
              <a:rPr lang="en-US" sz="2200" b="1" i="1" u="sng" smtClean="0">
                <a:effectLst>
                  <a:outerShdw blurRad="38100" dist="38100" dir="2700000" algn="tl">
                    <a:srgbClr val="444D26"/>
                  </a:outerShdw>
                </a:effectLst>
              </a:rPr>
              <a:t>Ruling house of Verona:</a:t>
            </a:r>
            <a:br>
              <a:rPr lang="en-US" sz="2200" b="1" i="1" u="sng" smtClean="0">
                <a:effectLst>
                  <a:outerShdw blurRad="38100" dist="38100" dir="2700000" algn="tl">
                    <a:srgbClr val="444D26"/>
                  </a:outerShdw>
                </a:effectLst>
              </a:rPr>
            </a:br>
            <a:r>
              <a:rPr lang="en-US" sz="2200" smtClean="0"/>
              <a:t>-Prince Escalus is the ruling Prince of Verona</a:t>
            </a:r>
            <a:br>
              <a:rPr lang="en-US" sz="2200" smtClean="0"/>
            </a:br>
            <a:r>
              <a:rPr lang="en-US" sz="2200" smtClean="0"/>
              <a:t>-Count Paris is a kinsman of Escalus who wishes to marry Juliet.</a:t>
            </a:r>
            <a:br>
              <a:rPr lang="en-US" sz="2200" smtClean="0"/>
            </a:br>
            <a:r>
              <a:rPr lang="en-US" sz="2200" smtClean="0"/>
              <a:t>-Mercutio is another kinsman of Escalus, and a friend of Romeo.</a:t>
            </a:r>
            <a:br>
              <a:rPr lang="en-US" sz="2200" smtClean="0"/>
            </a:br>
            <a:endParaRPr lang="uk-UA" sz="2200" smtClean="0"/>
          </a:p>
        </p:txBody>
      </p:sp>
      <p:sp>
        <p:nvSpPr>
          <p:cNvPr id="17412" name="WordArt 4"/>
          <p:cNvSpPr>
            <a:spLocks noChangeArrowheads="1" noChangeShapeType="1" noTextEdit="1"/>
          </p:cNvSpPr>
          <p:nvPr/>
        </p:nvSpPr>
        <p:spPr bwMode="auto">
          <a:xfrm>
            <a:off x="1258888" y="476250"/>
            <a:ext cx="6410325" cy="11779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a:cs typeface="Arial"/>
              </a:rPr>
              <a:t>Characters in Romeo and Juliet</a:t>
            </a:r>
          </a:p>
        </p:txBody>
      </p:sp>
      <p:sp>
        <p:nvSpPr>
          <p:cNvPr id="17413" name="Rectangle 5"/>
          <p:cNvSpPr>
            <a:spLocks noChangeArrowheads="1"/>
          </p:cNvSpPr>
          <p:nvPr/>
        </p:nvSpPr>
        <p:spPr bwMode="auto">
          <a:xfrm>
            <a:off x="755650" y="3284538"/>
            <a:ext cx="8175625" cy="3043237"/>
          </a:xfrm>
          <a:prstGeom prst="rect">
            <a:avLst/>
          </a:prstGeom>
          <a:noFill/>
          <a:ln w="9525">
            <a:noFill/>
            <a:miter lim="800000"/>
            <a:headEnd/>
            <a:tailEnd/>
          </a:ln>
          <a:effectLst/>
        </p:spPr>
        <p:txBody>
          <a:bodyPr>
            <a:spAutoFit/>
          </a:bodyPr>
          <a:lstStyle/>
          <a:p>
            <a:pPr>
              <a:lnSpc>
                <a:spcPct val="80000"/>
              </a:lnSpc>
              <a:spcBef>
                <a:spcPts val="600"/>
              </a:spcBef>
              <a:buClr>
                <a:schemeClr val="accent2"/>
              </a:buClr>
              <a:buSzPct val="85000"/>
              <a:buFont typeface="Wingdings 2" pitchFamily="18" charset="2"/>
              <a:buNone/>
              <a:defRPr/>
            </a:pPr>
            <a:r>
              <a:rPr lang="en-US" sz="2200" b="1" i="1" u="sng">
                <a:effectLst>
                  <a:outerShdw blurRad="38100" dist="38100" dir="2700000" algn="tl">
                    <a:srgbClr val="444D26"/>
                  </a:outerShdw>
                </a:effectLst>
                <a:latin typeface="Constantia" pitchFamily="18" charset="0"/>
              </a:rPr>
              <a:t>House of Capulet:</a:t>
            </a:r>
            <a:br>
              <a:rPr lang="en-US" sz="2200" b="1" i="1" u="sng">
                <a:effectLst>
                  <a:outerShdw blurRad="38100" dist="38100" dir="2700000" algn="tl">
                    <a:srgbClr val="444D26"/>
                  </a:outerShdw>
                </a:effectLst>
                <a:latin typeface="Constantia" pitchFamily="18" charset="0"/>
              </a:rPr>
            </a:br>
            <a:r>
              <a:rPr lang="en-US" sz="2200">
                <a:latin typeface="Constantia" pitchFamily="18" charset="0"/>
              </a:rPr>
              <a:t>-Capulet is the patriarch of the house of Capulet.</a:t>
            </a:r>
            <a:br>
              <a:rPr lang="en-US" sz="2200">
                <a:latin typeface="Constantia" pitchFamily="18" charset="0"/>
              </a:rPr>
            </a:br>
            <a:r>
              <a:rPr lang="en-US" sz="2200">
                <a:latin typeface="Constantia" pitchFamily="18" charset="0"/>
              </a:rPr>
              <a:t>-Capulet's wife is the matriarch of the house of Capulet.</a:t>
            </a:r>
            <a:br>
              <a:rPr lang="en-US" sz="2200">
                <a:latin typeface="Constantia" pitchFamily="18" charset="0"/>
              </a:rPr>
            </a:br>
            <a:r>
              <a:rPr lang="en-US" sz="2200">
                <a:latin typeface="Constantia" pitchFamily="18" charset="0"/>
              </a:rPr>
              <a:t>-Juliet is the 13-year-old daughter of Capulet, and the play's female protagonist.</a:t>
            </a:r>
            <a:br>
              <a:rPr lang="en-US" sz="2200">
                <a:latin typeface="Constantia" pitchFamily="18" charset="0"/>
              </a:rPr>
            </a:br>
            <a:r>
              <a:rPr lang="en-US" sz="2200">
                <a:latin typeface="Constantia" pitchFamily="18" charset="0"/>
              </a:rPr>
              <a:t>-Tybalt is a cousin of Juliet, and the nephew of Capulet's wife.</a:t>
            </a:r>
            <a:br>
              <a:rPr lang="en-US" sz="2200">
                <a:latin typeface="Constantia" pitchFamily="18" charset="0"/>
              </a:rPr>
            </a:br>
            <a:r>
              <a:rPr lang="en-US" sz="2200">
                <a:latin typeface="Constantia" pitchFamily="18" charset="0"/>
              </a:rPr>
              <a:t>-The Nurse is Juliet's personal attendant and confidante.</a:t>
            </a:r>
            <a:br>
              <a:rPr lang="en-US" sz="2200">
                <a:latin typeface="Constantia" pitchFamily="18" charset="0"/>
              </a:rPr>
            </a:br>
            <a:r>
              <a:rPr lang="en-US" sz="2200">
                <a:latin typeface="Constantia" pitchFamily="18" charset="0"/>
              </a:rPr>
              <a:t>-Rosaline is Lord Capulet's niece, and Romeo's love in the beginning of the story.</a:t>
            </a:r>
            <a:br>
              <a:rPr lang="en-US" sz="2200">
                <a:latin typeface="Constantia" pitchFamily="18" charset="0"/>
              </a:rPr>
            </a:br>
            <a:r>
              <a:rPr lang="en-US" sz="2200">
                <a:latin typeface="Constantia" pitchFamily="18" charset="0"/>
              </a:rPr>
              <a:t>-Peter, Sampson and Gregory are servants of the Capulet household.</a:t>
            </a:r>
            <a:endParaRPr lang="uk-UA" sz="22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style.rotation</p:attrName>
                                        </p:attrNameLst>
                                      </p:cBhvr>
                                      <p:tavLst>
                                        <p:tav tm="0">
                                          <p:val>
                                            <p:fltVal val="720"/>
                                          </p:val>
                                        </p:tav>
                                        <p:tav tm="100000">
                                          <p:val>
                                            <p:fltVal val="0"/>
                                          </p:val>
                                        </p:tav>
                                      </p:tavLst>
                                    </p:anim>
                                    <p:anim calcmode="lin" valueType="num">
                                      <p:cBhvr>
                                        <p:cTn id="9" dur="1000" fill="hold"/>
                                        <p:tgtEl>
                                          <p:spTgt spid="17412"/>
                                        </p:tgtEl>
                                        <p:attrNameLst>
                                          <p:attrName>ppt_h</p:attrName>
                                        </p:attrNameLst>
                                      </p:cBhvr>
                                      <p:tavLst>
                                        <p:tav tm="0">
                                          <p:val>
                                            <p:fltVal val="0"/>
                                          </p:val>
                                        </p:tav>
                                        <p:tav tm="100000">
                                          <p:val>
                                            <p:strVal val="#ppt_h"/>
                                          </p:val>
                                        </p:tav>
                                      </p:tavLst>
                                    </p:anim>
                                    <p:anim calcmode="lin" valueType="num">
                                      <p:cBhvr>
                                        <p:cTn id="10" dur="1000" fill="hold"/>
                                        <p:tgtEl>
                                          <p:spTgt spid="1741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3000"/>
                                        <p:tgtEl>
                                          <p:spTgt spid="2">
                                            <p:txEl>
                                              <p:pRg st="0" end="0"/>
                                            </p:txEl>
                                          </p:spTgt>
                                        </p:tgtEl>
                                      </p:cBhvr>
                                    </p:animEffect>
                                    <p:anim calcmode="lin" valueType="num">
                                      <p:cBhvr>
                                        <p:cTn id="15"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47" presetClass="entr" presetSubtype="0" fill="hold" nodeType="afterEffect">
                                  <p:stCondLst>
                                    <p:cond delay="0"/>
                                  </p:stCondLst>
                                  <p:childTnLst>
                                    <p:set>
                                      <p:cBhvr>
                                        <p:cTn id="19" dur="1" fill="hold">
                                          <p:stCondLst>
                                            <p:cond delay="0"/>
                                          </p:stCondLst>
                                        </p:cTn>
                                        <p:tgtEl>
                                          <p:spTgt spid="17413">
                                            <p:txEl>
                                              <p:pRg st="0" end="0"/>
                                            </p:txEl>
                                          </p:spTgt>
                                        </p:tgtEl>
                                        <p:attrNameLst>
                                          <p:attrName>style.visibility</p:attrName>
                                        </p:attrNameLst>
                                      </p:cBhvr>
                                      <p:to>
                                        <p:strVal val="visible"/>
                                      </p:to>
                                    </p:set>
                                    <p:animEffect transition="in" filter="fade">
                                      <p:cBhvr>
                                        <p:cTn id="20" dur="3000"/>
                                        <p:tgtEl>
                                          <p:spTgt spid="17413">
                                            <p:txEl>
                                              <p:pRg st="0" end="0"/>
                                            </p:txEl>
                                          </p:spTgt>
                                        </p:tgtEl>
                                      </p:cBhvr>
                                    </p:animEffect>
                                    <p:anim calcmode="lin" valueType="num">
                                      <p:cBhvr>
                                        <p:cTn id="21" dur="30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p:cTn id="22" dur="3000" fill="hold"/>
                                        <p:tgtEl>
                                          <p:spTgt spid="174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8313" y="1989138"/>
            <a:ext cx="8229600" cy="1944687"/>
          </a:xfrm>
        </p:spPr>
        <p:txBody>
          <a:bodyPr>
            <a:normAutofit/>
          </a:bodyPr>
          <a:lstStyle/>
          <a:p>
            <a:pPr eaLnBrk="1" hangingPunct="1">
              <a:lnSpc>
                <a:spcPct val="80000"/>
              </a:lnSpc>
              <a:buFont typeface="Wingdings 2" pitchFamily="18" charset="2"/>
              <a:buNone/>
              <a:defRPr/>
            </a:pPr>
            <a:r>
              <a:rPr lang="en-US" sz="2200" smtClean="0"/>
              <a:t>   </a:t>
            </a:r>
            <a:r>
              <a:rPr lang="en-US" sz="2200" b="1" i="1" u="sng" smtClean="0">
                <a:effectLst>
                  <a:outerShdw blurRad="38100" dist="38100" dir="2700000" algn="tl">
                    <a:srgbClr val="444D26"/>
                  </a:outerShdw>
                </a:effectLst>
              </a:rPr>
              <a:t>House of Montague:</a:t>
            </a:r>
          </a:p>
          <a:p>
            <a:pPr eaLnBrk="1" hangingPunct="1">
              <a:lnSpc>
                <a:spcPct val="80000"/>
              </a:lnSpc>
              <a:buFont typeface="Wingdings 2" pitchFamily="18" charset="2"/>
              <a:buNone/>
              <a:defRPr/>
            </a:pPr>
            <a:r>
              <a:rPr lang="en-US" sz="2200" smtClean="0"/>
              <a:t>   -Montague is the patriarch of the house of Montague.</a:t>
            </a:r>
            <a:br>
              <a:rPr lang="en-US" sz="2200" smtClean="0"/>
            </a:br>
            <a:r>
              <a:rPr lang="en-US" sz="2200" smtClean="0"/>
              <a:t>-Montague's wife is the matriarch of the house of Montague.</a:t>
            </a:r>
            <a:br>
              <a:rPr lang="en-US" sz="2200" smtClean="0"/>
            </a:br>
            <a:r>
              <a:rPr lang="en-US" sz="2200" smtClean="0"/>
              <a:t>-Romeo is the son of Montague, and the play's male protagonist.</a:t>
            </a:r>
            <a:br>
              <a:rPr lang="en-US" sz="2200" smtClean="0"/>
            </a:br>
            <a:r>
              <a:rPr lang="en-US" sz="2200" smtClean="0"/>
              <a:t>-Benvolio is Romeo's cousin and best friend.</a:t>
            </a:r>
            <a:br>
              <a:rPr lang="en-US" sz="2200" smtClean="0"/>
            </a:br>
            <a:r>
              <a:rPr lang="en-US" sz="2200" smtClean="0"/>
              <a:t>-Abram and Balthasar are servants of the Montague household.</a:t>
            </a:r>
            <a:br>
              <a:rPr lang="en-US" sz="2200" smtClean="0"/>
            </a:br>
            <a:endParaRPr lang="uk-UA" sz="2200" smtClean="0"/>
          </a:p>
        </p:txBody>
      </p:sp>
      <p:sp>
        <p:nvSpPr>
          <p:cNvPr id="17410" name="WordArt 3"/>
          <p:cNvSpPr>
            <a:spLocks noChangeArrowheads="1" noChangeShapeType="1" noTextEdit="1"/>
          </p:cNvSpPr>
          <p:nvPr/>
        </p:nvSpPr>
        <p:spPr bwMode="auto">
          <a:xfrm>
            <a:off x="1258888" y="620713"/>
            <a:ext cx="6410325" cy="11779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a:cs typeface="Arial"/>
              </a:rPr>
              <a:t>Characters in Romeo and Juliet</a:t>
            </a:r>
          </a:p>
        </p:txBody>
      </p:sp>
      <p:sp>
        <p:nvSpPr>
          <p:cNvPr id="18436" name="Rectangle 4"/>
          <p:cNvSpPr>
            <a:spLocks noChangeArrowheads="1"/>
          </p:cNvSpPr>
          <p:nvPr/>
        </p:nvSpPr>
        <p:spPr bwMode="auto">
          <a:xfrm>
            <a:off x="684213" y="3860800"/>
            <a:ext cx="7702550" cy="1433513"/>
          </a:xfrm>
          <a:prstGeom prst="rect">
            <a:avLst/>
          </a:prstGeom>
          <a:noFill/>
          <a:ln w="9525">
            <a:noFill/>
            <a:miter lim="800000"/>
            <a:headEnd/>
            <a:tailEnd/>
          </a:ln>
          <a:effectLst/>
        </p:spPr>
        <p:txBody>
          <a:bodyPr wrap="none">
            <a:spAutoFit/>
          </a:bodyPr>
          <a:lstStyle/>
          <a:p>
            <a:pPr>
              <a:lnSpc>
                <a:spcPct val="80000"/>
              </a:lnSpc>
              <a:spcBef>
                <a:spcPts val="600"/>
              </a:spcBef>
              <a:buClr>
                <a:schemeClr val="accent2"/>
              </a:buClr>
              <a:buSzPct val="85000"/>
              <a:buFont typeface="Wingdings 2" pitchFamily="18" charset="2"/>
              <a:buNone/>
              <a:defRPr/>
            </a:pPr>
            <a:r>
              <a:rPr lang="en-US" sz="2200" b="1" i="1" u="sng">
                <a:effectLst>
                  <a:outerShdw blurRad="38100" dist="38100" dir="2700000" algn="tl">
                    <a:srgbClr val="444D26"/>
                  </a:outerShdw>
                </a:effectLst>
                <a:latin typeface="Constantia" pitchFamily="18" charset="0"/>
              </a:rPr>
              <a:t>Others:</a:t>
            </a:r>
            <a:br>
              <a:rPr lang="en-US" sz="2200" b="1" i="1" u="sng">
                <a:effectLst>
                  <a:outerShdw blurRad="38100" dist="38100" dir="2700000" algn="tl">
                    <a:srgbClr val="444D26"/>
                  </a:outerShdw>
                </a:effectLst>
                <a:latin typeface="Constantia" pitchFamily="18" charset="0"/>
              </a:rPr>
            </a:br>
            <a:r>
              <a:rPr lang="en-US" sz="2200">
                <a:latin typeface="Constantia" pitchFamily="18" charset="0"/>
              </a:rPr>
              <a:t>-Friar Laurence is a Franciscan friar, and is Romeo's confidant.</a:t>
            </a:r>
            <a:br>
              <a:rPr lang="en-US" sz="2200">
                <a:latin typeface="Constantia" pitchFamily="18" charset="0"/>
              </a:rPr>
            </a:br>
            <a:r>
              <a:rPr lang="en-US" sz="2200">
                <a:latin typeface="Constantia" pitchFamily="18" charset="0"/>
              </a:rPr>
              <a:t>-A Chorus reads a prologue to each of the first two acts.</a:t>
            </a:r>
            <a:br>
              <a:rPr lang="en-US" sz="2200">
                <a:latin typeface="Constantia" pitchFamily="18" charset="0"/>
              </a:rPr>
            </a:br>
            <a:r>
              <a:rPr lang="en-US" sz="2200">
                <a:latin typeface="Constantia" pitchFamily="18" charset="0"/>
              </a:rPr>
              <a:t>-Friar John is sent to deliver Friar Laurence's letter to Romeo.</a:t>
            </a:r>
            <a:br>
              <a:rPr lang="en-US" sz="2200">
                <a:latin typeface="Constantia" pitchFamily="18" charset="0"/>
              </a:rPr>
            </a:br>
            <a:r>
              <a:rPr lang="en-US" sz="2200">
                <a:latin typeface="Constantia" pitchFamily="18" charset="0"/>
              </a:rPr>
              <a:t>- An Apothecary who reluctantly sells Romeo poison.</a:t>
            </a:r>
            <a:endParaRPr lang="uk-UA" sz="22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grpId="0" nodeType="after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fade">
                                      <p:cBhvr>
                                        <p:cTn id="13" dur="3000"/>
                                        <p:tgtEl>
                                          <p:spTgt spid="18436"/>
                                        </p:tgtEl>
                                      </p:cBhvr>
                                    </p:animEffect>
                                    <p:anim calcmode="lin" valueType="num">
                                      <p:cBhvr>
                                        <p:cTn id="14" dur="3000" fill="hold"/>
                                        <p:tgtEl>
                                          <p:spTgt spid="18436"/>
                                        </p:tgtEl>
                                        <p:attrNameLst>
                                          <p:attrName>ppt_x</p:attrName>
                                        </p:attrNameLst>
                                      </p:cBhvr>
                                      <p:tavLst>
                                        <p:tav tm="0">
                                          <p:val>
                                            <p:strVal val="#ppt_x"/>
                                          </p:val>
                                        </p:tav>
                                        <p:tav tm="100000">
                                          <p:val>
                                            <p:strVal val="#ppt_x"/>
                                          </p:val>
                                        </p:tav>
                                      </p:tavLst>
                                    </p:anim>
                                    <p:anim calcmode="lin" valueType="num">
                                      <p:cBhvr>
                                        <p:cTn id="15" dur="3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8313" y="1557338"/>
            <a:ext cx="8229600" cy="4572000"/>
          </a:xfrm>
        </p:spPr>
        <p:txBody>
          <a:bodyPr/>
          <a:lstStyle/>
          <a:p>
            <a:pPr eaLnBrk="1" hangingPunct="1">
              <a:lnSpc>
                <a:spcPct val="80000"/>
              </a:lnSpc>
              <a:buFont typeface="Wingdings 2" pitchFamily="18" charset="2"/>
              <a:buNone/>
            </a:pPr>
            <a:r>
              <a:rPr lang="en-US" sz="2400" smtClean="0"/>
              <a:t>        Romeo Montague, who is in love with Rosaline, goes to a party in an effort to forget her or to ease his broken heart. At this party he met Juliet, and immediately fell in love with her. He later finds out that she is a Capulet, the rival family of the Montagues. That he loves her anyway and they confess their love for each other during the very famous balcony scene in which they agree to secretly marry the next day. Friar Lawrence agrees to marry them in an effort to end the feuding between the families. Unfortunately, the fighting gets worse and Mercutio, a good friend of Romeo's, ends up in a fight with Tybalt, Juliet's cousin. Tybalt kills Mercutio, which causes Romeo to kill Tybalt in an angry rage. For this, Romeo is banished from Verona. </a:t>
            </a:r>
            <a:endParaRPr lang="uk-UA" sz="2400" smtClean="0"/>
          </a:p>
        </p:txBody>
      </p:sp>
      <p:sp>
        <p:nvSpPr>
          <p:cNvPr id="19460" name="WordArt 4"/>
          <p:cNvSpPr>
            <a:spLocks noChangeArrowheads="1" noChangeShapeType="1" noTextEdit="1"/>
          </p:cNvSpPr>
          <p:nvPr/>
        </p:nvSpPr>
        <p:spPr bwMode="auto">
          <a:xfrm>
            <a:off x="2484438" y="476250"/>
            <a:ext cx="4176712" cy="1047750"/>
          </a:xfrm>
          <a:prstGeom prst="rect">
            <a:avLst/>
          </a:prstGeom>
        </p:spPr>
        <p:txBody>
          <a:bodyPr wrap="none" fromWordArt="1">
            <a:prstTxWarp prst="textDoubleWave1">
              <a:avLst>
                <a:gd name="adj1" fmla="val 6500"/>
                <a:gd name="adj2" fmla="val 0"/>
              </a:avLst>
            </a:prstTxWarp>
          </a:bodyPr>
          <a:lstStyle/>
          <a:p>
            <a:pPr algn="ctr"/>
            <a:r>
              <a:rPr lang="en-US" sz="3600" b="1" kern="10">
                <a:ln w="9525">
                  <a:solidFill>
                    <a:srgbClr val="000000"/>
                  </a:solidFill>
                  <a:round/>
                  <a:headEnd/>
                  <a:tailEnd/>
                </a:ln>
                <a:gradFill rotWithShape="1">
                  <a:gsLst>
                    <a:gs pos="0">
                      <a:srgbClr val="FFFFFF"/>
                    </a:gs>
                    <a:gs pos="50000">
                      <a:srgbClr val="000000"/>
                    </a:gs>
                    <a:gs pos="100000">
                      <a:srgbClr val="FFFFFF"/>
                    </a:gs>
                  </a:gsLst>
                  <a:lin ang="5400000" scaled="1"/>
                </a:gradFill>
                <a:latin typeface="Arial"/>
                <a:cs typeface="Arial"/>
              </a:rPr>
              <a:t>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 from="(-#ppt_w/2)" to="(#ppt_x)" calcmode="lin" valueType="num">
                                      <p:cBhvr>
                                        <p:cTn id="7" dur="600" fill="hold">
                                          <p:stCondLst>
                                            <p:cond delay="0"/>
                                          </p:stCondLst>
                                        </p:cTn>
                                        <p:tgtEl>
                                          <p:spTgt spid="19460"/>
                                        </p:tgtEl>
                                        <p:attrNameLst>
                                          <p:attrName>ppt_x</p:attrName>
                                        </p:attrNameLst>
                                      </p:cBhvr>
                                    </p:anim>
                                    <p:anim from="0" to="-1.0" calcmode="lin" valueType="num">
                                      <p:cBhvr>
                                        <p:cTn id="8" dur="200" decel="50000" autoRev="1" fill="hold">
                                          <p:stCondLst>
                                            <p:cond delay="600"/>
                                          </p:stCondLst>
                                        </p:cTn>
                                        <p:tgtEl>
                                          <p:spTgt spid="19460"/>
                                        </p:tgtEl>
                                        <p:attrNameLst>
                                          <p:attrName>xshear</p:attrName>
                                        </p:attrNameLst>
                                      </p:cBhvr>
                                    </p:anim>
                                    <p:animScale>
                                      <p:cBhvr>
                                        <p:cTn id="9" dur="200" decel="100000" autoRev="1" fill="hold">
                                          <p:stCondLst>
                                            <p:cond delay="600"/>
                                          </p:stCondLst>
                                        </p:cTn>
                                        <p:tgtEl>
                                          <p:spTgt spid="19460"/>
                                        </p:tgtEl>
                                      </p:cBhvr>
                                      <p:from x="100000" y="100000"/>
                                      <p:to x="80000" y="100000"/>
                                    </p:animScale>
                                    <p:anim by="(#ppt_h/3+#ppt_w*0.1)" calcmode="lin" valueType="num">
                                      <p:cBhvr additive="sum">
                                        <p:cTn id="10" dur="200" decel="100000" autoRev="1" fill="hold">
                                          <p:stCondLst>
                                            <p:cond delay="600"/>
                                          </p:stCondLst>
                                        </p:cTn>
                                        <p:tgtEl>
                                          <p:spTgt spid="19460"/>
                                        </p:tgtEl>
                                        <p:attrNameLst>
                                          <p:attrName>ppt_x</p:attrName>
                                        </p:attrNameLst>
                                      </p:cBhvr>
                                    </p:anim>
                                  </p:childTnLst>
                                </p:cTn>
                              </p:par>
                            </p:childTnLst>
                          </p:cTn>
                        </p:par>
                        <p:par>
                          <p:cTn id="11" fill="hold">
                            <p:stCondLst>
                              <p:cond delay="10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4" dur="123"/>
                                        <p:tgtEl>
                                          <p:spTgt spid="2">
                                            <p:txEl>
                                              <p:pRg st="0" end="0"/>
                                            </p:txEl>
                                          </p:spTgt>
                                        </p:tgtEl>
                                        <p:attrNameLst>
                                          <p:attrName>style.color</p:attrName>
                                        </p:attrNameLst>
                                      </p:cBhvr>
                                      <p:tavLst>
                                        <p:tav tm="0">
                                          <p:val>
                                            <p:clrVal>
                                              <a:schemeClr val="bg1"/>
                                            </p:clrVal>
                                          </p:val>
                                        </p:tav>
                                        <p:tav tm="50000">
                                          <p:val>
                                            <p:clrVal>
                                              <a:srgbClr val="FC1812"/>
                                            </p:clrVal>
                                          </p:val>
                                        </p:tav>
                                      </p:tavLst>
                                    </p:anim>
                                    <p:anim calcmode="discrete" valueType="clr">
                                      <p:cBhvr>
                                        <p:cTn id="15" dur="123"/>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6" dur="123"/>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eaLnBrk="1" hangingPunct="1">
              <a:lnSpc>
                <a:spcPct val="80000"/>
              </a:lnSpc>
              <a:buFont typeface="Wingdings 2" pitchFamily="18" charset="2"/>
              <a:buNone/>
            </a:pPr>
            <a:r>
              <a:rPr lang="en-US" sz="2400" smtClean="0"/>
              <a:t>         At the same time, the Capulets are planning Juliet's marriage to Paris. Juliet does not want to marry this man (she's already married) so she arranges with Friar Lawrence to fake her own death with a sleeping potion that will make everyone think that she is dead. Friar Lawrence promises to send word to Romeo to meet her when the potion wears off and to rescue her and take her off to Mantua, where Romeo is currently staying. There they would live happily ever after. Unfortunately, Romeo does not receive this message on time and upon hearing of her death goes to Juliet's tomb where he drinks poison and dies. When Juliet's potion wears off, she awakens to find her lover's corpse. She then proceeds to stab herself with Romeo's dagger. The two families find the bodies and in their shared sorrow, finally make peace with each other.</a:t>
            </a:r>
            <a:endParaRPr lang="uk-UA" sz="2400" smtClean="0"/>
          </a:p>
        </p:txBody>
      </p:sp>
      <p:sp>
        <p:nvSpPr>
          <p:cNvPr id="20483" name="WordArt 3"/>
          <p:cNvSpPr>
            <a:spLocks noChangeArrowheads="1" noChangeShapeType="1" noTextEdit="1"/>
          </p:cNvSpPr>
          <p:nvPr/>
        </p:nvSpPr>
        <p:spPr bwMode="auto">
          <a:xfrm>
            <a:off x="2484438" y="476250"/>
            <a:ext cx="4176712" cy="1047750"/>
          </a:xfrm>
          <a:prstGeom prst="rect">
            <a:avLst/>
          </a:prstGeom>
        </p:spPr>
        <p:txBody>
          <a:bodyPr wrap="none" fromWordArt="1">
            <a:prstTxWarp prst="textDoubleWave1">
              <a:avLst>
                <a:gd name="adj1" fmla="val 6500"/>
                <a:gd name="adj2" fmla="val 0"/>
              </a:avLst>
            </a:prstTxWarp>
          </a:bodyPr>
          <a:lstStyle/>
          <a:p>
            <a:pPr algn="ctr"/>
            <a:r>
              <a:rPr lang="en-US" sz="3600" b="1" kern="10">
                <a:ln w="9525">
                  <a:solidFill>
                    <a:srgbClr val="000000"/>
                  </a:solidFill>
                  <a:round/>
                  <a:headEnd/>
                  <a:tailEnd/>
                </a:ln>
                <a:gradFill rotWithShape="1">
                  <a:gsLst>
                    <a:gs pos="0">
                      <a:srgbClr val="FFFFFF"/>
                    </a:gs>
                    <a:gs pos="50000">
                      <a:srgbClr val="000000"/>
                    </a:gs>
                    <a:gs pos="100000">
                      <a:srgbClr val="FFFFFF"/>
                    </a:gs>
                  </a:gsLst>
                  <a:lin ang="5400000" scaled="1"/>
                </a:gradFill>
                <a:latin typeface="Arial"/>
                <a:cs typeface="Arial"/>
              </a:rPr>
              <a:t>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 from="(-#ppt_w/2)" to="(#ppt_x)" calcmode="lin" valueType="num">
                                      <p:cBhvr>
                                        <p:cTn id="7" dur="600" fill="hold">
                                          <p:stCondLst>
                                            <p:cond delay="0"/>
                                          </p:stCondLst>
                                        </p:cTn>
                                        <p:tgtEl>
                                          <p:spTgt spid="20483"/>
                                        </p:tgtEl>
                                        <p:attrNameLst>
                                          <p:attrName>ppt_x</p:attrName>
                                        </p:attrNameLst>
                                      </p:cBhvr>
                                    </p:anim>
                                    <p:anim from="0" to="-1.0" calcmode="lin" valueType="num">
                                      <p:cBhvr>
                                        <p:cTn id="8" dur="200" decel="50000" autoRev="1" fill="hold">
                                          <p:stCondLst>
                                            <p:cond delay="600"/>
                                          </p:stCondLst>
                                        </p:cTn>
                                        <p:tgtEl>
                                          <p:spTgt spid="20483"/>
                                        </p:tgtEl>
                                        <p:attrNameLst>
                                          <p:attrName>xshear</p:attrName>
                                        </p:attrNameLst>
                                      </p:cBhvr>
                                    </p:anim>
                                    <p:animScale>
                                      <p:cBhvr>
                                        <p:cTn id="9" dur="200" decel="100000" autoRev="1" fill="hold">
                                          <p:stCondLst>
                                            <p:cond delay="600"/>
                                          </p:stCondLst>
                                        </p:cTn>
                                        <p:tgtEl>
                                          <p:spTgt spid="20483"/>
                                        </p:tgtEl>
                                      </p:cBhvr>
                                      <p:from x="100000" y="100000"/>
                                      <p:to x="80000" y="100000"/>
                                    </p:animScale>
                                    <p:anim by="(#ppt_h/3+#ppt_w*0.1)" calcmode="lin" valueType="num">
                                      <p:cBhvr additive="sum">
                                        <p:cTn id="10" dur="200" decel="100000" autoRev="1" fill="hold">
                                          <p:stCondLst>
                                            <p:cond delay="600"/>
                                          </p:stCondLst>
                                        </p:cTn>
                                        <p:tgtEl>
                                          <p:spTgt spid="20483"/>
                                        </p:tgtEl>
                                        <p:attrNameLst>
                                          <p:attrName>ppt_x</p:attrName>
                                        </p:attrNameLst>
                                      </p:cBhvr>
                                    </p:anim>
                                  </p:childTnLst>
                                </p:cTn>
                              </p:par>
                            </p:childTnLst>
                          </p:cTn>
                        </p:par>
                        <p:par>
                          <p:cTn id="11" fill="hold">
                            <p:stCondLst>
                              <p:cond delay="10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4" dur="123"/>
                                        <p:tgtEl>
                                          <p:spTgt spid="2">
                                            <p:txEl>
                                              <p:pRg st="0" end="0"/>
                                            </p:txEl>
                                          </p:spTgt>
                                        </p:tgtEl>
                                        <p:attrNameLst>
                                          <p:attrName>style.color</p:attrName>
                                        </p:attrNameLst>
                                      </p:cBhvr>
                                      <p:tavLst>
                                        <p:tav tm="0">
                                          <p:val>
                                            <p:clrVal>
                                              <a:schemeClr val="bg1"/>
                                            </p:clrVal>
                                          </p:val>
                                        </p:tav>
                                        <p:tav tm="50000">
                                          <p:val>
                                            <p:clrVal>
                                              <a:srgbClr val="FC1812"/>
                                            </p:clrVal>
                                          </p:val>
                                        </p:tav>
                                      </p:tavLst>
                                    </p:anim>
                                    <p:anim calcmode="discrete" valueType="clr">
                                      <p:cBhvr>
                                        <p:cTn id="15" dur="123"/>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6" dur="123"/>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Содержимое 3" descr="Romeoandjuliet1597.jpg"/>
          <p:cNvPicPr>
            <a:picLocks noGrp="1" noChangeAspect="1"/>
          </p:cNvPicPr>
          <p:nvPr>
            <p:ph idx="1"/>
          </p:nvPr>
        </p:nvPicPr>
        <p:blipFill>
          <a:blip r:embed="rId2"/>
          <a:srcRect/>
          <a:stretch>
            <a:fillRect/>
          </a:stretch>
        </p:blipFill>
        <p:spPr>
          <a:xfrm>
            <a:off x="2987675" y="1557338"/>
            <a:ext cx="2968625" cy="4922837"/>
          </a:xfrm>
        </p:spPr>
      </p:pic>
      <p:sp>
        <p:nvSpPr>
          <p:cNvPr id="3" name="Заголовок 2"/>
          <p:cNvSpPr>
            <a:spLocks noGrp="1"/>
          </p:cNvSpPr>
          <p:nvPr>
            <p:ph type="title"/>
          </p:nvPr>
        </p:nvSpPr>
        <p:spPr>
          <a:xfrm>
            <a:off x="1356248" y="-163054"/>
            <a:ext cx="8741445" cy="1611983"/>
          </a:xfrm>
        </p:spPr>
        <p:txBody>
          <a:bodyPr/>
          <a:lstStyle/>
          <a:p>
            <a:pPr eaLnBrk="1" fontAlgn="auto" hangingPunct="1">
              <a:spcAft>
                <a:spcPts val="0"/>
              </a:spcAft>
              <a:defRPr/>
            </a:pPr>
            <a:r>
              <a:rPr smtClean="0"/>
              <a:t>Title page of the first edition</a:t>
            </a:r>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21505"/>
                                        </p:tgtEl>
                                        <p:attrNameLst>
                                          <p:attrName>style.visibility</p:attrName>
                                        </p:attrNameLst>
                                      </p:cBhvr>
                                      <p:to>
                                        <p:strVal val="visible"/>
                                      </p:to>
                                    </p:set>
                                    <p:anim calcmode="lin" valueType="num">
                                      <p:cBhvr>
                                        <p:cTn id="13" dur="1000" fill="hold"/>
                                        <p:tgtEl>
                                          <p:spTgt spid="21505"/>
                                        </p:tgtEl>
                                        <p:attrNameLst>
                                          <p:attrName>ppt_w</p:attrName>
                                        </p:attrNameLst>
                                      </p:cBhvr>
                                      <p:tavLst>
                                        <p:tav tm="0">
                                          <p:val>
                                            <p:fltVal val="0"/>
                                          </p:val>
                                        </p:tav>
                                        <p:tav tm="100000">
                                          <p:val>
                                            <p:strVal val="#ppt_w"/>
                                          </p:val>
                                        </p:tav>
                                      </p:tavLst>
                                    </p:anim>
                                    <p:anim calcmode="lin" valueType="num">
                                      <p:cBhvr>
                                        <p:cTn id="14" dur="1000" fill="hold"/>
                                        <p:tgtEl>
                                          <p:spTgt spid="21505"/>
                                        </p:tgtEl>
                                        <p:attrNameLst>
                                          <p:attrName>ppt_h</p:attrName>
                                        </p:attrNameLst>
                                      </p:cBhvr>
                                      <p:tavLst>
                                        <p:tav tm="0">
                                          <p:val>
                                            <p:fltVal val="0"/>
                                          </p:val>
                                        </p:tav>
                                        <p:tav tm="100000">
                                          <p:val>
                                            <p:strVal val="#ppt_h"/>
                                          </p:val>
                                        </p:tav>
                                      </p:tavLst>
                                    </p:anim>
                                    <p:anim calcmode="lin" valueType="num">
                                      <p:cBhvr>
                                        <p:cTn id="15" dur="1000" fill="hold"/>
                                        <p:tgtEl>
                                          <p:spTgt spid="21505"/>
                                        </p:tgtEl>
                                        <p:attrNameLst>
                                          <p:attrName>style.rotation</p:attrName>
                                        </p:attrNameLst>
                                      </p:cBhvr>
                                      <p:tavLst>
                                        <p:tav tm="0">
                                          <p:val>
                                            <p:fltVal val="90"/>
                                          </p:val>
                                        </p:tav>
                                        <p:tav tm="100000">
                                          <p:val>
                                            <p:fltVal val="0"/>
                                          </p:val>
                                        </p:tav>
                                      </p:tavLst>
                                    </p:anim>
                                    <p:animEffect transition="in" filter="fade">
                                      <p:cBhvr>
                                        <p:cTn id="16" dur="1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Содержимое 3" descr="Francesco_Hayez_053.jpg"/>
          <p:cNvPicPr>
            <a:picLocks noGrp="1" noChangeAspect="1"/>
          </p:cNvPicPr>
          <p:nvPr>
            <p:ph idx="1"/>
          </p:nvPr>
        </p:nvPicPr>
        <p:blipFill>
          <a:blip r:embed="rId2"/>
          <a:srcRect/>
          <a:stretch>
            <a:fillRect/>
          </a:stretch>
        </p:blipFill>
        <p:spPr>
          <a:xfrm>
            <a:off x="2643188" y="1524000"/>
            <a:ext cx="3517900" cy="5060950"/>
          </a:xfrm>
        </p:spPr>
      </p:pic>
      <p:sp>
        <p:nvSpPr>
          <p:cNvPr id="3" name="Заголовок 2"/>
          <p:cNvSpPr>
            <a:spLocks noGrp="1"/>
          </p:cNvSpPr>
          <p:nvPr>
            <p:ph type="title"/>
          </p:nvPr>
        </p:nvSpPr>
        <p:spPr>
          <a:xfrm>
            <a:off x="627063" y="195263"/>
            <a:ext cx="8229600" cy="1219200"/>
          </a:xfrm>
        </p:spPr>
        <p:txBody>
          <a:bodyPr>
            <a:noAutofit/>
          </a:bodyPr>
          <a:lstStyle/>
          <a:p>
            <a:pPr eaLnBrk="1" fontAlgn="auto" hangingPunct="1">
              <a:spcAft>
                <a:spcPts val="0"/>
              </a:spcAft>
              <a:defRPr/>
            </a:pPr>
            <a:r>
              <a:rPr lang="it-IT" sz="3200" i="1" smtClean="0"/>
              <a:t>L’ultimo bacio dato a Giulietta da Romeo</a:t>
            </a:r>
            <a:r>
              <a:rPr lang="it-IT" sz="3200" smtClean="0"/>
              <a:t>by Francesco Hayez. Oil on canvas, 1823.</a:t>
            </a:r>
            <a:endParaRPr lang="uk-UA"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22529"/>
                                        </p:tgtEl>
                                        <p:attrNameLst>
                                          <p:attrName>style.visibility</p:attrName>
                                        </p:attrNameLst>
                                      </p:cBhvr>
                                      <p:to>
                                        <p:strVal val="visible"/>
                                      </p:to>
                                    </p:set>
                                    <p:anim calcmode="lin" valueType="num">
                                      <p:cBhvr>
                                        <p:cTn id="12" dur="500" decel="50000" fill="hold">
                                          <p:stCondLst>
                                            <p:cond delay="0"/>
                                          </p:stCondLst>
                                        </p:cTn>
                                        <p:tgtEl>
                                          <p:spTgt spid="2252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252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2529"/>
                                        </p:tgtEl>
                                        <p:attrNameLst>
                                          <p:attrName>ppt_w</p:attrName>
                                        </p:attrNameLst>
                                      </p:cBhvr>
                                      <p:tavLst>
                                        <p:tav tm="0">
                                          <p:val>
                                            <p:strVal val="#ppt_w*.05"/>
                                          </p:val>
                                        </p:tav>
                                        <p:tav tm="100000">
                                          <p:val>
                                            <p:strVal val="#ppt_w"/>
                                          </p:val>
                                        </p:tav>
                                      </p:tavLst>
                                    </p:anim>
                                    <p:anim calcmode="lin" valueType="num">
                                      <p:cBhvr>
                                        <p:cTn id="15" dur="1000" fill="hold"/>
                                        <p:tgtEl>
                                          <p:spTgt spid="2252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252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252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252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99</TotalTime>
  <Words>680</Words>
  <PresentationFormat>Экран (4:3)</PresentationFormat>
  <Paragraphs>19</Paragraphs>
  <Slides>11</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4</vt:i4>
      </vt:variant>
      <vt:variant>
        <vt:lpstr>Заголовки слайдов</vt:lpstr>
      </vt:variant>
      <vt:variant>
        <vt:i4>11</vt:i4>
      </vt:variant>
    </vt:vector>
  </HeadingPairs>
  <TitlesOfParts>
    <vt:vector size="22" baseType="lpstr">
      <vt:lpstr>Arial</vt:lpstr>
      <vt:lpstr>Constantia</vt:lpstr>
      <vt:lpstr>Wingdings 2</vt:lpstr>
      <vt:lpstr>Calibri</vt:lpstr>
      <vt:lpstr>Arial Black</vt:lpstr>
      <vt:lpstr>Script MT Bold</vt:lpstr>
      <vt:lpstr>Modern No. 20</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and Juliet</dc:title>
  <dc:creator>ANDREYY</dc:creator>
  <cp:lastModifiedBy>WORK</cp:lastModifiedBy>
  <cp:revision>9</cp:revision>
  <dcterms:created xsi:type="dcterms:W3CDTF">2013-02-18T20:18:00Z</dcterms:created>
  <dcterms:modified xsi:type="dcterms:W3CDTF">2014-02-02T21:22:41Z</dcterms:modified>
</cp:coreProperties>
</file>