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1" r:id="rId16"/>
    <p:sldId id="270" r:id="rId17"/>
    <p:sldId id="273" r:id="rId18"/>
    <p:sldId id="274" r:id="rId19"/>
    <p:sldId id="272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E8F48C-2CE1-45E8-8D91-9ADA3F113109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11E660-6CB9-4092-8AE7-DA7A90579F3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877172" cy="1266820"/>
          </a:xfrm>
        </p:spPr>
        <p:txBody>
          <a:bodyPr/>
          <a:lstStyle/>
          <a:p>
            <a:r>
              <a:rPr lang="ru-RU" sz="9600" dirty="0" smtClean="0"/>
              <a:t>Польща</a:t>
            </a:r>
            <a:endParaRPr lang="ru-RU" sz="9600" dirty="0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356463" cy="4185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Презентація на тему: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857892"/>
            <a:ext cx="3597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Виконала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учениця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10-А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класу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Федорова Анастасія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642918"/>
            <a:ext cx="4857784" cy="5786478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latin typeface="Palatino Linotype" pitchFamily="18" charset="0"/>
              </a:rPr>
              <a:t>Польща – </a:t>
            </a:r>
            <a:r>
              <a:rPr lang="ru-RU" sz="4200" dirty="0" err="1" smtClean="0">
                <a:latin typeface="Palatino Linotype" pitchFamily="18" charset="0"/>
              </a:rPr>
              <a:t>країна</a:t>
            </a:r>
            <a:r>
              <a:rPr lang="ru-RU" sz="4200" dirty="0" smtClean="0">
                <a:latin typeface="Palatino Linotype" pitchFamily="18" charset="0"/>
              </a:rPr>
              <a:t>, </a:t>
            </a:r>
            <a:r>
              <a:rPr lang="ru-RU" sz="4200" dirty="0" err="1" smtClean="0">
                <a:latin typeface="Palatino Linotype" pitchFamily="18" charset="0"/>
              </a:rPr>
              <a:t>багата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b="1" u="sng" dirty="0" err="1" smtClean="0">
                <a:latin typeface="Palatino Linotype" pitchFamily="18" charset="0"/>
              </a:rPr>
              <a:t>корисними</a:t>
            </a:r>
            <a:r>
              <a:rPr lang="ru-RU" sz="4200" b="1" u="sng" dirty="0" smtClean="0">
                <a:latin typeface="Palatino Linotype" pitchFamily="18" charset="0"/>
              </a:rPr>
              <a:t> </a:t>
            </a:r>
            <a:r>
              <a:rPr lang="ru-RU" sz="4200" b="1" u="sng" dirty="0" err="1" smtClean="0">
                <a:latin typeface="Palatino Linotype" pitchFamily="18" charset="0"/>
              </a:rPr>
              <a:t>копалинами</a:t>
            </a:r>
            <a:r>
              <a:rPr lang="ru-RU" sz="4200" dirty="0" smtClean="0">
                <a:latin typeface="Palatino Linotype" pitchFamily="18" charset="0"/>
              </a:rPr>
              <a:t>, </a:t>
            </a:r>
            <a:r>
              <a:rPr lang="ru-RU" sz="4200" dirty="0" err="1" smtClean="0">
                <a:latin typeface="Palatino Linotype" pitchFamily="18" charset="0"/>
              </a:rPr>
              <a:t>що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стоїть</a:t>
            </a:r>
            <a:r>
              <a:rPr lang="ru-RU" sz="4200" dirty="0" smtClean="0">
                <a:latin typeface="Palatino Linotype" pitchFamily="18" charset="0"/>
              </a:rPr>
              <a:t> в одному ряду </a:t>
            </a:r>
            <a:r>
              <a:rPr lang="ru-RU" sz="4200" dirty="0" err="1" smtClean="0">
                <a:latin typeface="Palatino Linotype" pitchFamily="18" charset="0"/>
              </a:rPr>
              <a:t>з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світовими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лідерами</a:t>
            </a:r>
            <a:r>
              <a:rPr lang="ru-RU" sz="4200" dirty="0" smtClean="0">
                <a:latin typeface="Palatino Linotype" pitchFamily="18" charset="0"/>
              </a:rPr>
              <a:t> за </a:t>
            </a:r>
            <a:r>
              <a:rPr lang="ru-RU" sz="4200" dirty="0" err="1" smtClean="0">
                <a:latin typeface="Palatino Linotype" pitchFamily="18" charset="0"/>
              </a:rPr>
              <a:t>природними</a:t>
            </a:r>
            <a:r>
              <a:rPr lang="ru-RU" sz="4200" dirty="0" smtClean="0">
                <a:latin typeface="Palatino Linotype" pitchFamily="18" charset="0"/>
              </a:rPr>
              <a:t> запасами </a:t>
            </a:r>
            <a:r>
              <a:rPr lang="ru-RU" sz="4200" dirty="0" err="1" smtClean="0">
                <a:latin typeface="Palatino Linotype" pitchFamily="18" charset="0"/>
              </a:rPr>
              <a:t>кам’яного</a:t>
            </a:r>
            <a:r>
              <a:rPr lang="ru-RU" sz="4200" dirty="0" smtClean="0">
                <a:latin typeface="Palatino Linotype" pitchFamily="18" charset="0"/>
              </a:rPr>
              <a:t> та бурого </a:t>
            </a:r>
            <a:r>
              <a:rPr lang="ru-RU" sz="4200" dirty="0" err="1" smtClean="0">
                <a:latin typeface="Palatino Linotype" pitchFamily="18" charset="0"/>
              </a:rPr>
              <a:t>вугілля</a:t>
            </a:r>
            <a:r>
              <a:rPr lang="ru-RU" sz="4200" dirty="0" smtClean="0">
                <a:latin typeface="Palatino Linotype" pitchFamily="18" charset="0"/>
              </a:rPr>
              <a:t>, </a:t>
            </a:r>
            <a:r>
              <a:rPr lang="ru-RU" sz="4200" dirty="0" err="1" smtClean="0">
                <a:latin typeface="Palatino Linotype" pitchFamily="18" charset="0"/>
              </a:rPr>
              <a:t>мідних</a:t>
            </a:r>
            <a:r>
              <a:rPr lang="ru-RU" sz="4200" dirty="0" smtClean="0">
                <a:latin typeface="Palatino Linotype" pitchFamily="18" charset="0"/>
              </a:rPr>
              <a:t> руд, цинку та олова.</a:t>
            </a:r>
          </a:p>
          <a:p>
            <a:r>
              <a:rPr lang="ru-RU" sz="4200" dirty="0" smtClean="0">
                <a:latin typeface="Palatino Linotype" pitchFamily="18" charset="0"/>
              </a:rPr>
              <a:t>У </a:t>
            </a:r>
            <a:r>
              <a:rPr lang="ru-RU" sz="4200" dirty="0" err="1" smtClean="0">
                <a:latin typeface="Palatino Linotype" pitchFamily="18" charset="0"/>
              </a:rPr>
              <a:t>країні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також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є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значні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родовища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сірки</a:t>
            </a:r>
            <a:r>
              <a:rPr lang="ru-RU" sz="4200" dirty="0" smtClean="0">
                <a:latin typeface="Palatino Linotype" pitchFamily="18" charset="0"/>
              </a:rPr>
              <a:t>, </a:t>
            </a:r>
            <a:r>
              <a:rPr lang="ru-RU" sz="4200" dirty="0" err="1" smtClean="0">
                <a:latin typeface="Palatino Linotype" pitchFamily="18" charset="0"/>
              </a:rPr>
              <a:t>кам’яної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солі</a:t>
            </a:r>
            <a:r>
              <a:rPr lang="ru-RU" sz="4200" dirty="0" smtClean="0">
                <a:latin typeface="Palatino Linotype" pitchFamily="18" charset="0"/>
              </a:rPr>
              <a:t> та </a:t>
            </a:r>
            <a:r>
              <a:rPr lang="ru-RU" sz="4200" dirty="0" err="1" smtClean="0">
                <a:latin typeface="Palatino Linotype" pitchFamily="18" charset="0"/>
              </a:rPr>
              <a:t>природних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будівельних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матеріалів</a:t>
            </a:r>
            <a:r>
              <a:rPr lang="ru-RU" sz="4200" dirty="0" smtClean="0">
                <a:latin typeface="Palatino Linotype" pitchFamily="18" charset="0"/>
              </a:rPr>
              <a:t>. З </a:t>
            </a:r>
            <a:r>
              <a:rPr lang="ru-RU" sz="4200" dirty="0" err="1" smtClean="0">
                <a:latin typeface="Palatino Linotype" pitchFamily="18" charset="0"/>
              </a:rPr>
              <a:t>незапам’ятних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часів</a:t>
            </a:r>
            <a:r>
              <a:rPr lang="ru-RU" sz="4200" dirty="0" smtClean="0">
                <a:latin typeface="Palatino Linotype" pitchFamily="18" charset="0"/>
              </a:rPr>
              <a:t> Польща </a:t>
            </a:r>
            <a:r>
              <a:rPr lang="ru-RU" sz="4200" dirty="0" err="1" smtClean="0">
                <a:latin typeface="Palatino Linotype" pitchFamily="18" charset="0"/>
              </a:rPr>
              <a:t>славилася</a:t>
            </a:r>
            <a:r>
              <a:rPr lang="ru-RU" sz="4200" dirty="0" smtClean="0">
                <a:latin typeface="Palatino Linotype" pitchFamily="18" charset="0"/>
              </a:rPr>
              <a:t> запасами </a:t>
            </a:r>
            <a:r>
              <a:rPr lang="ru-RU" sz="4200" dirty="0" err="1" smtClean="0">
                <a:latin typeface="Palatino Linotype" pitchFamily="18" charset="0"/>
              </a:rPr>
              <a:t>і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видобутком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бурштину</a:t>
            </a:r>
            <a:r>
              <a:rPr lang="ru-RU" sz="4200" dirty="0" smtClean="0">
                <a:latin typeface="Palatino Linotype" pitchFamily="18" charset="0"/>
              </a:rPr>
              <a:t>. Через </a:t>
            </a:r>
            <a:r>
              <a:rPr lang="ru-RU" sz="4200" dirty="0" err="1" smtClean="0">
                <a:latin typeface="Palatino Linotype" pitchFamily="18" charset="0"/>
              </a:rPr>
              <a:t>польські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землі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пролягав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знаменитий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Бурштиновий</a:t>
            </a:r>
            <a:r>
              <a:rPr lang="ru-RU" sz="4200" dirty="0" smtClean="0">
                <a:latin typeface="Palatino Linotype" pitchFamily="18" charset="0"/>
              </a:rPr>
              <a:t> шлях </a:t>
            </a:r>
            <a:r>
              <a:rPr lang="ru-RU" sz="4200" dirty="0" err="1" smtClean="0">
                <a:latin typeface="Palatino Linotype" pitchFamily="18" charset="0"/>
              </a:rPr>
              <a:t>від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Адріатичного</a:t>
            </a:r>
            <a:r>
              <a:rPr lang="ru-RU" sz="4200" dirty="0" smtClean="0">
                <a:latin typeface="Palatino Linotype" pitchFamily="18" charset="0"/>
              </a:rPr>
              <a:t> моря до Балтики</a:t>
            </a:r>
            <a:r>
              <a:rPr lang="ru-RU" sz="4200" dirty="0" smtClean="0">
                <a:latin typeface="Palatino Linotype" pitchFamily="18" charset="0"/>
              </a:rPr>
              <a:t>.</a:t>
            </a:r>
          </a:p>
          <a:p>
            <a:r>
              <a:rPr lang="ru-RU" sz="4200" dirty="0" smtClean="0">
                <a:latin typeface="Palatino Linotype" pitchFamily="18" charset="0"/>
              </a:rPr>
              <a:t>Польща </a:t>
            </a:r>
            <a:r>
              <a:rPr lang="ru-RU" sz="4200" dirty="0" err="1" smtClean="0">
                <a:latin typeface="Palatino Linotype" pitchFamily="18" charset="0"/>
              </a:rPr>
              <a:t>і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сьогодні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є</a:t>
            </a:r>
            <a:r>
              <a:rPr lang="ru-RU" sz="4200" dirty="0" smtClean="0">
                <a:latin typeface="Palatino Linotype" pitchFamily="18" charset="0"/>
              </a:rPr>
              <a:t> одним </a:t>
            </a:r>
            <a:r>
              <a:rPr lang="ru-RU" sz="4200" dirty="0" err="1" smtClean="0">
                <a:latin typeface="Palatino Linotype" pitchFamily="18" charset="0"/>
              </a:rPr>
              <a:t>з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провідних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добувачів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цього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цінного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мінералу</a:t>
            </a:r>
            <a:r>
              <a:rPr lang="ru-RU" sz="4200" dirty="0" smtClean="0">
                <a:latin typeface="Palatino Linotype" pitchFamily="18" charset="0"/>
              </a:rPr>
              <a:t>, та </a:t>
            </a:r>
            <a:r>
              <a:rPr lang="ru-RU" sz="4200" dirty="0" err="1" smtClean="0">
                <a:latin typeface="Palatino Linotype" pitchFamily="18" charset="0"/>
              </a:rPr>
              <a:t>відомим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виробником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бурштинових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виробів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і</a:t>
            </a:r>
            <a:r>
              <a:rPr lang="ru-RU" sz="4200" dirty="0" smtClean="0">
                <a:latin typeface="Palatino Linotype" pitchFamily="18" charset="0"/>
              </a:rPr>
              <a:t> прикрас. </a:t>
            </a:r>
            <a:r>
              <a:rPr lang="ru-RU" sz="4200" dirty="0" err="1" smtClean="0">
                <a:latin typeface="Palatino Linotype" pitchFamily="18" charset="0"/>
              </a:rPr>
              <a:t>Польські</a:t>
            </a:r>
            <a:r>
              <a:rPr lang="ru-RU" sz="4200" dirty="0" smtClean="0">
                <a:latin typeface="Palatino Linotype" pitchFamily="18" charset="0"/>
              </a:rPr>
              <a:t> запаси </a:t>
            </a:r>
            <a:r>
              <a:rPr lang="ru-RU" sz="4200" dirty="0" err="1" smtClean="0">
                <a:latin typeface="Palatino Linotype" pitchFamily="18" charset="0"/>
              </a:rPr>
              <a:t>бурштину</a:t>
            </a:r>
            <a:r>
              <a:rPr lang="ru-RU" sz="4200" dirty="0" smtClean="0">
                <a:latin typeface="Palatino Linotype" pitchFamily="18" charset="0"/>
              </a:rPr>
              <a:t> </a:t>
            </a:r>
            <a:r>
              <a:rPr lang="ru-RU" sz="4200" dirty="0" err="1" smtClean="0">
                <a:latin typeface="Palatino Linotype" pitchFamily="18" charset="0"/>
              </a:rPr>
              <a:t>оцінюються</a:t>
            </a:r>
            <a:r>
              <a:rPr lang="ru-RU" sz="4200" dirty="0" smtClean="0">
                <a:latin typeface="Palatino Linotype" pitchFamily="18" charset="0"/>
              </a:rPr>
              <a:t> в 12 </a:t>
            </a:r>
            <a:r>
              <a:rPr lang="ru-RU" sz="4200" dirty="0" err="1" smtClean="0">
                <a:latin typeface="Palatino Linotype" pitchFamily="18" charset="0"/>
              </a:rPr>
              <a:t>тисяч</a:t>
            </a:r>
            <a:r>
              <a:rPr lang="ru-RU" sz="4200" dirty="0" smtClean="0">
                <a:latin typeface="Palatino Linotype" pitchFamily="18" charset="0"/>
              </a:rPr>
              <a:t> тонн</a:t>
            </a:r>
            <a:r>
              <a:rPr lang="ru-RU" sz="4200" dirty="0" smtClean="0">
                <a:latin typeface="Palatino Linotype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http://tochka-na-karte.ru/modules/photo/images/2860-Izdelie-iz-jantarja-v-muzee-zamka-Malb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11240"/>
            <a:ext cx="4214810" cy="280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6314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Palatino Linotype" pitchFamily="18" charset="0"/>
              </a:rPr>
              <a:t>Виріб з бурштину в музеї замку </a:t>
            </a:r>
            <a:r>
              <a:rPr lang="uk-UA" b="1" dirty="0" err="1" smtClean="0">
                <a:latin typeface="Palatino Linotype" pitchFamily="18" charset="0"/>
              </a:rPr>
              <a:t>Мальборк</a:t>
            </a:r>
            <a:endParaRPr lang="ru-RU" b="1" dirty="0">
              <a:latin typeface="Palatino Linotype" pitchFamily="18" charset="0"/>
            </a:endParaRPr>
          </a:p>
        </p:txBody>
      </p:sp>
      <p:pic>
        <p:nvPicPr>
          <p:cNvPr id="21508" name="Picture 4" descr="http://tochka-na-karte.ru/modules/photo/images/2859-Ukrashenija-iz-jantarja-v-muzee-zamka-Malb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3571876"/>
            <a:ext cx="4143373" cy="275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Palatino Linotype" pitchFamily="18" charset="0"/>
              </a:rPr>
              <a:t>Прикраси з бурштину в музеї замку </a:t>
            </a:r>
            <a:r>
              <a:rPr lang="uk-UA" b="1" dirty="0" err="1" smtClean="0">
                <a:latin typeface="Palatino Linotype" pitchFamily="18" charset="0"/>
              </a:rPr>
              <a:t>Мальборк</a:t>
            </a:r>
            <a:endParaRPr lang="ru-RU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371477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Palatino Linotype" pitchFamily="18" charset="0"/>
              </a:rPr>
              <a:t>Загальний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smtClean="0">
                <a:latin typeface="Palatino Linotype" pitchFamily="18" charset="0"/>
              </a:rPr>
              <a:t>баланс </a:t>
            </a:r>
            <a:r>
              <a:rPr lang="ru-RU" dirty="0" err="1" smtClean="0">
                <a:latin typeface="Palatino Linotype" pitchFamily="18" charset="0"/>
              </a:rPr>
              <a:t>запасів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польських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кам’яновугільних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басейнів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складає</a:t>
            </a:r>
            <a:r>
              <a:rPr lang="ru-RU" dirty="0" smtClean="0">
                <a:latin typeface="Palatino Linotype" pitchFamily="18" charset="0"/>
              </a:rPr>
              <a:t> 45,4 </a:t>
            </a:r>
            <a:r>
              <a:rPr lang="ru-RU" dirty="0" err="1" smtClean="0">
                <a:latin typeface="Palatino Linotype" pitchFamily="18" charset="0"/>
              </a:rPr>
              <a:t>мільярда</a:t>
            </a:r>
            <a:r>
              <a:rPr lang="ru-RU" dirty="0" smtClean="0">
                <a:latin typeface="Palatino Linotype" pitchFamily="18" charset="0"/>
              </a:rPr>
              <a:t> тонн. </a:t>
            </a:r>
            <a:r>
              <a:rPr lang="ru-RU" dirty="0" err="1" smtClean="0">
                <a:latin typeface="Palatino Linotype" pitchFamily="18" charset="0"/>
              </a:rPr>
              <a:t>Крім</a:t>
            </a:r>
            <a:r>
              <a:rPr lang="ru-RU" dirty="0" smtClean="0">
                <a:latin typeface="Palatino Linotype" pitchFamily="18" charset="0"/>
              </a:rPr>
              <a:t> того,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Польща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займає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6-е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світі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видобутку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бурого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вугілля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</a:t>
            </a:r>
          </a:p>
          <a:p>
            <a:r>
              <a:rPr lang="ru-RU" dirty="0" err="1" smtClean="0">
                <a:latin typeface="Palatino Linotype" pitchFamily="18" charset="0"/>
              </a:rPr>
              <a:t>Незважаючи</a:t>
            </a:r>
            <a:r>
              <a:rPr lang="ru-RU" dirty="0" smtClean="0">
                <a:latin typeface="Palatino Linotype" pitchFamily="18" charset="0"/>
              </a:rPr>
              <a:t> на те, </a:t>
            </a:r>
            <a:r>
              <a:rPr lang="ru-RU" dirty="0" err="1" smtClean="0">
                <a:latin typeface="Palatino Linotype" pitchFamily="18" charset="0"/>
              </a:rPr>
              <a:t>що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саме</a:t>
            </a:r>
            <a:r>
              <a:rPr lang="ru-RU" dirty="0" smtClean="0">
                <a:latin typeface="Palatino Linotype" pitchFamily="18" charset="0"/>
              </a:rPr>
              <a:t> Польща стала </a:t>
            </a:r>
            <a:r>
              <a:rPr lang="ru-RU" dirty="0" err="1" smtClean="0">
                <a:latin typeface="Palatino Linotype" pitchFamily="18" charset="0"/>
              </a:rPr>
              <a:t>піонером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нафтового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промислу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ресурси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нафти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газу в </a:t>
            </a:r>
            <a:r>
              <a:rPr lang="ru-RU" dirty="0" err="1" smtClean="0">
                <a:latin typeface="Palatino Linotype" pitchFamily="18" charset="0"/>
              </a:rPr>
              <a:t>країні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недостатні</a:t>
            </a:r>
            <a:r>
              <a:rPr lang="ru-RU" dirty="0" smtClean="0">
                <a:latin typeface="Palatino Linotype" pitchFamily="18" charset="0"/>
              </a:rPr>
              <a:t> для </a:t>
            </a:r>
            <a:r>
              <a:rPr lang="ru-RU" dirty="0" err="1" smtClean="0">
                <a:latin typeface="Palatino Linotype" pitchFamily="18" charset="0"/>
              </a:rPr>
              <a:t>задоволення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внутрішніх</a:t>
            </a:r>
            <a:r>
              <a:rPr lang="ru-RU" dirty="0" smtClean="0">
                <a:latin typeface="Palatino Linotype" pitchFamily="18" charset="0"/>
              </a:rPr>
              <a:t> потреб, тому </a:t>
            </a:r>
            <a:r>
              <a:rPr lang="ru-RU" dirty="0" err="1" smtClean="0">
                <a:latin typeface="Palatino Linotype" pitchFamily="18" charset="0"/>
              </a:rPr>
              <a:t>обидва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види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сировини</a:t>
            </a:r>
            <a:r>
              <a:rPr lang="ru-RU" dirty="0" smtClean="0">
                <a:latin typeface="Palatino Linotype" pitchFamily="18" charset="0"/>
              </a:rPr>
              <a:t> доводиться </a:t>
            </a:r>
            <a:r>
              <a:rPr lang="ru-RU" dirty="0" err="1" smtClean="0">
                <a:latin typeface="Palatino Linotype" pitchFamily="18" charset="0"/>
              </a:rPr>
              <a:t>додатково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імпортувати</a:t>
            </a:r>
            <a:r>
              <a:rPr lang="ru-RU" dirty="0" smtClean="0">
                <a:latin typeface="Palatino Linotype" pitchFamily="18" charset="0"/>
              </a:rPr>
              <a:t>. </a:t>
            </a:r>
            <a:r>
              <a:rPr lang="ru-RU" dirty="0" err="1" smtClean="0">
                <a:latin typeface="Palatino Linotype" pitchFamily="18" charset="0"/>
              </a:rPr>
              <a:t>Останнім</a:t>
            </a:r>
            <a:r>
              <a:rPr lang="ru-RU" dirty="0" smtClean="0">
                <a:latin typeface="Palatino Linotype" pitchFamily="18" charset="0"/>
              </a:rPr>
              <a:t> часом </a:t>
            </a:r>
            <a:r>
              <a:rPr lang="ru-RU" dirty="0" err="1" smtClean="0">
                <a:latin typeface="Palatino Linotype" pitchFamily="18" charset="0"/>
              </a:rPr>
              <a:t>збільшується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виробництво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енергії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відновлюваних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джерел</a:t>
            </a:r>
            <a:r>
              <a:rPr lang="ru-RU" dirty="0" smtClean="0">
                <a:latin typeface="Palatino Linotyp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2530" name="Picture 2" descr="http://www.fresher.ru/images10/dobycha-uglya-v-mire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929066"/>
            <a:ext cx="4071966" cy="271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714512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Palatino Linotype" pitchFamily="18" charset="0"/>
              </a:rPr>
              <a:t>Соляні</a:t>
            </a:r>
            <a:r>
              <a:rPr lang="ru-RU" dirty="0" smtClean="0">
                <a:latin typeface="Palatino Linotype" pitchFamily="18" charset="0"/>
              </a:rPr>
              <a:t> копальні у </a:t>
            </a:r>
            <a:r>
              <a:rPr lang="ru-RU" dirty="0" err="1" smtClean="0">
                <a:latin typeface="Palatino Linotype" pitchFamily="18" charset="0"/>
              </a:rPr>
              <a:t>Величці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включені</a:t>
            </a:r>
            <a:r>
              <a:rPr lang="ru-RU" dirty="0" smtClean="0">
                <a:latin typeface="Palatino Linotype" pitchFamily="18" charset="0"/>
              </a:rPr>
              <a:t> до списку Світової </a:t>
            </a:r>
            <a:r>
              <a:rPr lang="ru-RU" dirty="0" err="1" smtClean="0">
                <a:latin typeface="Palatino Linotype" pitchFamily="18" charset="0"/>
              </a:rPr>
              <a:t>спадщини</a:t>
            </a:r>
            <a:r>
              <a:rPr lang="ru-RU" dirty="0" smtClean="0">
                <a:latin typeface="Palatino Linotype" pitchFamily="18" charset="0"/>
              </a:rPr>
              <a:t> ЮНЕСКО. </a:t>
            </a:r>
            <a:r>
              <a:rPr lang="ru-RU" dirty="0" err="1" smtClean="0">
                <a:latin typeface="Palatino Linotype" pitchFamily="18" charset="0"/>
              </a:rPr>
              <a:t>Це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найстаріше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промислове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підприємство</a:t>
            </a:r>
            <a:r>
              <a:rPr lang="ru-RU" dirty="0" smtClean="0">
                <a:latin typeface="Palatino Linotype" pitchFamily="18" charset="0"/>
              </a:rPr>
              <a:t> на </a:t>
            </a:r>
            <a:r>
              <a:rPr lang="ru-RU" dirty="0" err="1" smtClean="0">
                <a:latin typeface="Palatino Linotype" pitchFamily="18" charset="0"/>
              </a:rPr>
              <a:t>світі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що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працює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безперервно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XIII </a:t>
            </a:r>
            <a:r>
              <a:rPr lang="ru-RU" dirty="0" smtClean="0">
                <a:latin typeface="Palatino Linotype" pitchFamily="18" charset="0"/>
              </a:rPr>
              <a:t>ст.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6" name="Picture 4" descr="http://www.fresher.ru/manager_content/images/solyanaya-shaxta-v-velichke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6"/>
            <a:ext cx="3309916" cy="220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interest-planet.ru/uploads/images/f/9/1/d/71/bdbe3459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357694"/>
            <a:ext cx="3429024" cy="227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bustour39.ru/images/poland_velichka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256"/>
            <a:ext cx="3143230" cy="235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http://kari-ochi.com.ua/images/geo.1327495175.2.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857364"/>
            <a:ext cx="3571900" cy="261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71546"/>
            <a:ext cx="5357818" cy="5214974"/>
          </a:xfrm>
        </p:spPr>
        <p:txBody>
          <a:bodyPr>
            <a:noAutofit/>
          </a:bodyPr>
          <a:lstStyle/>
          <a:p>
            <a:r>
              <a:rPr lang="ru-RU" sz="2100" dirty="0" smtClean="0">
                <a:latin typeface="Palatino Linotype" pitchFamily="18" charset="0"/>
              </a:rPr>
              <a:t>На </a:t>
            </a:r>
            <a:r>
              <a:rPr lang="ru-RU" sz="2100" dirty="0" err="1" smtClean="0">
                <a:latin typeface="Palatino Linotype" pitchFamily="18" charset="0"/>
              </a:rPr>
              <a:t>кінець</a:t>
            </a:r>
            <a:r>
              <a:rPr lang="ru-RU" sz="2100" dirty="0" smtClean="0">
                <a:latin typeface="Palatino Linotype" pitchFamily="18" charset="0"/>
              </a:rPr>
              <a:t> 2008 року, </a:t>
            </a:r>
            <a:r>
              <a:rPr lang="ru-RU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населення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Польщі</a:t>
            </a:r>
            <a:r>
              <a:rPr lang="ru-RU" sz="2100" dirty="0" smtClean="0">
                <a:latin typeface="Palatino Linotype" pitchFamily="18" charset="0"/>
              </a:rPr>
              <a:t> становило 38 135 876 </a:t>
            </a:r>
            <a:r>
              <a:rPr lang="ru-RU" sz="2100" dirty="0" err="1" smtClean="0">
                <a:latin typeface="Palatino Linotype" pitchFamily="18" charset="0"/>
              </a:rPr>
              <a:t>осіб</a:t>
            </a:r>
            <a:r>
              <a:rPr lang="ru-RU" sz="2100" dirty="0" smtClean="0">
                <a:latin typeface="Palatino Linotype" pitchFamily="18" charset="0"/>
              </a:rPr>
              <a:t>. За </a:t>
            </a:r>
            <a:r>
              <a:rPr lang="ru-RU" sz="2100" dirty="0" err="1" smtClean="0">
                <a:latin typeface="Palatino Linotype" pitchFamily="18" charset="0"/>
              </a:rPr>
              <a:t>кількістю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населення</a:t>
            </a:r>
            <a:r>
              <a:rPr lang="ru-RU" sz="2100" dirty="0" smtClean="0">
                <a:latin typeface="Palatino Linotype" pitchFamily="18" charset="0"/>
              </a:rPr>
              <a:t> Польща </a:t>
            </a:r>
            <a:r>
              <a:rPr lang="ru-RU" sz="2100" dirty="0" err="1" smtClean="0">
                <a:latin typeface="Palatino Linotype" pitchFamily="18" charset="0"/>
              </a:rPr>
              <a:t>посідає</a:t>
            </a:r>
            <a:r>
              <a:rPr lang="ru-RU" sz="2100" dirty="0" smtClean="0">
                <a:latin typeface="Palatino Linotype" pitchFamily="18" charset="0"/>
              </a:rPr>
              <a:t> 32 </a:t>
            </a:r>
            <a:r>
              <a:rPr lang="ru-RU" sz="2100" dirty="0" err="1" smtClean="0">
                <a:latin typeface="Palatino Linotype" pitchFamily="18" charset="0"/>
              </a:rPr>
              <a:t>місце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серед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країн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світу</a:t>
            </a:r>
            <a:r>
              <a:rPr lang="ru-RU" sz="2100" dirty="0" smtClean="0">
                <a:latin typeface="Palatino Linotype" pitchFamily="18" charset="0"/>
              </a:rPr>
              <a:t>, 8-е в </a:t>
            </a:r>
            <a:r>
              <a:rPr lang="ru-RU" sz="2100" dirty="0" err="1" smtClean="0">
                <a:latin typeface="Palatino Linotype" pitchFamily="18" charset="0"/>
              </a:rPr>
              <a:t>Європі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і</a:t>
            </a:r>
            <a:r>
              <a:rPr lang="ru-RU" sz="2100" dirty="0" smtClean="0">
                <a:latin typeface="Palatino Linotype" pitchFamily="18" charset="0"/>
              </a:rPr>
              <a:t> 6-е в </a:t>
            </a:r>
            <a:r>
              <a:rPr lang="ru-RU" sz="2100" dirty="0" err="1" smtClean="0">
                <a:latin typeface="Palatino Linotype" pitchFamily="18" charset="0"/>
              </a:rPr>
              <a:t>Європейському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Союзі</a:t>
            </a:r>
            <a:r>
              <a:rPr lang="ru-RU" sz="2100" dirty="0" smtClean="0">
                <a:latin typeface="Palatino Linotype" pitchFamily="18" charset="0"/>
              </a:rPr>
              <a:t>. </a:t>
            </a:r>
            <a:r>
              <a:rPr lang="ru-RU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Сучасна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демографічна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ситуація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характеризується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незначним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додатним</a:t>
            </a:r>
            <a:r>
              <a:rPr lang="ru-RU" sz="2100" dirty="0" smtClean="0">
                <a:latin typeface="Palatino Linotype" pitchFamily="18" charset="0"/>
              </a:rPr>
              <a:t> (3—5 на 1000 </a:t>
            </a:r>
            <a:r>
              <a:rPr lang="ru-RU" sz="2100" dirty="0" err="1" smtClean="0">
                <a:latin typeface="Palatino Linotype" pitchFamily="18" charset="0"/>
              </a:rPr>
              <a:t>осіб</a:t>
            </a:r>
            <a:r>
              <a:rPr lang="ru-RU" sz="2100" dirty="0" smtClean="0">
                <a:latin typeface="Palatino Linotype" pitchFamily="18" charset="0"/>
              </a:rPr>
              <a:t>) приростом </a:t>
            </a:r>
            <a:r>
              <a:rPr lang="ru-RU" sz="2100" dirty="0" err="1" smtClean="0">
                <a:latin typeface="Palatino Linotype" pitchFamily="18" charset="0"/>
              </a:rPr>
              <a:t>населення</a:t>
            </a:r>
            <a:r>
              <a:rPr lang="ru-RU" sz="2100" dirty="0" smtClean="0">
                <a:latin typeface="Palatino Linotype" pitchFamily="18" charset="0"/>
              </a:rPr>
              <a:t>. </a:t>
            </a:r>
            <a:r>
              <a:rPr lang="ru-RU" sz="2100" dirty="0" err="1" smtClean="0">
                <a:latin typeface="Palatino Linotype" pitchFamily="18" charset="0"/>
              </a:rPr>
              <a:t>Тобто</a:t>
            </a:r>
            <a:r>
              <a:rPr lang="ru-RU" sz="2100" dirty="0" smtClean="0">
                <a:latin typeface="Palatino Linotype" pitchFamily="18" charset="0"/>
              </a:rPr>
              <a:t> Польща </a:t>
            </a:r>
            <a:r>
              <a:rPr lang="ru-RU" sz="2100" dirty="0" err="1" smtClean="0">
                <a:latin typeface="Palatino Linotype" pitchFamily="18" charset="0"/>
              </a:rPr>
              <a:t>належить</a:t>
            </a:r>
            <a:r>
              <a:rPr lang="ru-RU" sz="2100" dirty="0" smtClean="0">
                <a:latin typeface="Palatino Linotype" pitchFamily="18" charset="0"/>
              </a:rPr>
              <a:t> до </a:t>
            </a:r>
            <a:r>
              <a:rPr lang="ru-RU" sz="2100" dirty="0" err="1" smtClean="0">
                <a:latin typeface="Palatino Linotype" pitchFamily="18" charset="0"/>
              </a:rPr>
              <a:t>країн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першого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smtClean="0">
                <a:latin typeface="Palatino Linotype" pitchFamily="18" charset="0"/>
              </a:rPr>
              <a:t>типу </a:t>
            </a:r>
            <a:r>
              <a:rPr lang="ru-RU" sz="2100" dirty="0" err="1" smtClean="0">
                <a:latin typeface="Palatino Linotype" pitchFamily="18" charset="0"/>
              </a:rPr>
              <a:t>відтворення</a:t>
            </a:r>
            <a:r>
              <a:rPr lang="ru-RU" sz="2100" dirty="0" smtClean="0">
                <a:latin typeface="Palatino Linotype" pitchFamily="18" charset="0"/>
              </a:rPr>
              <a:t>: </a:t>
            </a:r>
            <a:r>
              <a:rPr lang="ru-RU" sz="2100" dirty="0" err="1" smtClean="0">
                <a:latin typeface="Palatino Linotype" pitchFamily="18" charset="0"/>
              </a:rPr>
              <a:t>низька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народжуваність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і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низька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смертність</a:t>
            </a:r>
            <a:r>
              <a:rPr lang="ru-RU" sz="2100" dirty="0" smtClean="0">
                <a:latin typeface="Palatino Linotype" pitchFamily="18" charset="0"/>
              </a:rPr>
              <a:t>. </a:t>
            </a:r>
            <a:r>
              <a:rPr lang="ru-RU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Середня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тривалість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життя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dirty="0" smtClean="0">
                <a:latin typeface="Palatino Linotype" pitchFamily="18" charset="0"/>
              </a:rPr>
              <a:t>— 72 роки. </a:t>
            </a:r>
            <a:r>
              <a:rPr lang="ru-RU" sz="2100" dirty="0" err="1" smtClean="0">
                <a:latin typeface="Palatino Linotype" pitchFamily="18" charset="0"/>
              </a:rPr>
              <a:t>Державна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демографічна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політика</a:t>
            </a:r>
            <a:r>
              <a:rPr lang="ru-RU" sz="2100" dirty="0" smtClean="0">
                <a:latin typeface="Palatino Linotype" pitchFamily="18" charset="0"/>
              </a:rPr>
              <a:t> Польщі </a:t>
            </a:r>
            <a:r>
              <a:rPr lang="ru-RU" sz="2100" dirty="0" err="1" smtClean="0">
                <a:latin typeface="Palatino Linotype" pitchFamily="18" charset="0"/>
              </a:rPr>
              <a:t>спрямована</a:t>
            </a:r>
            <a:r>
              <a:rPr lang="ru-RU" sz="2100" dirty="0" smtClean="0">
                <a:latin typeface="Palatino Linotype" pitchFamily="18" charset="0"/>
              </a:rPr>
              <a:t> на </a:t>
            </a:r>
            <a:r>
              <a:rPr lang="ru-RU" sz="2100" dirty="0" err="1" smtClean="0">
                <a:latin typeface="Palatino Linotype" pitchFamily="18" charset="0"/>
              </a:rPr>
              <a:t>підтримку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багатодітних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сімей</a:t>
            </a:r>
            <a:r>
              <a:rPr lang="ru-RU" sz="2100" dirty="0" smtClean="0">
                <a:latin typeface="Palatino Linotype" pitchFamily="18" charset="0"/>
              </a:rPr>
              <a:t>, </a:t>
            </a:r>
            <a:r>
              <a:rPr lang="ru-RU" sz="2100" dirty="0" err="1" smtClean="0">
                <a:latin typeface="Palatino Linotype" pitchFamily="18" charset="0"/>
              </a:rPr>
              <a:t>збільшення</a:t>
            </a:r>
            <a:r>
              <a:rPr lang="ru-RU" sz="2100" dirty="0" smtClean="0">
                <a:latin typeface="Palatino Linotype" pitchFamily="18" charset="0"/>
              </a:rPr>
              <a:t> </a:t>
            </a:r>
            <a:r>
              <a:rPr lang="ru-RU" sz="2100" dirty="0" err="1" smtClean="0">
                <a:latin typeface="Palatino Linotype" pitchFamily="18" charset="0"/>
              </a:rPr>
              <a:t>народжуваності</a:t>
            </a:r>
            <a:r>
              <a:rPr lang="ru-RU" sz="2100" dirty="0" smtClean="0">
                <a:latin typeface="Palatino Linotype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Населення</a:t>
            </a:r>
            <a:endParaRPr lang="ru-RU" sz="4400" dirty="0"/>
          </a:p>
        </p:txBody>
      </p:sp>
      <p:pic>
        <p:nvPicPr>
          <p:cNvPr id="24578" name="Picture 2" descr="http://www.toybytoy.com/file/0007/600/9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0989">
            <a:off x="5309110" y="1025138"/>
            <a:ext cx="3772165" cy="250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img-fotki.yandex.ru/get/3104/ew-l.1/0_2cfe_bee01eb8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876"/>
            <a:ext cx="360045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08" y="357166"/>
            <a:ext cx="5000660" cy="650083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Palatino Linotype" pitchFamily="18" charset="0"/>
              </a:rPr>
              <a:t>Польща </a:t>
            </a:r>
            <a:r>
              <a:rPr lang="ru-RU" sz="2400" dirty="0" smtClean="0">
                <a:latin typeface="Palatino Linotype" pitchFamily="18" charset="0"/>
              </a:rPr>
              <a:t>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однонаціональна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країна</a:t>
            </a:r>
            <a:r>
              <a:rPr lang="ru-RU" sz="2400" dirty="0" smtClean="0">
                <a:latin typeface="Palatino Linotype" pitchFamily="18" charset="0"/>
              </a:rPr>
              <a:t> (поляки </a:t>
            </a:r>
            <a:r>
              <a:rPr lang="ru-RU" sz="2400" dirty="0" err="1" smtClean="0">
                <a:latin typeface="Palatino Linotype" pitchFamily="18" charset="0"/>
              </a:rPr>
              <a:t>становлять</a:t>
            </a:r>
            <a:r>
              <a:rPr lang="ru-RU" sz="2400" dirty="0" smtClean="0">
                <a:latin typeface="Palatino Linotype" pitchFamily="18" charset="0"/>
              </a:rPr>
              <a:t> 98 %), </a:t>
            </a:r>
            <a:r>
              <a:rPr lang="ru-RU" sz="2400" dirty="0" err="1" smtClean="0">
                <a:latin typeface="Palatino Linotype" pitchFamily="18" charset="0"/>
              </a:rPr>
              <a:t>серед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національних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меншин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переважають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німці</a:t>
            </a:r>
            <a:r>
              <a:rPr lang="ru-RU" sz="2400" dirty="0" smtClean="0">
                <a:latin typeface="Palatino Linotype" pitchFamily="18" charset="0"/>
              </a:rPr>
              <a:t> та </a:t>
            </a:r>
            <a:r>
              <a:rPr lang="ru-RU" sz="2400" dirty="0" err="1" smtClean="0">
                <a:latin typeface="Palatino Linotype" pitchFamily="18" charset="0"/>
              </a:rPr>
              <a:t>українці</a:t>
            </a:r>
            <a:r>
              <a:rPr lang="ru-RU" sz="2400" dirty="0" smtClean="0">
                <a:latin typeface="Palatino Linotype" pitchFamily="18" charset="0"/>
              </a:rPr>
              <a:t>. </a:t>
            </a:r>
            <a:endParaRPr lang="ru-RU" sz="2400" dirty="0" smtClean="0">
              <a:latin typeface="Palatino Linotype" pitchFamily="18" charset="0"/>
            </a:endParaRP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Польська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мова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належить</a:t>
            </a:r>
            <a:r>
              <a:rPr lang="ru-RU" sz="2400" dirty="0" smtClean="0">
                <a:latin typeface="Palatino Linotype" pitchFamily="18" charset="0"/>
              </a:rPr>
              <a:t> до </a:t>
            </a:r>
            <a:r>
              <a:rPr lang="ru-RU" sz="2400" dirty="0" err="1" smtClean="0">
                <a:latin typeface="Palatino Linotype" pitchFamily="18" charset="0"/>
              </a:rPr>
              <a:t>західнослов'янської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групи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індоєвропейської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мовної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сім'ї</a:t>
            </a:r>
            <a:r>
              <a:rPr lang="ru-RU" sz="2400" dirty="0" smtClean="0">
                <a:latin typeface="Palatino Linotype" pitchFamily="18" charset="0"/>
              </a:rPr>
              <a:t>.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Середня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густота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населення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dirty="0" smtClean="0">
                <a:latin typeface="Palatino Linotype" pitchFamily="18" charset="0"/>
              </a:rPr>
              <a:t>— 123 особи на 1 км2. У </a:t>
            </a:r>
            <a:r>
              <a:rPr lang="ru-RU" sz="2400" dirty="0" err="1" smtClean="0">
                <a:latin typeface="Palatino Linotype" pitchFamily="18" charset="0"/>
              </a:rPr>
              <a:t>країні</a:t>
            </a:r>
            <a:r>
              <a:rPr lang="ru-RU" sz="2400" dirty="0" smtClean="0">
                <a:latin typeface="Palatino Linotype" pitchFamily="18" charset="0"/>
              </a:rPr>
              <a:t> — </a:t>
            </a:r>
            <a:r>
              <a:rPr lang="ru-RU" sz="2400" dirty="0" err="1" smtClean="0">
                <a:latin typeface="Palatino Linotype" pitchFamily="18" charset="0"/>
              </a:rPr>
              <a:t>високий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рівень</a:t>
            </a:r>
            <a:r>
              <a:rPr lang="ru-RU" sz="2400" dirty="0" smtClean="0">
                <a:latin typeface="Palatino Linotype" pitchFamily="18" charset="0"/>
              </a:rPr>
              <a:t> урбанізації (65%). </a:t>
            </a:r>
            <a:endParaRPr lang="ru-RU" sz="2400" dirty="0" smtClean="0">
              <a:latin typeface="Palatino Linotype" pitchFamily="18" charset="0"/>
            </a:endParaRP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Найбільші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 </a:t>
            </a:r>
            <a:r>
              <a:rPr lang="ru-RU" sz="2400" dirty="0" smtClean="0">
                <a:latin typeface="Palatino Linotype" pitchFamily="18" charset="0"/>
              </a:rPr>
              <a:t>Варшава, Лодзь, </a:t>
            </a:r>
            <a:r>
              <a:rPr lang="ru-RU" sz="2400" dirty="0" err="1" smtClean="0">
                <a:latin typeface="Palatino Linotype" pitchFamily="18" charset="0"/>
              </a:rPr>
              <a:t>Краків</a:t>
            </a:r>
            <a:r>
              <a:rPr lang="ru-RU" sz="2400" dirty="0" smtClean="0">
                <a:latin typeface="Palatino Linotype" pitchFamily="18" charset="0"/>
              </a:rPr>
              <a:t>, </a:t>
            </a:r>
            <a:r>
              <a:rPr lang="ru-RU" sz="2400" dirty="0" err="1" smtClean="0">
                <a:latin typeface="Palatino Linotype" pitchFamily="18" charset="0"/>
              </a:rPr>
              <a:t>Ґданськ</a:t>
            </a:r>
            <a:r>
              <a:rPr lang="ru-RU" sz="2400" dirty="0" smtClean="0">
                <a:latin typeface="Palatino Linotype" pitchFamily="18" charset="0"/>
              </a:rPr>
              <a:t>, </a:t>
            </a:r>
            <a:r>
              <a:rPr lang="ru-RU" sz="2400" dirty="0" err="1" smtClean="0">
                <a:latin typeface="Palatino Linotype" pitchFamily="18" charset="0"/>
              </a:rPr>
              <a:t>Катовіце</a:t>
            </a:r>
            <a:r>
              <a:rPr lang="ru-RU" sz="2400" dirty="0" smtClean="0">
                <a:latin typeface="Palatino Linotype" pitchFamily="18" charset="0"/>
              </a:rPr>
              <a:t>, Познань. </a:t>
            </a:r>
            <a:r>
              <a:rPr lang="ru-RU" sz="2400" dirty="0" err="1" smtClean="0">
                <a:latin typeface="Palatino Linotype" pitchFamily="18" charset="0"/>
              </a:rPr>
              <a:t>Виділяються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Верхньосілезька</a:t>
            </a:r>
            <a:r>
              <a:rPr lang="ru-RU" sz="2400" dirty="0" smtClean="0">
                <a:latin typeface="Palatino Linotype" pitchFamily="18" charset="0"/>
              </a:rPr>
              <a:t>, </a:t>
            </a:r>
            <a:r>
              <a:rPr lang="ru-RU" sz="2400" dirty="0" err="1" smtClean="0">
                <a:latin typeface="Palatino Linotype" pitchFamily="18" charset="0"/>
              </a:rPr>
              <a:t>Варшавська</a:t>
            </a:r>
            <a:r>
              <a:rPr lang="ru-RU" sz="2400" dirty="0" smtClean="0">
                <a:latin typeface="Palatino Linotype" pitchFamily="18" charset="0"/>
              </a:rPr>
              <a:t>, </a:t>
            </a:r>
            <a:r>
              <a:rPr lang="ru-RU" sz="2400" dirty="0" err="1" smtClean="0">
                <a:latin typeface="Palatino Linotype" pitchFamily="18" charset="0"/>
              </a:rPr>
              <a:t>Лодзинська</a:t>
            </a:r>
            <a:r>
              <a:rPr lang="ru-RU" sz="2400" dirty="0" smtClean="0">
                <a:latin typeface="Palatino Linotype" pitchFamily="18" charset="0"/>
              </a:rPr>
              <a:t>, </a:t>
            </a:r>
            <a:r>
              <a:rPr lang="ru-RU" sz="2400" dirty="0" err="1" smtClean="0">
                <a:latin typeface="Palatino Linotype" pitchFamily="18" charset="0"/>
              </a:rPr>
              <a:t>Краківська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міські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агломерації</a:t>
            </a:r>
            <a:r>
              <a:rPr lang="ru-RU" sz="2400" dirty="0" smtClean="0">
                <a:latin typeface="Palatino Linotype" pitchFamily="18" charset="0"/>
              </a:rPr>
              <a:t>. </a:t>
            </a:r>
            <a:r>
              <a:rPr lang="ru-RU" sz="2400" dirty="0" err="1" smtClean="0">
                <a:latin typeface="Palatino Linotype" pitchFamily="18" charset="0"/>
              </a:rPr>
              <a:t>Панівна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релігія</a:t>
            </a:r>
            <a:r>
              <a:rPr lang="ru-RU" sz="2400" dirty="0" smtClean="0">
                <a:latin typeface="Palatino Linotype" pitchFamily="18" charset="0"/>
              </a:rPr>
              <a:t> — католицизм.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25604" name="Picture 4" descr="http://img-fotki.yandex.ru/get/3005/ew-l.1/0_2e84_c324d41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255"/>
            <a:ext cx="2395504" cy="389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img-fotki.yandex.ru/get/3003/ew-l.1/0_2e85_ef8b6b8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2710" y="2500306"/>
            <a:ext cx="2241290" cy="33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14422"/>
            <a:ext cx="4972056" cy="528638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Паливно-енергетичний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комплекс </a:t>
            </a:r>
            <a:r>
              <a:rPr lang="ru-RU" dirty="0" err="1" smtClean="0">
                <a:latin typeface="Palatino Linotype" pitchFamily="18" charset="0"/>
              </a:rPr>
              <a:t>забезпечений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власним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вугіллям</a:t>
            </a:r>
            <a:r>
              <a:rPr lang="ru-RU" dirty="0" smtClean="0">
                <a:latin typeface="Palatino Linotype" pitchFamily="18" charset="0"/>
              </a:rPr>
              <a:t>, а </a:t>
            </a:r>
            <a:r>
              <a:rPr lang="ru-RU" dirty="0" err="1" smtClean="0">
                <a:latin typeface="Palatino Linotype" pitchFamily="18" charset="0"/>
              </a:rPr>
              <a:t>нафта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газ </a:t>
            </a:r>
            <a:r>
              <a:rPr lang="ru-RU" dirty="0" err="1" smtClean="0">
                <a:latin typeface="Palatino Linotype" pitchFamily="18" charset="0"/>
              </a:rPr>
              <a:t>імпортуються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Близького</a:t>
            </a:r>
            <a:r>
              <a:rPr lang="ru-RU" dirty="0" smtClean="0">
                <a:latin typeface="Palatino Linotype" pitchFamily="18" charset="0"/>
              </a:rPr>
              <a:t> Сходу, Росії, </a:t>
            </a:r>
            <a:r>
              <a:rPr lang="ru-RU" dirty="0" err="1" smtClean="0">
                <a:latin typeface="Palatino Linotype" pitchFamily="18" charset="0"/>
              </a:rPr>
              <a:t>Норвегії</a:t>
            </a:r>
            <a:r>
              <a:rPr lang="ru-RU" dirty="0" smtClean="0">
                <a:latin typeface="Palatino Linotype" pitchFamily="18" charset="0"/>
              </a:rPr>
              <a:t>. Добре </a:t>
            </a:r>
            <a:r>
              <a:rPr lang="ru-RU" dirty="0" err="1" smtClean="0">
                <a:latin typeface="Palatino Linotype" pitchFamily="18" charset="0"/>
              </a:rPr>
              <a:t>розвинута</a:t>
            </a:r>
            <a:r>
              <a:rPr lang="ru-RU" dirty="0" smtClean="0">
                <a:latin typeface="Palatino Linotype" pitchFamily="18" charset="0"/>
              </a:rPr>
              <a:t> мережа ТЕС. </a:t>
            </a:r>
            <a:br>
              <a:rPr lang="ru-RU" dirty="0" smtClean="0">
                <a:latin typeface="Palatino Linotype" pitchFamily="18" charset="0"/>
              </a:rPr>
            </a:br>
            <a:endParaRPr lang="ru-RU" dirty="0" smtClean="0">
              <a:latin typeface="Palatino Linotype" pitchFamily="18" charset="0"/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Чорна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металургія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базується</a:t>
            </a:r>
            <a:r>
              <a:rPr lang="ru-RU" dirty="0" smtClean="0">
                <a:latin typeface="Palatino Linotype" pitchFamily="18" charset="0"/>
              </a:rPr>
              <a:t> на </a:t>
            </a:r>
            <a:r>
              <a:rPr lang="ru-RU" dirty="0" err="1" smtClean="0">
                <a:latin typeface="Palatino Linotype" pitchFamily="18" charset="0"/>
              </a:rPr>
              <a:t>власній</a:t>
            </a:r>
            <a:r>
              <a:rPr lang="ru-RU" dirty="0" smtClean="0">
                <a:latin typeface="Palatino Linotype" pitchFamily="18" charset="0"/>
              </a:rPr>
              <a:t> та </a:t>
            </a:r>
            <a:r>
              <a:rPr lang="ru-RU" dirty="0" err="1" smtClean="0">
                <a:latin typeface="Palatino Linotype" pitchFamily="18" charset="0"/>
              </a:rPr>
              <a:t>імпортній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руді</a:t>
            </a:r>
            <a:r>
              <a:rPr lang="ru-RU" dirty="0" smtClean="0">
                <a:latin typeface="Palatino Linotype" pitchFamily="18" charset="0"/>
              </a:rPr>
              <a:t>. </a:t>
            </a:r>
            <a:r>
              <a:rPr lang="ru-RU" dirty="0" err="1" smtClean="0">
                <a:latin typeface="Palatino Linotype" pitchFamily="18" charset="0"/>
              </a:rPr>
              <a:t>Центри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чорної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металургії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розташовані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здебільшого</a:t>
            </a:r>
            <a:r>
              <a:rPr lang="ru-RU" dirty="0" smtClean="0">
                <a:latin typeface="Palatino Linotype" pitchFamily="18" charset="0"/>
              </a:rPr>
              <a:t> у </a:t>
            </a:r>
            <a:r>
              <a:rPr lang="ru-RU" dirty="0" err="1" smtClean="0">
                <a:latin typeface="Palatino Linotype" pitchFamily="18" charset="0"/>
              </a:rPr>
              <a:t>Верхньосілезькій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агломерації</a:t>
            </a:r>
            <a:r>
              <a:rPr lang="ru-RU" dirty="0" smtClean="0">
                <a:latin typeface="Palatino Linotype" pitchFamily="18" charset="0"/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Найбільші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центри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виплавки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сталі</a:t>
            </a:r>
            <a:r>
              <a:rPr lang="ru-RU" dirty="0" smtClean="0">
                <a:latin typeface="Palatino Linotype" pitchFamily="18" charset="0"/>
              </a:rPr>
              <a:t> - </a:t>
            </a:r>
            <a:r>
              <a:rPr lang="ru-RU" dirty="0" err="1" smtClean="0">
                <a:latin typeface="Palatino Linotype" pitchFamily="18" charset="0"/>
              </a:rPr>
              <a:t>Катовіце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Стальова-Воля</a:t>
            </a:r>
            <a:r>
              <a:rPr lang="ru-RU" dirty="0" smtClean="0">
                <a:latin typeface="Palatino Linotype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Господарство</a:t>
            </a:r>
            <a:endParaRPr lang="ru-RU" sz="4400" dirty="0"/>
          </a:p>
        </p:txBody>
      </p:sp>
      <p:pic>
        <p:nvPicPr>
          <p:cNvPr id="27650" name="Picture 2" descr="http://media-cdn.tripadvisor.com/media/photo-s/02/98/46/5a/filename-katowice-elew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928670"/>
            <a:ext cx="3667114" cy="276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29322" y="3571876"/>
            <a:ext cx="217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Катовіце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4" descr="http://www.hotelpl.com/upload/city/89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8100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6286520"/>
            <a:ext cx="2912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Стальова-Воля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00108"/>
            <a:ext cx="8072494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Palatino Linotype" pitchFamily="18" charset="0"/>
              </a:rPr>
              <a:t>3 </a:t>
            </a:r>
            <a:r>
              <a:rPr lang="ru-RU" dirty="0" err="1" smtClean="0">
                <a:latin typeface="Palatino Linotype" pitchFamily="18" charset="0"/>
              </a:rPr>
              <a:t>галузей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кольорової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металургії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розвиваються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виплавка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міді</a:t>
            </a:r>
            <a:r>
              <a:rPr lang="ru-RU" dirty="0" smtClean="0">
                <a:latin typeface="Palatino Linotype" pitchFamily="18" charset="0"/>
              </a:rPr>
              <a:t> (</a:t>
            </a:r>
            <a:r>
              <a:rPr lang="ru-RU" dirty="0" err="1" smtClean="0">
                <a:latin typeface="Palatino Linotype" pitchFamily="18" charset="0"/>
              </a:rPr>
              <a:t>Ґлоґув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Леґниця</a:t>
            </a:r>
            <a:r>
              <a:rPr lang="ru-RU" dirty="0" smtClean="0">
                <a:latin typeface="Palatino Linotype" pitchFamily="18" charset="0"/>
              </a:rPr>
              <a:t>), цинку, </a:t>
            </a:r>
            <a:r>
              <a:rPr lang="ru-RU" dirty="0" err="1" smtClean="0">
                <a:latin typeface="Palatino Linotype" pitchFamily="18" charset="0"/>
              </a:rPr>
              <a:t>свинцю</a:t>
            </a:r>
            <a:r>
              <a:rPr lang="ru-RU" dirty="0" smtClean="0">
                <a:latin typeface="Palatino Linotype" pitchFamily="18" charset="0"/>
              </a:rPr>
              <a:t> та алюмінію (Конін). </a:t>
            </a:r>
          </a:p>
          <a:p>
            <a:endParaRPr lang="ru-RU" dirty="0"/>
          </a:p>
        </p:txBody>
      </p:sp>
      <p:pic>
        <p:nvPicPr>
          <p:cNvPr id="26626" name="Picture 2" descr="http://d.naszemiasto.pl/k/r/e8/f8/4f7096b70b82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3286148" cy="218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4857760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Місто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Ґлоґув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http://img1.restbee.ru/polieznyie-znaniia/legnica-v-polche/legnica2.jpg?time=1357743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85992"/>
            <a:ext cx="3143272" cy="211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7686" y="3786190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alatino Linotype" pitchFamily="18" charset="0"/>
              </a:rPr>
              <a:t>Місто </a:t>
            </a:r>
            <a:r>
              <a:rPr lang="ru-RU" sz="2000" b="1" dirty="0" err="1" smtClean="0">
                <a:solidFill>
                  <a:schemeClr val="bg1"/>
                </a:solidFill>
                <a:latin typeface="Palatino Linotype" pitchFamily="18" charset="0"/>
              </a:rPr>
              <a:t>Леґниця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30" name="Picture 6" descr="http://static.panoramio.com/photos/large/1785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357694"/>
            <a:ext cx="3239842" cy="216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491905" y="6000768"/>
            <a:ext cx="1794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alatino Linotype" pitchFamily="18" charset="0"/>
              </a:rPr>
              <a:t>Місто Конін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2976570"/>
          </a:xfrm>
        </p:spPr>
        <p:txBody>
          <a:bodyPr/>
          <a:lstStyle/>
          <a:p>
            <a:r>
              <a:rPr lang="ru-RU" b="1" dirty="0" err="1" smtClean="0">
                <a:latin typeface="Palatino Linotype" pitchFamily="18" charset="0"/>
              </a:rPr>
              <a:t>Машинобудування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спеціалізується</a:t>
            </a:r>
            <a:r>
              <a:rPr lang="ru-RU" dirty="0" smtClean="0">
                <a:latin typeface="Palatino Linotype" pitchFamily="18" charset="0"/>
              </a:rPr>
              <a:t> на </a:t>
            </a:r>
            <a:r>
              <a:rPr lang="ru-RU" dirty="0" err="1" smtClean="0">
                <a:latin typeface="Palatino Linotype" pitchFamily="18" charset="0"/>
              </a:rPr>
              <a:t>автомобіле</a:t>
            </a:r>
            <a:r>
              <a:rPr lang="ru-RU" dirty="0" smtClean="0">
                <a:latin typeface="Palatino Linotype" pitchFamily="18" charset="0"/>
              </a:rPr>
              <a:t>-, судно-, </a:t>
            </a:r>
            <a:r>
              <a:rPr lang="ru-RU" dirty="0" err="1" smtClean="0">
                <a:latin typeface="Palatino Linotype" pitchFamily="18" charset="0"/>
              </a:rPr>
              <a:t>локомотиво</a:t>
            </a:r>
            <a:r>
              <a:rPr lang="ru-RU" dirty="0" smtClean="0">
                <a:latin typeface="Palatino Linotype" pitchFamily="18" charset="0"/>
              </a:rPr>
              <a:t>-, </a:t>
            </a:r>
            <a:r>
              <a:rPr lang="ru-RU" dirty="0" err="1" smtClean="0">
                <a:latin typeface="Palatino Linotype" pitchFamily="18" charset="0"/>
              </a:rPr>
              <a:t>вагоно</a:t>
            </a:r>
            <a:r>
              <a:rPr lang="ru-RU" dirty="0" smtClean="0">
                <a:latin typeface="Palatino Linotype" pitchFamily="18" charset="0"/>
              </a:rPr>
              <a:t>-, </a:t>
            </a:r>
            <a:r>
              <a:rPr lang="ru-RU" dirty="0" err="1" smtClean="0">
                <a:latin typeface="Palatino Linotype" pitchFamily="18" charset="0"/>
              </a:rPr>
              <a:t>тракторобудуванні</a:t>
            </a:r>
            <a:r>
              <a:rPr lang="ru-RU" dirty="0" smtClean="0">
                <a:latin typeface="Palatino Linotype" pitchFamily="18" charset="0"/>
              </a:rPr>
              <a:t>, точному </a:t>
            </a:r>
            <a:r>
              <a:rPr lang="ru-RU" dirty="0" err="1" smtClean="0">
                <a:latin typeface="Palatino Linotype" pitchFamily="18" charset="0"/>
              </a:rPr>
              <a:t>машинобудуванні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виробництві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верстатів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обладнання</a:t>
            </a:r>
            <a:r>
              <a:rPr lang="ru-RU" dirty="0" smtClean="0">
                <a:latin typeface="Palatino Linotype" pitchFamily="18" charset="0"/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Основні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центри</a:t>
            </a:r>
            <a:r>
              <a:rPr lang="ru-RU" dirty="0" smtClean="0">
                <a:latin typeface="Palatino Linotype" pitchFamily="18" charset="0"/>
              </a:rPr>
              <a:t> — Варшава, </a:t>
            </a:r>
            <a:r>
              <a:rPr lang="ru-RU" dirty="0" err="1" smtClean="0">
                <a:latin typeface="Palatino Linotype" pitchFamily="18" charset="0"/>
              </a:rPr>
              <a:t>Люблін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Ґданськ</a:t>
            </a:r>
            <a:r>
              <a:rPr lang="ru-RU" dirty="0" smtClean="0">
                <a:latin typeface="Palatino Linotype" pitchFamily="18" charset="0"/>
              </a:rPr>
              <a:t>, Вроцлав, Лодзь, Познань, </a:t>
            </a:r>
            <a:r>
              <a:rPr lang="ru-RU" dirty="0" err="1" smtClean="0">
                <a:latin typeface="Palatino Linotype" pitchFamily="18" charset="0"/>
              </a:rPr>
              <a:t>Зелена-Ґура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Бельсько-Бяла</a:t>
            </a:r>
            <a:r>
              <a:rPr lang="ru-RU" dirty="0" smtClean="0">
                <a:latin typeface="Palatino Linotype" pitchFamily="18" charset="0"/>
              </a:rPr>
              <a:t>.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34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Машинобудування</a:t>
            </a:r>
            <a:endParaRPr lang="ru-RU" sz="4400" dirty="0"/>
          </a:p>
        </p:txBody>
      </p:sp>
      <p:pic>
        <p:nvPicPr>
          <p:cNvPr id="28674" name="Picture 2" descr="http://venividi.ru/files/img/4007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14752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6215082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Palatino Linotype" pitchFamily="18" charset="0"/>
              </a:rPr>
              <a:t>Місто Варшава</a:t>
            </a:r>
            <a:endParaRPr lang="ru-RU" sz="2400" b="1" dirty="0"/>
          </a:p>
        </p:txBody>
      </p:sp>
      <p:pic>
        <p:nvPicPr>
          <p:cNvPr id="28676" name="Picture 4" descr="http://study-and-travel.net/wp-content/uploads/2012/06/lodz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3929090" cy="262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6215082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</a:rPr>
              <a:t>Місто Лодзь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4786346" cy="55721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Palatino Linotype" pitchFamily="18" charset="0"/>
              </a:rPr>
              <a:t>З </a:t>
            </a:r>
            <a:r>
              <a:rPr lang="ru-RU" dirty="0" err="1" smtClean="0">
                <a:latin typeface="Palatino Linotype" pitchFamily="18" charset="0"/>
              </a:rPr>
              <a:t>галузей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хімічної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промисловості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розвивається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виробництво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мінеральних</a:t>
            </a:r>
            <a:r>
              <a:rPr lang="ru-RU" dirty="0" smtClean="0">
                <a:latin typeface="Palatino Linotype" pitchFamily="18" charset="0"/>
              </a:rPr>
              <a:t> добрив, кислот, </a:t>
            </a:r>
            <a:r>
              <a:rPr lang="ru-RU" dirty="0" err="1" smtClean="0">
                <a:latin typeface="Palatino Linotype" pitchFamily="18" charset="0"/>
              </a:rPr>
              <a:t>соди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продукції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побутової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хімії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фармацевтична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косметична</a:t>
            </a:r>
            <a:r>
              <a:rPr lang="ru-RU" dirty="0" smtClean="0">
                <a:latin typeface="Palatino Linotype" pitchFamily="18" charset="0"/>
              </a:rPr>
              <a:t> та </a:t>
            </a:r>
            <a:r>
              <a:rPr lang="ru-RU" dirty="0" err="1" smtClean="0">
                <a:latin typeface="Palatino Linotype" pitchFamily="18" charset="0"/>
              </a:rPr>
              <a:t>парфумерна</a:t>
            </a:r>
            <a:r>
              <a:rPr lang="ru-RU" dirty="0" smtClean="0">
                <a:latin typeface="Palatino Linotype" pitchFamily="18" charset="0"/>
              </a:rPr>
              <a:t> (</a:t>
            </a:r>
            <a:r>
              <a:rPr lang="ru-RU" dirty="0" err="1" smtClean="0">
                <a:latin typeface="Palatino Linotype" pitchFamily="18" charset="0"/>
              </a:rPr>
              <a:t>широковідомою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є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торгова</a:t>
            </a:r>
            <a:r>
              <a:rPr lang="ru-RU" dirty="0" smtClean="0">
                <a:latin typeface="Palatino Linotype" pitchFamily="18" charset="0"/>
              </a:rPr>
              <a:t> марка «</a:t>
            </a:r>
            <a:r>
              <a:rPr lang="ru-RU" dirty="0" err="1" smtClean="0">
                <a:latin typeface="Palatino Linotype" pitchFamily="18" charset="0"/>
              </a:rPr>
              <a:t>Пані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Валев</a:t>
            </a:r>
            <a:r>
              <a:rPr lang="en-US" dirty="0" smtClean="0">
                <a:latin typeface="Palatino Linotype" pitchFamily="18" charset="0"/>
              </a:rPr>
              <a:t>c</a:t>
            </a:r>
            <a:r>
              <a:rPr lang="ru-RU" dirty="0" err="1" smtClean="0">
                <a:latin typeface="Palatino Linotype" pitchFamily="18" charset="0"/>
              </a:rPr>
              <a:t>ька</a:t>
            </a:r>
            <a:r>
              <a:rPr lang="ru-RU" dirty="0" smtClean="0">
                <a:latin typeface="Palatino Linotype" pitchFamily="18" charset="0"/>
              </a:rPr>
              <a:t>»).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Основні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центри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dirty="0" smtClean="0">
                <a:latin typeface="Palatino Linotype" pitchFamily="18" charset="0"/>
              </a:rPr>
              <a:t>— Варшава, Лодзь, </a:t>
            </a:r>
            <a:r>
              <a:rPr lang="ru-RU" dirty="0" err="1" smtClean="0">
                <a:latin typeface="Palatino Linotype" pitchFamily="18" charset="0"/>
              </a:rPr>
              <a:t>Іновроцлав</a:t>
            </a:r>
            <a:r>
              <a:rPr lang="ru-RU" dirty="0" smtClean="0">
                <a:latin typeface="Palatino Linotype" pitchFamily="18" charset="0"/>
              </a:rPr>
              <a:t>. </a:t>
            </a:r>
            <a:r>
              <a:rPr lang="ru-RU" dirty="0" err="1" smtClean="0">
                <a:latin typeface="Palatino Linotype" pitchFamily="18" charset="0"/>
              </a:rPr>
              <a:t>Підприємства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органічної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хімії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тяжіють</a:t>
            </a:r>
            <a:r>
              <a:rPr lang="ru-RU" dirty="0" smtClean="0">
                <a:latin typeface="Palatino Linotype" pitchFamily="18" charset="0"/>
              </a:rPr>
              <a:t> до </a:t>
            </a:r>
            <a:r>
              <a:rPr lang="ru-RU" dirty="0" err="1" smtClean="0">
                <a:latin typeface="Palatino Linotype" pitchFamily="18" charset="0"/>
              </a:rPr>
              <a:t>нафто</a:t>
            </a:r>
            <a:r>
              <a:rPr lang="ru-RU" dirty="0" smtClean="0">
                <a:latin typeface="Palatino Linotype" pitchFamily="18" charset="0"/>
              </a:rPr>
              <a:t>-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газопроводів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морських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портів</a:t>
            </a:r>
            <a:r>
              <a:rPr lang="ru-RU" dirty="0" smtClean="0">
                <a:latin typeface="Palatino Linotype" pitchFamily="18" charset="0"/>
              </a:rPr>
              <a:t> (Щецин, </a:t>
            </a:r>
            <a:r>
              <a:rPr lang="ru-RU" dirty="0" err="1" smtClean="0">
                <a:latin typeface="Palatino Linotype" pitchFamily="18" charset="0"/>
              </a:rPr>
              <a:t>Ґданськ</a:t>
            </a:r>
            <a:r>
              <a:rPr lang="ru-RU" dirty="0" smtClean="0">
                <a:latin typeface="Palatino Linotype" pitchFamily="18" charset="0"/>
              </a:rPr>
              <a:t>). 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0012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Хім. промисловість</a:t>
            </a:r>
            <a:endParaRPr lang="ru-RU" sz="4400" dirty="0"/>
          </a:p>
        </p:txBody>
      </p:sp>
      <p:pic>
        <p:nvPicPr>
          <p:cNvPr id="30722" name="Picture 2" descr="http://kremchik.com.ua/products_pictures/268/la_pani_walewska_pani_walewska_classic.jpg"/>
          <p:cNvPicPr>
            <a:picLocks noChangeAspect="1" noChangeArrowheads="1"/>
          </p:cNvPicPr>
          <p:nvPr/>
        </p:nvPicPr>
        <p:blipFill>
          <a:blip r:embed="rId2" cstate="print"/>
          <a:srcRect r="2499" b="9999"/>
          <a:stretch>
            <a:fillRect/>
          </a:stretch>
        </p:blipFill>
        <p:spPr bwMode="auto">
          <a:xfrm>
            <a:off x="4798220" y="1643050"/>
            <a:ext cx="4185045" cy="386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285728"/>
          <a:ext cx="8229600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10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Palatino Linotype" pitchFamily="18" charset="0"/>
                        </a:rPr>
                        <a:t>Видобуток</a:t>
                      </a:r>
                      <a:r>
                        <a:rPr lang="ru-RU" sz="1800" b="1" dirty="0" smtClean="0">
                          <a:latin typeface="Palatino Linotype" pitchFamily="18" charset="0"/>
                        </a:rPr>
                        <a:t> в Польщі</a:t>
                      </a:r>
                      <a:endParaRPr lang="ru-RU" sz="18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Palatino Linotype" pitchFamily="18" charset="0"/>
                        </a:rPr>
                        <a:t>Провідні</a:t>
                      </a:r>
                      <a:r>
                        <a:rPr lang="ru-RU" sz="18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Palatino Linotype" pitchFamily="18" charset="0"/>
                        </a:rPr>
                        <a:t>галузі</a:t>
                      </a:r>
                      <a:r>
                        <a:rPr lang="ru-RU" sz="18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Palatino Linotype" pitchFamily="18" charset="0"/>
                        </a:rPr>
                        <a:t>обробної</a:t>
                      </a:r>
                      <a:r>
                        <a:rPr lang="ru-RU" sz="18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Palatino Linotype" pitchFamily="18" charset="0"/>
                        </a:rPr>
                        <a:t>промисловості</a:t>
                      </a:r>
                      <a:endParaRPr lang="ru-RU" sz="18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381001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Кам’яного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і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бурого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вугілля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dirty="0" smtClean="0">
                          <a:latin typeface="Palatino Linotype" pitchFamily="18" charset="0"/>
                        </a:rPr>
                        <a:t> Природного газу;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Сірки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Кухонної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солі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Руди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міді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, цинку;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Лісозаготівлі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.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Машинобудування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– Польща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займає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одне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з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провідних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місць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у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світі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з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виробництва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рибальських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суден,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товарних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і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пасажирських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вагонів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дорожніх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і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будівельних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машин,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промислового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обладнання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та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ін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Чорна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і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кольорова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металургія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–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велике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виробництво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цинку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Хімічна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–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сірчана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кислота,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добрива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фармацевтичні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парфумерно-косметичні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товари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фототовари</a:t>
                      </a:r>
                      <a:endParaRPr lang="ru-RU" sz="1700" dirty="0" smtClean="0">
                        <a:latin typeface="Palatino Linotype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Текстильна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 –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бавовняна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лляна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вовняна</a:t>
                      </a:r>
                      <a:endParaRPr lang="ru-RU" sz="1700" dirty="0" smtClean="0">
                        <a:latin typeface="Palatino Linotype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Швейна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Цементна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Виробництво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порцеляни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і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фаянсу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Виробництво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спортивних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Palatino Linotype" pitchFamily="18" charset="0"/>
                        </a:rPr>
                        <a:t>товарів</a:t>
                      </a:r>
                      <a:r>
                        <a:rPr lang="ru-RU" sz="1700" b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– байдарки,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яхти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, намети та </a:t>
                      </a:r>
                      <a:r>
                        <a:rPr lang="ru-RU" sz="1700" dirty="0" err="1" smtClean="0">
                          <a:latin typeface="Palatino Linotype" pitchFamily="18" charset="0"/>
                        </a:rPr>
                        <a:t>ін</a:t>
                      </a:r>
                      <a:r>
                        <a:rPr lang="ru-RU" sz="1700" dirty="0" smtClean="0">
                          <a:latin typeface="Palatino Linotype" pitchFamily="18" charset="0"/>
                        </a:rPr>
                        <a:t>.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tto.net.ua/old_site//img/flags/1274300097_D4EBE0E320CFEEEBFCF8E820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5857916" cy="366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3929066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Palatino Linotype" pitchFamily="18" charset="0"/>
              </a:rPr>
              <a:t>Прапор Польщі</a:t>
            </a:r>
            <a:endParaRPr lang="ru-RU" sz="3600" b="1" dirty="0"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786322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Білий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колір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dirty="0" smtClean="0">
                <a:latin typeface="Palatino Linotype" pitchFamily="18" charset="0"/>
              </a:rPr>
              <a:t>на </a:t>
            </a:r>
            <a:r>
              <a:rPr lang="ru-RU" sz="3600" dirty="0" err="1" smtClean="0">
                <a:latin typeface="Palatino Linotype" pitchFamily="18" charset="0"/>
              </a:rPr>
              <a:t>прапорі</a:t>
            </a:r>
            <a:r>
              <a:rPr lang="ru-RU" sz="3600" dirty="0" smtClean="0">
                <a:latin typeface="Palatino Linotype" pitchFamily="18" charset="0"/>
              </a:rPr>
              <a:t> </a:t>
            </a:r>
            <a:r>
              <a:rPr lang="ru-RU" sz="3600" dirty="0" err="1" smtClean="0">
                <a:latin typeface="Palatino Linotype" pitchFamily="18" charset="0"/>
              </a:rPr>
              <a:t>символізує</a:t>
            </a:r>
            <a:r>
              <a:rPr lang="ru-RU" sz="3600" dirty="0" smtClean="0">
                <a:latin typeface="Palatino Linotype" pitchFamily="18" charset="0"/>
              </a:rPr>
              <a:t> </a:t>
            </a:r>
            <a:r>
              <a:rPr lang="ru-RU" sz="3600" dirty="0" err="1" smtClean="0">
                <a:latin typeface="Palatino Linotype" pitchFamily="18" charset="0"/>
              </a:rPr>
              <a:t>білі</a:t>
            </a:r>
            <a:r>
              <a:rPr lang="ru-RU" sz="3600" dirty="0" smtClean="0">
                <a:latin typeface="Palatino Linotype" pitchFamily="18" charset="0"/>
              </a:rPr>
              <a:t> </a:t>
            </a:r>
            <a:r>
              <a:rPr lang="ru-RU" sz="3600" dirty="0" err="1" smtClean="0">
                <a:latin typeface="Palatino Linotype" pitchFamily="18" charset="0"/>
              </a:rPr>
              <a:t>орлині</a:t>
            </a:r>
            <a:r>
              <a:rPr lang="ru-RU" sz="3600" dirty="0" smtClean="0">
                <a:latin typeface="Palatino Linotype" pitchFamily="18" charset="0"/>
              </a:rPr>
              <a:t> </a:t>
            </a:r>
            <a:r>
              <a:rPr lang="ru-RU" sz="3600" dirty="0" err="1" smtClean="0">
                <a:latin typeface="Palatino Linotype" pitchFamily="18" charset="0"/>
              </a:rPr>
              <a:t>крила</a:t>
            </a:r>
            <a:r>
              <a:rPr lang="ru-RU" sz="3600" dirty="0" smtClean="0">
                <a:latin typeface="Palatino Linotype" pitchFamily="18" charset="0"/>
              </a:rPr>
              <a:t>,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червоний </a:t>
            </a:r>
            <a:r>
              <a:rPr lang="ru-RU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колір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dirty="0" err="1" smtClean="0">
                <a:latin typeface="Palatino Linotype" pitchFamily="18" charset="0"/>
              </a:rPr>
              <a:t>уособлює</a:t>
            </a:r>
            <a:r>
              <a:rPr lang="ru-RU" sz="3600" dirty="0" smtClean="0">
                <a:latin typeface="Palatino Linotype" pitchFamily="18" charset="0"/>
              </a:rPr>
              <a:t> </a:t>
            </a:r>
            <a:r>
              <a:rPr lang="ru-RU" sz="3600" dirty="0" err="1" smtClean="0">
                <a:latin typeface="Palatino Linotype" pitchFamily="18" charset="0"/>
              </a:rPr>
              <a:t>багряний</a:t>
            </a:r>
            <a:r>
              <a:rPr lang="ru-RU" sz="3600" dirty="0" smtClean="0">
                <a:latin typeface="Palatino Linotype" pitchFamily="18" charset="0"/>
              </a:rPr>
              <a:t> </a:t>
            </a:r>
            <a:r>
              <a:rPr lang="ru-RU" sz="3600" dirty="0" err="1" smtClean="0">
                <a:latin typeface="Palatino Linotype" pitchFamily="18" charset="0"/>
              </a:rPr>
              <a:t>сонячний</a:t>
            </a:r>
            <a:r>
              <a:rPr lang="ru-RU" sz="3600" dirty="0" smtClean="0">
                <a:latin typeface="Palatino Linotype" pitchFamily="18" charset="0"/>
              </a:rPr>
              <a:t> </a:t>
            </a:r>
            <a:r>
              <a:rPr lang="ru-RU" sz="3600" dirty="0" err="1" smtClean="0">
                <a:latin typeface="Palatino Linotype" pitchFamily="18" charset="0"/>
              </a:rPr>
              <a:t>захід</a:t>
            </a:r>
            <a:r>
              <a:rPr lang="ru-RU" sz="3600" dirty="0" smtClean="0">
                <a:latin typeface="Palatino Linotype" pitchFamily="18" charset="0"/>
              </a:rPr>
              <a:t>. </a:t>
            </a:r>
            <a:endParaRPr lang="ru-RU" sz="3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378621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Palatino Linotype" pitchFamily="18" charset="0"/>
              </a:rPr>
              <a:t>У </a:t>
            </a:r>
            <a:r>
              <a:rPr lang="ru-RU" sz="2200" dirty="0" err="1" smtClean="0">
                <a:latin typeface="Palatino Linotype" pitchFamily="18" charset="0"/>
              </a:rPr>
              <a:t>сільському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господарстві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переважає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рослинництво</a:t>
            </a:r>
            <a:r>
              <a:rPr lang="ru-RU" sz="2200" dirty="0" smtClean="0">
                <a:latin typeface="Palatino Linotype" pitchFamily="18" charset="0"/>
              </a:rPr>
              <a:t>. </a:t>
            </a:r>
            <a:r>
              <a:rPr lang="ru-RU" sz="2200" dirty="0" err="1" smtClean="0">
                <a:latin typeface="Palatino Linotype" pitchFamily="18" charset="0"/>
              </a:rPr>
              <a:t>Головні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зернові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культури</a:t>
            </a:r>
            <a:r>
              <a:rPr lang="ru-RU" sz="2200" dirty="0" smtClean="0">
                <a:latin typeface="Palatino Linotype" pitchFamily="18" charset="0"/>
              </a:rPr>
              <a:t> – жито, </a:t>
            </a:r>
            <a:r>
              <a:rPr lang="ru-RU" sz="2200" dirty="0" err="1" smtClean="0">
                <a:latin typeface="Palatino Linotype" pitchFamily="18" charset="0"/>
              </a:rPr>
              <a:t>пшениця</a:t>
            </a:r>
            <a:r>
              <a:rPr lang="ru-RU" sz="2200" dirty="0" smtClean="0">
                <a:latin typeface="Palatino Linotype" pitchFamily="18" charset="0"/>
              </a:rPr>
              <a:t>, </a:t>
            </a:r>
            <a:r>
              <a:rPr lang="ru-RU" sz="2200" dirty="0" err="1" smtClean="0">
                <a:latin typeface="Palatino Linotype" pitchFamily="18" charset="0"/>
              </a:rPr>
              <a:t>ячмінь</a:t>
            </a:r>
            <a:r>
              <a:rPr lang="ru-RU" sz="2200" dirty="0" smtClean="0">
                <a:latin typeface="Palatino Linotype" pitchFamily="18" charset="0"/>
              </a:rPr>
              <a:t>, овес.</a:t>
            </a:r>
          </a:p>
          <a:p>
            <a:r>
              <a:rPr lang="ru-RU" sz="2200" dirty="0" smtClean="0">
                <a:latin typeface="Palatino Linotype" pitchFamily="18" charset="0"/>
              </a:rPr>
              <a:t>Польща – великий </a:t>
            </a:r>
            <a:r>
              <a:rPr lang="ru-RU" sz="2200" dirty="0" err="1" smtClean="0">
                <a:latin typeface="Palatino Linotype" pitchFamily="18" charset="0"/>
              </a:rPr>
              <a:t>виробник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цукрових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буряків</a:t>
            </a:r>
            <a:r>
              <a:rPr lang="ru-RU" sz="2200" dirty="0" smtClean="0">
                <a:latin typeface="Palatino Linotype" pitchFamily="18" charset="0"/>
              </a:rPr>
              <a:t> (</a:t>
            </a:r>
            <a:r>
              <a:rPr lang="ru-RU" sz="2200" dirty="0" err="1" smtClean="0">
                <a:latin typeface="Palatino Linotype" pitchFamily="18" charset="0"/>
              </a:rPr>
              <a:t>понад</a:t>
            </a:r>
            <a:r>
              <a:rPr lang="ru-RU" sz="2200" dirty="0" smtClean="0">
                <a:latin typeface="Palatino Linotype" pitchFamily="18" charset="0"/>
              </a:rPr>
              <a:t> 14 </a:t>
            </a:r>
            <a:r>
              <a:rPr lang="ru-RU" sz="2200" dirty="0" err="1" smtClean="0">
                <a:latin typeface="Palatino Linotype" pitchFamily="18" charset="0"/>
              </a:rPr>
              <a:t>млн</a:t>
            </a:r>
            <a:r>
              <a:rPr lang="ru-RU" sz="2200" dirty="0" smtClean="0">
                <a:latin typeface="Palatino Linotype" pitchFamily="18" charset="0"/>
              </a:rPr>
              <a:t> тонн на </a:t>
            </a:r>
            <a:r>
              <a:rPr lang="ru-RU" sz="2200" dirty="0" err="1" smtClean="0">
                <a:latin typeface="Palatino Linotype" pitchFamily="18" charset="0"/>
              </a:rPr>
              <a:t>рік</a:t>
            </a:r>
            <a:r>
              <a:rPr lang="ru-RU" sz="2200" dirty="0" smtClean="0">
                <a:latin typeface="Palatino Linotype" pitchFamily="18" charset="0"/>
              </a:rPr>
              <a:t>), </a:t>
            </a:r>
            <a:r>
              <a:rPr lang="ru-RU" sz="2200" dirty="0" err="1" smtClean="0">
                <a:latin typeface="Palatino Linotype" pitchFamily="18" charset="0"/>
              </a:rPr>
              <a:t>картоплі</a:t>
            </a:r>
            <a:r>
              <a:rPr lang="ru-RU" sz="2200" dirty="0" smtClean="0">
                <a:latin typeface="Palatino Linotype" pitchFamily="18" charset="0"/>
              </a:rPr>
              <a:t>, </a:t>
            </a:r>
            <a:r>
              <a:rPr lang="ru-RU" sz="2200" dirty="0" err="1" smtClean="0">
                <a:latin typeface="Palatino Linotype" pitchFamily="18" charset="0"/>
              </a:rPr>
              <a:t>капусти</a:t>
            </a:r>
            <a:r>
              <a:rPr lang="ru-RU" sz="2200" dirty="0" smtClean="0">
                <a:latin typeface="Palatino Linotype" pitchFamily="18" charset="0"/>
              </a:rPr>
              <a:t>. </a:t>
            </a:r>
            <a:r>
              <a:rPr lang="ru-RU" sz="2200" dirty="0" err="1" smtClean="0">
                <a:latin typeface="Palatino Linotype" pitchFamily="18" charset="0"/>
              </a:rPr>
              <a:t>Важливе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значення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має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експорт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яблук</a:t>
            </a:r>
            <a:r>
              <a:rPr lang="ru-RU" sz="2200" dirty="0" smtClean="0">
                <a:latin typeface="Palatino Linotype" pitchFamily="18" charset="0"/>
              </a:rPr>
              <a:t>, </a:t>
            </a:r>
            <a:r>
              <a:rPr lang="ru-RU" sz="2200" dirty="0" err="1" smtClean="0">
                <a:latin typeface="Palatino Linotype" pitchFamily="18" charset="0"/>
              </a:rPr>
              <a:t>полуниці</a:t>
            </a:r>
            <a:r>
              <a:rPr lang="ru-RU" sz="2200" dirty="0" smtClean="0">
                <a:latin typeface="Palatino Linotype" pitchFamily="18" charset="0"/>
              </a:rPr>
              <a:t>, </a:t>
            </a:r>
            <a:r>
              <a:rPr lang="ru-RU" sz="2200" dirty="0" err="1" smtClean="0">
                <a:latin typeface="Palatino Linotype" pitchFamily="18" charset="0"/>
              </a:rPr>
              <a:t>малини</a:t>
            </a:r>
            <a:r>
              <a:rPr lang="ru-RU" sz="2200" dirty="0" smtClean="0">
                <a:latin typeface="Palatino Linotype" pitchFamily="18" charset="0"/>
              </a:rPr>
              <a:t>, </a:t>
            </a:r>
            <a:r>
              <a:rPr lang="ru-RU" sz="2200" dirty="0" err="1" smtClean="0">
                <a:latin typeface="Palatino Linotype" pitchFamily="18" charset="0"/>
              </a:rPr>
              <a:t>смородини</a:t>
            </a:r>
            <a:r>
              <a:rPr lang="ru-RU" sz="2200" dirty="0" smtClean="0">
                <a:latin typeface="Palatino Linotype" pitchFamily="18" charset="0"/>
              </a:rPr>
              <a:t>, </a:t>
            </a:r>
            <a:r>
              <a:rPr lang="ru-RU" sz="2200" dirty="0" err="1" smtClean="0">
                <a:latin typeface="Palatino Linotype" pitchFamily="18" charset="0"/>
              </a:rPr>
              <a:t>цибулі</a:t>
            </a:r>
            <a:r>
              <a:rPr lang="ru-RU" sz="2200" dirty="0" smtClean="0">
                <a:latin typeface="Palatino Linotype" pitchFamily="18" charset="0"/>
              </a:rPr>
              <a:t>.</a:t>
            </a:r>
          </a:p>
          <a:p>
            <a:r>
              <a:rPr lang="ru-RU" sz="2200" dirty="0" err="1" smtClean="0">
                <a:latin typeface="Palatino Linotype" pitchFamily="18" charset="0"/>
              </a:rPr>
              <a:t>Провідна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галузь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тваринництва</a:t>
            </a:r>
            <a:r>
              <a:rPr lang="ru-RU" sz="2200" dirty="0" smtClean="0">
                <a:latin typeface="Palatino Linotype" pitchFamily="18" charset="0"/>
              </a:rPr>
              <a:t> – </a:t>
            </a:r>
            <a:r>
              <a:rPr lang="ru-RU" sz="2200" dirty="0" err="1" smtClean="0">
                <a:latin typeface="Palatino Linotype" pitchFamily="18" charset="0"/>
              </a:rPr>
              <a:t>свинарство</a:t>
            </a:r>
            <a:r>
              <a:rPr lang="ru-RU" sz="2200" dirty="0" smtClean="0">
                <a:latin typeface="Palatino Linotype" pitchFamily="18" charset="0"/>
              </a:rPr>
              <a:t>; </a:t>
            </a:r>
            <a:r>
              <a:rPr lang="ru-RU" sz="2200" dirty="0" err="1" smtClean="0">
                <a:latin typeface="Palatino Linotype" pitchFamily="18" charset="0"/>
              </a:rPr>
              <a:t>молочно-м’ясне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скотарство</a:t>
            </a:r>
            <a:r>
              <a:rPr lang="ru-RU" sz="2200" dirty="0" smtClean="0">
                <a:latin typeface="Palatino Linotype" pitchFamily="18" charset="0"/>
              </a:rPr>
              <a:t>, </a:t>
            </a:r>
            <a:r>
              <a:rPr lang="ru-RU" sz="2200" dirty="0" err="1" smtClean="0">
                <a:latin typeface="Palatino Linotype" pitchFamily="18" charset="0"/>
              </a:rPr>
              <a:t>птахівництво</a:t>
            </a:r>
            <a:r>
              <a:rPr lang="ru-RU" sz="2200" dirty="0" smtClean="0">
                <a:latin typeface="Palatino Linotype" pitchFamily="18" charset="0"/>
              </a:rPr>
              <a:t> (Польща – один </a:t>
            </a:r>
            <a:r>
              <a:rPr lang="ru-RU" sz="2200" dirty="0" err="1" smtClean="0">
                <a:latin typeface="Palatino Linotype" pitchFamily="18" charset="0"/>
              </a:rPr>
              <a:t>з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найбільших</a:t>
            </a:r>
            <a:r>
              <a:rPr lang="ru-RU" sz="2200" dirty="0" smtClean="0">
                <a:latin typeface="Palatino Linotype" pitchFamily="18" charset="0"/>
              </a:rPr>
              <a:t> у </a:t>
            </a:r>
            <a:r>
              <a:rPr lang="ru-RU" sz="2200" dirty="0" err="1" smtClean="0">
                <a:latin typeface="Palatino Linotype" pitchFamily="18" charset="0"/>
              </a:rPr>
              <a:t>Європі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постачальників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яєць</a:t>
            </a:r>
            <a:r>
              <a:rPr lang="ru-RU" sz="2200" dirty="0" smtClean="0">
                <a:latin typeface="Palatino Linotype" pitchFamily="18" charset="0"/>
              </a:rPr>
              <a:t>); </a:t>
            </a:r>
            <a:r>
              <a:rPr lang="ru-RU" sz="2200" dirty="0" err="1" smtClean="0">
                <a:latin typeface="Palatino Linotype" pitchFamily="18" charset="0"/>
              </a:rPr>
              <a:t>бджільництво</a:t>
            </a:r>
            <a:r>
              <a:rPr lang="ru-RU" sz="2200" dirty="0" smtClean="0">
                <a:latin typeface="Palatino Linotype" pitchFamily="18" charset="0"/>
              </a:rPr>
              <a:t>. </a:t>
            </a:r>
            <a:r>
              <a:rPr lang="ru-RU" sz="2200" dirty="0" err="1" smtClean="0">
                <a:latin typeface="Palatino Linotype" pitchFamily="18" charset="0"/>
              </a:rPr>
              <a:t>Морське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рибальство</a:t>
            </a:r>
            <a:r>
              <a:rPr lang="ru-RU" sz="2200" dirty="0" smtClean="0">
                <a:latin typeface="Palatino Linotype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0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Сільське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господарство</a:t>
            </a:r>
            <a:endParaRPr lang="ru-RU" sz="4400" dirty="0"/>
          </a:p>
        </p:txBody>
      </p:sp>
      <p:pic>
        <p:nvPicPr>
          <p:cNvPr id="31748" name="Picture 4" descr="http://www.poultryukraine.com/data/image/news/kury_kurica_pticy_54231344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429132"/>
            <a:ext cx="3420162" cy="227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venividi.ru/files/img1/2429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357694"/>
            <a:ext cx="3000396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838200" y="1433513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uk-UA" sz="9600" dirty="0" smtClean="0"/>
              <a:t>Дякую за увагу! 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fedor\Рабочий стол\Новая папка (3)\god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214842" cy="508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428604"/>
            <a:ext cx="4036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Palatino Linotype" pitchFamily="18" charset="0"/>
              </a:rPr>
              <a:t>Державний</a:t>
            </a:r>
            <a:r>
              <a:rPr lang="ru-RU" sz="3600" b="1" dirty="0" smtClean="0">
                <a:latin typeface="Palatino Linotype" pitchFamily="18" charset="0"/>
              </a:rPr>
              <a:t> герб</a:t>
            </a:r>
            <a:endParaRPr lang="ru-RU" sz="3600" b="1" dirty="0"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142984"/>
            <a:ext cx="457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Palatino Linotype" pitchFamily="18" charset="0"/>
              </a:rPr>
              <a:t>Державний</a:t>
            </a:r>
            <a:r>
              <a:rPr lang="ru-RU" sz="2000" b="1" dirty="0" smtClean="0">
                <a:latin typeface="Palatino Linotype" pitchFamily="18" charset="0"/>
              </a:rPr>
              <a:t> герб - </a:t>
            </a:r>
            <a:r>
              <a:rPr lang="ru-RU" sz="2000" dirty="0" err="1" smtClean="0">
                <a:latin typeface="Palatino Linotype" pitchFamily="18" charset="0"/>
              </a:rPr>
              <a:t>затверджений</a:t>
            </a:r>
            <a:r>
              <a:rPr lang="ru-RU" sz="2000" dirty="0" smtClean="0">
                <a:latin typeface="Palatino Linotype" pitchFamily="18" charset="0"/>
              </a:rPr>
              <a:t> у 1997 р. </a:t>
            </a:r>
            <a:r>
              <a:rPr lang="ru-RU" sz="2000" dirty="0" err="1" smtClean="0">
                <a:latin typeface="Palatino Linotype" pitchFamily="18" charset="0"/>
              </a:rPr>
              <a:t>Являє</a:t>
            </a:r>
            <a:r>
              <a:rPr lang="ru-RU" sz="2000" dirty="0" smtClean="0">
                <a:latin typeface="Palatino Linotype" pitchFamily="18" charset="0"/>
              </a:rPr>
              <a:t> собою червоний щит </a:t>
            </a:r>
            <a:r>
              <a:rPr lang="ru-RU" sz="2000" dirty="0" err="1" smtClean="0">
                <a:latin typeface="Palatino Linotype" pitchFamily="18" charset="0"/>
              </a:rPr>
              <a:t>зі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зображенням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срібного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коронованого</a:t>
            </a:r>
            <a:r>
              <a:rPr lang="ru-RU" sz="2000" dirty="0" smtClean="0">
                <a:latin typeface="Palatino Linotype" pitchFamily="18" charset="0"/>
              </a:rPr>
              <a:t> орла </a:t>
            </a:r>
            <a:r>
              <a:rPr lang="ru-RU" sz="2000" dirty="0" err="1" smtClean="0">
                <a:latin typeface="Palatino Linotype" pitchFamily="18" charset="0"/>
              </a:rPr>
              <a:t>з</a:t>
            </a:r>
            <a:r>
              <a:rPr lang="ru-RU" sz="2000" dirty="0" smtClean="0">
                <a:latin typeface="Palatino Linotype" pitchFamily="18" charset="0"/>
              </a:rPr>
              <a:t> золотим </a:t>
            </a:r>
            <a:r>
              <a:rPr lang="ru-RU" sz="2000" dirty="0" err="1" smtClean="0">
                <a:latin typeface="Palatino Linotype" pitchFamily="18" charset="0"/>
              </a:rPr>
              <a:t>дзьобом</a:t>
            </a:r>
            <a:r>
              <a:rPr lang="ru-RU" sz="2000" dirty="0" smtClean="0">
                <a:latin typeface="Palatino Linotype" pitchFamily="18" charset="0"/>
              </a:rPr>
              <a:t> та </a:t>
            </a:r>
            <a:r>
              <a:rPr lang="ru-RU" sz="2000" dirty="0" err="1" smtClean="0">
                <a:latin typeface="Palatino Linotype" pitchFamily="18" charset="0"/>
              </a:rPr>
              <a:t>кігтями</a:t>
            </a:r>
            <a:r>
              <a:rPr lang="ru-RU" sz="2000" dirty="0" smtClean="0">
                <a:latin typeface="Palatino Linotype" pitchFamily="18" charset="0"/>
              </a:rPr>
              <a:t>. За легендою, </a:t>
            </a:r>
            <a:r>
              <a:rPr lang="ru-RU" sz="2000" dirty="0" err="1" smtClean="0">
                <a:latin typeface="Palatino Linotype" pitchFamily="18" charset="0"/>
              </a:rPr>
              <a:t>білого</a:t>
            </a:r>
            <a:r>
              <a:rPr lang="ru-RU" sz="2000" dirty="0" smtClean="0">
                <a:latin typeface="Palatino Linotype" pitchFamily="18" charset="0"/>
              </a:rPr>
              <a:t> орла </a:t>
            </a:r>
            <a:r>
              <a:rPr lang="ru-RU" sz="2000" dirty="0" err="1" smtClean="0">
                <a:latin typeface="Palatino Linotype" pitchFamily="18" charset="0"/>
              </a:rPr>
              <a:t>побачив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легендарний</a:t>
            </a:r>
            <a:r>
              <a:rPr lang="ru-RU" sz="2000" dirty="0" smtClean="0">
                <a:latin typeface="Palatino Linotype" pitchFamily="18" charset="0"/>
              </a:rPr>
              <a:t> Лех разом </a:t>
            </a:r>
            <a:r>
              <a:rPr lang="ru-RU" sz="2000" dirty="0" err="1" smtClean="0">
                <a:latin typeface="Palatino Linotype" pitchFamily="18" charset="0"/>
              </a:rPr>
              <a:t>зі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своїми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братами</a:t>
            </a:r>
            <a:r>
              <a:rPr lang="ru-RU" sz="2000" dirty="0" smtClean="0">
                <a:latin typeface="Palatino Linotype" pitchFamily="18" charset="0"/>
              </a:rPr>
              <a:t> Чехом </a:t>
            </a:r>
            <a:r>
              <a:rPr lang="ru-RU" sz="2000" dirty="0" err="1" smtClean="0">
                <a:latin typeface="Palatino Linotype" pitchFamily="18" charset="0"/>
              </a:rPr>
              <a:t>і</a:t>
            </a:r>
            <a:r>
              <a:rPr lang="ru-RU" sz="2000" dirty="0" smtClean="0">
                <a:latin typeface="Palatino Linotype" pitchFamily="18" charset="0"/>
              </a:rPr>
              <a:t> Русом - родоначальниками </a:t>
            </a:r>
            <a:r>
              <a:rPr lang="ru-RU" sz="2000" dirty="0" err="1" smtClean="0">
                <a:latin typeface="Palatino Linotype" pitchFamily="18" charset="0"/>
              </a:rPr>
              <a:t>слов'янських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народів</a:t>
            </a:r>
            <a:r>
              <a:rPr lang="ru-RU" sz="2000" dirty="0" smtClean="0">
                <a:latin typeface="Palatino Linotype" pitchFamily="18" charset="0"/>
              </a:rPr>
              <a:t>. У тому </a:t>
            </a:r>
            <a:r>
              <a:rPr lang="ru-RU" sz="2000" dirty="0" err="1" smtClean="0">
                <a:latin typeface="Palatino Linotype" pitchFamily="18" charset="0"/>
              </a:rPr>
              <a:t>місці</a:t>
            </a:r>
            <a:r>
              <a:rPr lang="ru-RU" sz="2000" dirty="0" smtClean="0">
                <a:latin typeface="Palatino Linotype" pitchFamily="18" charset="0"/>
              </a:rPr>
              <a:t>, де </a:t>
            </a:r>
            <a:r>
              <a:rPr lang="ru-RU" sz="2000" dirty="0" err="1" smtClean="0">
                <a:latin typeface="Palatino Linotype" pitchFamily="18" charset="0"/>
              </a:rPr>
              <a:t>це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трапилося</a:t>
            </a:r>
            <a:r>
              <a:rPr lang="ru-RU" sz="2000" dirty="0" smtClean="0">
                <a:latin typeface="Palatino Linotype" pitchFamily="18" charset="0"/>
              </a:rPr>
              <a:t>, Лех </a:t>
            </a:r>
            <a:r>
              <a:rPr lang="ru-RU" sz="2000" dirty="0" err="1" smtClean="0">
                <a:latin typeface="Palatino Linotype" pitchFamily="18" charset="0"/>
              </a:rPr>
              <a:t>заснував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місто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і</a:t>
            </a:r>
            <a:r>
              <a:rPr lang="ru-RU" sz="2000" dirty="0" smtClean="0">
                <a:latin typeface="Palatino Linotype" pitchFamily="18" charset="0"/>
              </a:rPr>
              <a:t> назвав </a:t>
            </a:r>
            <a:r>
              <a:rPr lang="ru-RU" sz="2000" dirty="0" err="1" smtClean="0">
                <a:latin typeface="Palatino Linotype" pitchFamily="18" charset="0"/>
              </a:rPr>
              <a:t>його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Гнєзно</a:t>
            </a:r>
            <a:r>
              <a:rPr lang="ru-RU" sz="2000" dirty="0" smtClean="0">
                <a:latin typeface="Palatino Linotype" pitchFamily="18" charset="0"/>
              </a:rPr>
              <a:t> (</a:t>
            </a:r>
            <a:r>
              <a:rPr lang="en-US" sz="2000" dirty="0" smtClean="0">
                <a:latin typeface="Palatino Linotype" pitchFamily="18" charset="0"/>
              </a:rPr>
              <a:t>Gniezno), </a:t>
            </a:r>
            <a:r>
              <a:rPr lang="ru-RU" sz="2000" dirty="0" smtClean="0">
                <a:latin typeface="Palatino Linotype" pitchFamily="18" charset="0"/>
              </a:rPr>
              <a:t>тому </a:t>
            </a:r>
            <a:r>
              <a:rPr lang="ru-RU" sz="2000" dirty="0" err="1" smtClean="0">
                <a:latin typeface="Palatino Linotype" pitchFamily="18" charset="0"/>
              </a:rPr>
              <a:t>що</a:t>
            </a:r>
            <a:r>
              <a:rPr lang="ru-RU" sz="2000" dirty="0" smtClean="0">
                <a:latin typeface="Palatino Linotype" pitchFamily="18" charset="0"/>
              </a:rPr>
              <a:t> орел </a:t>
            </a:r>
            <a:r>
              <a:rPr lang="ru-RU" sz="2000" dirty="0" err="1" smtClean="0">
                <a:latin typeface="Palatino Linotype" pitchFamily="18" charset="0"/>
              </a:rPr>
              <a:t>кружляв</a:t>
            </a:r>
            <a:r>
              <a:rPr lang="ru-RU" sz="2000" dirty="0" smtClean="0">
                <a:latin typeface="Palatino Linotype" pitchFamily="18" charset="0"/>
              </a:rPr>
              <a:t> над </a:t>
            </a:r>
            <a:r>
              <a:rPr lang="ru-RU" sz="2000" dirty="0" err="1" smtClean="0">
                <a:latin typeface="Palatino Linotype" pitchFamily="18" charset="0"/>
              </a:rPr>
              <a:t>своїм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гніздом</a:t>
            </a:r>
            <a:r>
              <a:rPr lang="ru-RU" sz="2000" dirty="0" smtClean="0">
                <a:latin typeface="Palatino Linotype" pitchFamily="18" charset="0"/>
              </a:rPr>
              <a:t>. </a:t>
            </a:r>
            <a:r>
              <a:rPr lang="ru-RU" sz="2000" dirty="0" err="1" smtClean="0">
                <a:latin typeface="Palatino Linotype" pitchFamily="18" charset="0"/>
              </a:rPr>
              <a:t>Спочатку</a:t>
            </a:r>
            <a:r>
              <a:rPr lang="ru-RU" sz="2000" dirty="0" smtClean="0">
                <a:latin typeface="Palatino Linotype" pitchFamily="18" charset="0"/>
              </a:rPr>
              <a:t> орел </a:t>
            </a:r>
            <a:r>
              <a:rPr lang="ru-RU" sz="2000" dirty="0" err="1" smtClean="0">
                <a:latin typeface="Palatino Linotype" pitchFamily="18" charset="0"/>
              </a:rPr>
              <a:t>був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особистим</a:t>
            </a:r>
            <a:r>
              <a:rPr lang="ru-RU" sz="2000" dirty="0" smtClean="0">
                <a:latin typeface="Palatino Linotype" pitchFamily="18" charset="0"/>
              </a:rPr>
              <a:t> знаком </a:t>
            </a:r>
            <a:r>
              <a:rPr lang="ru-RU" sz="2000" dirty="0" err="1" smtClean="0">
                <a:latin typeface="Palatino Linotype" pitchFamily="18" charset="0"/>
              </a:rPr>
              <a:t>Пшемисла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en-US" sz="2000" dirty="0" smtClean="0">
                <a:latin typeface="Palatino Linotype" pitchFamily="18" charset="0"/>
              </a:rPr>
              <a:t>II, </a:t>
            </a:r>
            <a:r>
              <a:rPr lang="ru-RU" sz="2000" dirty="0" err="1" smtClean="0">
                <a:latin typeface="Palatino Linotype" pitchFamily="18" charset="0"/>
              </a:rPr>
              <a:t>коронованого</a:t>
            </a:r>
            <a:r>
              <a:rPr lang="ru-RU" sz="2000" dirty="0" smtClean="0">
                <a:latin typeface="Palatino Linotype" pitchFamily="18" charset="0"/>
              </a:rPr>
              <a:t> у 1295 </a:t>
            </a:r>
            <a:r>
              <a:rPr lang="ru-RU" sz="2000" dirty="0" err="1" smtClean="0">
                <a:latin typeface="Palatino Linotype" pitchFamily="18" charset="0"/>
              </a:rPr>
              <a:t>році</a:t>
            </a:r>
            <a:r>
              <a:rPr lang="ru-RU" sz="2000" dirty="0" smtClean="0">
                <a:latin typeface="Palatino Linotype" pitchFamily="18" charset="0"/>
              </a:rPr>
              <a:t>, а за </a:t>
            </a:r>
            <a:r>
              <a:rPr lang="ru-RU" sz="2000" dirty="0" err="1" smtClean="0">
                <a:latin typeface="Palatino Linotype" pitchFamily="18" charset="0"/>
              </a:rPr>
              <a:t>півстоліття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 err="1" smtClean="0">
                <a:latin typeface="Palatino Linotype" pitchFamily="18" charset="0"/>
              </a:rPr>
              <a:t>він</a:t>
            </a:r>
            <a:r>
              <a:rPr lang="ru-RU" sz="2000" dirty="0" smtClean="0">
                <a:latin typeface="Palatino Linotype" pitchFamily="18" charset="0"/>
              </a:rPr>
              <a:t> став </a:t>
            </a:r>
            <a:r>
              <a:rPr lang="ru-RU" sz="2000" dirty="0" err="1" smtClean="0">
                <a:latin typeface="Palatino Linotype" pitchFamily="18" charset="0"/>
              </a:rPr>
              <a:t>загальнодержавним</a:t>
            </a:r>
            <a:r>
              <a:rPr lang="ru-RU" sz="2000" dirty="0" smtClean="0">
                <a:latin typeface="Palatino Linotype" pitchFamily="18" charset="0"/>
              </a:rPr>
              <a:t> символом.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72000"/>
          </a:xfrm>
        </p:spPr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За формою </a:t>
            </a:r>
            <a:r>
              <a:rPr lang="ru-RU" dirty="0" err="1" smtClean="0">
                <a:latin typeface="Palatino Linotype" pitchFamily="18" charset="0"/>
              </a:rPr>
              <a:t>правління</a:t>
            </a:r>
            <a:r>
              <a:rPr lang="ru-RU" dirty="0" smtClean="0">
                <a:latin typeface="Palatino Linotype" pitchFamily="18" charset="0"/>
              </a:rPr>
              <a:t> Польща — </a:t>
            </a:r>
            <a:r>
              <a:rPr lang="ru-RU" dirty="0" err="1" smtClean="0">
                <a:latin typeface="Palatino Linotype" pitchFamily="18" charset="0"/>
              </a:rPr>
              <a:t>республіка</a:t>
            </a:r>
            <a:r>
              <a:rPr lang="ru-RU" dirty="0" smtClean="0">
                <a:latin typeface="Palatino Linotype" pitchFamily="18" charset="0"/>
              </a:rPr>
              <a:t>. Глава </a:t>
            </a:r>
            <a:r>
              <a:rPr lang="ru-RU" dirty="0" err="1" smtClean="0">
                <a:latin typeface="Palatino Linotype" pitchFamily="18" charset="0"/>
              </a:rPr>
              <a:t>держави</a:t>
            </a:r>
            <a:r>
              <a:rPr lang="ru-RU" dirty="0" smtClean="0">
                <a:latin typeface="Palatino Linotype" pitchFamily="18" charset="0"/>
              </a:rPr>
              <a:t> — президент. </a:t>
            </a:r>
            <a:r>
              <a:rPr lang="ru-RU" dirty="0" err="1" smtClean="0">
                <a:latin typeface="Palatino Linotype" pitchFamily="18" charset="0"/>
              </a:rPr>
              <a:t>Законодавчий</a:t>
            </a:r>
            <a:r>
              <a:rPr lang="ru-RU" dirty="0" smtClean="0">
                <a:latin typeface="Palatino Linotype" pitchFamily="18" charset="0"/>
              </a:rPr>
              <a:t> орган — </a:t>
            </a:r>
            <a:r>
              <a:rPr lang="ru-RU" dirty="0" err="1" smtClean="0">
                <a:latin typeface="Palatino Linotype" pitchFamily="18" charset="0"/>
              </a:rPr>
              <a:t>двопалатні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Національні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збори</a:t>
            </a:r>
            <a:r>
              <a:rPr lang="ru-RU" dirty="0" smtClean="0">
                <a:latin typeface="Palatino Linotype" pitchFamily="18" charset="0"/>
              </a:rPr>
              <a:t> (сейм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сенат). За </a:t>
            </a:r>
            <a:r>
              <a:rPr lang="ru-RU" dirty="0" err="1" smtClean="0">
                <a:latin typeface="Palatino Linotype" pitchFamily="18" charset="0"/>
              </a:rPr>
              <a:t>адміністративно-територіальним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поділом</a:t>
            </a:r>
            <a:r>
              <a:rPr lang="ru-RU" dirty="0" smtClean="0">
                <a:latin typeface="Palatino Linotype" pitchFamily="18" charset="0"/>
              </a:rPr>
              <a:t> до </a:t>
            </a:r>
            <a:r>
              <a:rPr lang="ru-RU" dirty="0" err="1" smtClean="0">
                <a:latin typeface="Palatino Linotype" pitchFamily="18" charset="0"/>
              </a:rPr>
              <a:t>її</a:t>
            </a:r>
            <a:r>
              <a:rPr lang="ru-RU" dirty="0" smtClean="0">
                <a:latin typeface="Palatino Linotype" pitchFamily="18" charset="0"/>
              </a:rPr>
              <a:t> складу </a:t>
            </a:r>
            <a:r>
              <a:rPr lang="ru-RU" dirty="0" err="1" smtClean="0">
                <a:latin typeface="Palatino Linotype" pitchFamily="18" charset="0"/>
              </a:rPr>
              <a:t>входять</a:t>
            </a:r>
            <a:r>
              <a:rPr lang="ru-RU" dirty="0" smtClean="0">
                <a:latin typeface="Palatino Linotype" pitchFamily="18" charset="0"/>
              </a:rPr>
              <a:t> 16 </a:t>
            </a:r>
            <a:r>
              <a:rPr lang="ru-RU" dirty="0" err="1" smtClean="0">
                <a:latin typeface="Palatino Linotype" pitchFamily="18" charset="0"/>
              </a:rPr>
              <a:t>воєводств</a:t>
            </a:r>
            <a:r>
              <a:rPr lang="ru-RU" dirty="0" smtClean="0">
                <a:latin typeface="Palatino Linotype" pitchFamily="18" charset="0"/>
              </a:rPr>
              <a:t>. Польща </a:t>
            </a:r>
            <a:r>
              <a:rPr lang="ru-RU" dirty="0" err="1" smtClean="0">
                <a:latin typeface="Palatino Linotype" pitchFamily="18" charset="0"/>
              </a:rPr>
              <a:t>є</a:t>
            </a:r>
            <a:r>
              <a:rPr lang="ru-RU" dirty="0" smtClean="0">
                <a:latin typeface="Palatino Linotype" pitchFamily="18" charset="0"/>
              </a:rPr>
              <a:t> членом ООН, ОЕСР.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Форма </a:t>
            </a:r>
            <a:r>
              <a:rPr lang="ru-RU" sz="4400" b="1" dirty="0" err="1" smtClean="0"/>
              <a:t>правління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державний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устрій</a:t>
            </a:r>
            <a:endParaRPr lang="ru-RU" sz="4400" dirty="0"/>
          </a:p>
        </p:txBody>
      </p:sp>
      <p:pic>
        <p:nvPicPr>
          <p:cNvPr id="32770" name="Picture 2" descr="http://icdn.lenta.ru/images/2013/11/13/12/20131113124241877/pic_1d101562866a4a2570d7379476a92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86190"/>
            <a:ext cx="4357718" cy="290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Президент Польщі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Броніслав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Коморовський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71546"/>
            <a:ext cx="8472518" cy="29051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latin typeface="Palatino Linotype" pitchFamily="18" charset="0"/>
              </a:rPr>
              <a:t>Територія</a:t>
            </a:r>
            <a:r>
              <a:rPr lang="ru-RU" b="1" dirty="0" smtClean="0">
                <a:latin typeface="Palatino Linotype" pitchFamily="18" charset="0"/>
              </a:rPr>
              <a:t> Польщі </a:t>
            </a:r>
            <a:r>
              <a:rPr lang="ru-RU" b="1" dirty="0" err="1" smtClean="0">
                <a:latin typeface="Palatino Linotype" pitchFamily="18" charset="0"/>
              </a:rPr>
              <a:t>простягнулася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із</a:t>
            </a:r>
            <a:r>
              <a:rPr lang="ru-RU" b="1" dirty="0" smtClean="0">
                <a:latin typeface="Palatino Linotype" pitchFamily="18" charset="0"/>
              </a:rPr>
              <a:t> заходу на </a:t>
            </a:r>
            <a:r>
              <a:rPr lang="ru-RU" b="1" dirty="0" err="1" smtClean="0">
                <a:latin typeface="Palatino Linotype" pitchFamily="18" charset="0"/>
              </a:rPr>
              <a:t>схід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майже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на</a:t>
            </a:r>
            <a:r>
              <a:rPr lang="ru-RU" b="1" dirty="0" smtClean="0">
                <a:latin typeface="Palatino Linotype" pitchFamily="18" charset="0"/>
              </a:rPr>
              <a:t> 700 км, </a:t>
            </a:r>
            <a:r>
              <a:rPr lang="ru-RU" b="1" dirty="0" err="1" smtClean="0">
                <a:latin typeface="Palatino Linotype" pitchFamily="18" charset="0"/>
              </a:rPr>
              <a:t>із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півночі</a:t>
            </a:r>
            <a:r>
              <a:rPr lang="ru-RU" b="1" dirty="0" smtClean="0">
                <a:latin typeface="Palatino Linotype" pitchFamily="18" charset="0"/>
              </a:rPr>
              <a:t> на </a:t>
            </a:r>
            <a:r>
              <a:rPr lang="ru-RU" b="1" dirty="0" err="1" smtClean="0">
                <a:latin typeface="Palatino Linotype" pitchFamily="18" charset="0"/>
              </a:rPr>
              <a:t>південь</a:t>
            </a:r>
            <a:r>
              <a:rPr lang="ru-RU" b="1" dirty="0" smtClean="0">
                <a:latin typeface="Palatino Linotype" pitchFamily="18" charset="0"/>
              </a:rPr>
              <a:t> — </a:t>
            </a:r>
            <a:r>
              <a:rPr lang="ru-RU" b="1" dirty="0" err="1" smtClean="0">
                <a:latin typeface="Palatino Linotype" pitchFamily="18" charset="0"/>
              </a:rPr>
              <a:t>на</a:t>
            </a:r>
            <a:r>
              <a:rPr lang="ru-RU" b="1" dirty="0" smtClean="0">
                <a:latin typeface="Palatino Linotype" pitchFamily="18" charset="0"/>
              </a:rPr>
              <a:t> 650 км. Вона </a:t>
            </a:r>
            <a:r>
              <a:rPr lang="ru-RU" b="1" dirty="0" err="1" smtClean="0">
                <a:latin typeface="Palatino Linotype" pitchFamily="18" charset="0"/>
              </a:rPr>
              <a:t>розташована</a:t>
            </a:r>
            <a:r>
              <a:rPr lang="ru-RU" b="1" dirty="0" smtClean="0">
                <a:latin typeface="Palatino Linotype" pitchFamily="18" charset="0"/>
              </a:rPr>
              <a:t> в </a:t>
            </a:r>
            <a:r>
              <a:rPr lang="ru-RU" b="1" dirty="0" err="1" smtClean="0">
                <a:latin typeface="Palatino Linotype" pitchFamily="18" charset="0"/>
              </a:rPr>
              <a:t>басейнах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річок</a:t>
            </a:r>
            <a:r>
              <a:rPr lang="ru-RU" b="1" dirty="0" smtClean="0">
                <a:latin typeface="Palatino Linotype" pitchFamily="18" charset="0"/>
              </a:rPr>
              <a:t> Вісли та </a:t>
            </a:r>
            <a:r>
              <a:rPr lang="ru-RU" b="1" dirty="0" err="1" smtClean="0">
                <a:latin typeface="Palatino Linotype" pitchFamily="18" charset="0"/>
              </a:rPr>
              <a:t>Одри</a:t>
            </a:r>
            <a:r>
              <a:rPr lang="ru-RU" b="1" dirty="0" smtClean="0">
                <a:latin typeface="Palatino Linotype" pitchFamily="18" charset="0"/>
              </a:rPr>
              <a:t>, </a:t>
            </a:r>
            <a:r>
              <a:rPr lang="ru-RU" b="1" dirty="0" err="1" smtClean="0">
                <a:latin typeface="Palatino Linotype" pitchFamily="18" charset="0"/>
              </a:rPr>
              <a:t>між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гірською</a:t>
            </a:r>
            <a:r>
              <a:rPr lang="ru-RU" b="1" dirty="0" smtClean="0">
                <a:latin typeface="Palatino Linotype" pitchFamily="18" charset="0"/>
              </a:rPr>
              <a:t> дугою Карпат </a:t>
            </a:r>
            <a:r>
              <a:rPr lang="ru-RU" b="1" dirty="0" err="1" smtClean="0">
                <a:latin typeface="Palatino Linotype" pitchFamily="18" charset="0"/>
              </a:rPr>
              <a:t>і</a:t>
            </a:r>
            <a:r>
              <a:rPr lang="ru-RU" b="1" dirty="0" smtClean="0">
                <a:latin typeface="Palatino Linotype" pitchFamily="18" charset="0"/>
              </a:rPr>
              <a:t> Судет на </a:t>
            </a:r>
            <a:r>
              <a:rPr lang="ru-RU" b="1" dirty="0" err="1" smtClean="0">
                <a:latin typeface="Palatino Linotype" pitchFamily="18" charset="0"/>
              </a:rPr>
              <a:t>півдні</a:t>
            </a:r>
            <a:r>
              <a:rPr lang="ru-RU" b="1" dirty="0" smtClean="0">
                <a:latin typeface="Palatino Linotype" pitchFamily="18" charset="0"/>
              </a:rPr>
              <a:t> та </a:t>
            </a:r>
            <a:r>
              <a:rPr lang="ru-RU" b="1" dirty="0" err="1" smtClean="0">
                <a:latin typeface="Palatino Linotype" pitchFamily="18" charset="0"/>
              </a:rPr>
              <a:t>Балтійським</a:t>
            </a:r>
            <a:r>
              <a:rPr lang="ru-RU" b="1" dirty="0" smtClean="0">
                <a:latin typeface="Palatino Linotype" pitchFamily="18" charset="0"/>
              </a:rPr>
              <a:t> морем на </a:t>
            </a:r>
            <a:r>
              <a:rPr lang="ru-RU" b="1" dirty="0" err="1" smtClean="0">
                <a:latin typeface="Palatino Linotype" pitchFamily="18" charset="0"/>
              </a:rPr>
              <a:t>півночі</a:t>
            </a:r>
            <a:r>
              <a:rPr lang="ru-RU" b="1" dirty="0" smtClean="0">
                <a:latin typeface="Palatino Linotype" pitchFamily="18" charset="0"/>
              </a:rPr>
              <a:t>. На </a:t>
            </a:r>
            <a:r>
              <a:rPr lang="ru-RU" b="1" dirty="0" err="1" smtClean="0">
                <a:latin typeface="Palatino Linotype" pitchFamily="18" charset="0"/>
              </a:rPr>
              <a:t>півночі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межує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з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Росією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і</a:t>
            </a:r>
            <a:r>
              <a:rPr lang="ru-RU" b="1" dirty="0" smtClean="0">
                <a:latin typeface="Palatino Linotype" pitchFamily="18" charset="0"/>
              </a:rPr>
              <a:t> Литвою, на </a:t>
            </a:r>
            <a:r>
              <a:rPr lang="ru-RU" b="1" dirty="0" err="1" smtClean="0">
                <a:latin typeface="Palatino Linotype" pitchFamily="18" charset="0"/>
              </a:rPr>
              <a:t>сході</a:t>
            </a:r>
            <a:r>
              <a:rPr lang="ru-RU" b="1" dirty="0" smtClean="0">
                <a:latin typeface="Palatino Linotype" pitchFamily="18" charset="0"/>
              </a:rPr>
              <a:t> – </a:t>
            </a:r>
            <a:r>
              <a:rPr lang="ru-RU" b="1" dirty="0" err="1" smtClean="0">
                <a:latin typeface="Palatino Linotype" pitchFamily="18" charset="0"/>
              </a:rPr>
              <a:t>з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Білоруссю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і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Україною</a:t>
            </a:r>
            <a:r>
              <a:rPr lang="ru-RU" b="1" dirty="0" smtClean="0">
                <a:latin typeface="Palatino Linotype" pitchFamily="18" charset="0"/>
              </a:rPr>
              <a:t>, </a:t>
            </a:r>
            <a:r>
              <a:rPr lang="ru-RU" b="1" dirty="0" err="1" smtClean="0">
                <a:latin typeface="Palatino Linotype" pitchFamily="18" charset="0"/>
              </a:rPr>
              <a:t>на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півдні</a:t>
            </a:r>
            <a:r>
              <a:rPr lang="ru-RU" b="1" dirty="0" smtClean="0">
                <a:latin typeface="Palatino Linotype" pitchFamily="18" charset="0"/>
              </a:rPr>
              <a:t> – </a:t>
            </a:r>
            <a:r>
              <a:rPr lang="ru-RU" b="1" dirty="0" err="1" smtClean="0">
                <a:latin typeface="Palatino Linotype" pitchFamily="18" charset="0"/>
              </a:rPr>
              <a:t>із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Словаччиною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і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Чехією</a:t>
            </a:r>
            <a:r>
              <a:rPr lang="ru-RU" b="1" dirty="0" smtClean="0">
                <a:latin typeface="Palatino Linotype" pitchFamily="18" charset="0"/>
              </a:rPr>
              <a:t>, </a:t>
            </a:r>
            <a:r>
              <a:rPr lang="ru-RU" b="1" dirty="0" err="1" smtClean="0">
                <a:latin typeface="Palatino Linotype" pitchFamily="18" charset="0"/>
              </a:rPr>
              <a:t>на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заході</a:t>
            </a:r>
            <a:r>
              <a:rPr lang="ru-RU" b="1" dirty="0" smtClean="0">
                <a:latin typeface="Palatino Linotype" pitchFamily="18" charset="0"/>
              </a:rPr>
              <a:t> – </a:t>
            </a:r>
            <a:r>
              <a:rPr lang="ru-RU" b="1" dirty="0" err="1" smtClean="0">
                <a:latin typeface="Palatino Linotype" pitchFamily="18" charset="0"/>
              </a:rPr>
              <a:t>з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Німеччиною</a:t>
            </a:r>
            <a:r>
              <a:rPr lang="ru-RU" b="1" dirty="0" smtClean="0">
                <a:latin typeface="Palatino Linotype" pitchFamily="18" charset="0"/>
              </a:rPr>
              <a:t>. </a:t>
            </a:r>
            <a:r>
              <a:rPr lang="ru-RU" b="1" dirty="0" err="1" smtClean="0">
                <a:latin typeface="Palatino Linotype" pitchFamily="18" charset="0"/>
              </a:rPr>
              <a:t>Сучасна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територія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країни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сформувалася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після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Другої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світової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війни</a:t>
            </a:r>
            <a:r>
              <a:rPr lang="ru-RU" b="1" dirty="0" smtClean="0">
                <a:latin typeface="Palatino Linotype" pitchFamily="18" charset="0"/>
              </a:rPr>
              <a:t>. ЕГП Польщі </a:t>
            </a:r>
            <a:r>
              <a:rPr lang="ru-RU" b="1" dirty="0" err="1" smtClean="0">
                <a:latin typeface="Palatino Linotype" pitchFamily="18" charset="0"/>
              </a:rPr>
              <a:t>визначається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вигідним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транспортним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положенням</a:t>
            </a:r>
            <a:r>
              <a:rPr lang="ru-RU" b="1" dirty="0" smtClean="0">
                <a:latin typeface="Palatino Linotype" pitchFamily="18" charset="0"/>
              </a:rPr>
              <a:t> на </a:t>
            </a:r>
            <a:r>
              <a:rPr lang="ru-RU" b="1" dirty="0" err="1" smtClean="0">
                <a:latin typeface="Palatino Linotype" pitchFamily="18" charset="0"/>
              </a:rPr>
              <a:t>перетині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широтних</a:t>
            </a:r>
            <a:r>
              <a:rPr lang="ru-RU" b="1" dirty="0" smtClean="0">
                <a:latin typeface="Palatino Linotype" pitchFamily="18" charset="0"/>
              </a:rPr>
              <a:t> (</a:t>
            </a:r>
            <a:r>
              <a:rPr lang="ru-RU" b="1" dirty="0" err="1" smtClean="0">
                <a:latin typeface="Palatino Linotype" pitchFamily="18" charset="0"/>
              </a:rPr>
              <a:t>між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країнами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Західної</a:t>
            </a:r>
            <a:r>
              <a:rPr lang="ru-RU" b="1" dirty="0" smtClean="0">
                <a:latin typeface="Palatino Linotype" pitchFamily="18" charset="0"/>
              </a:rPr>
              <a:t> та </a:t>
            </a:r>
            <a:r>
              <a:rPr lang="ru-RU" b="1" dirty="0" err="1" smtClean="0">
                <a:latin typeface="Palatino Linotype" pitchFamily="18" charset="0"/>
              </a:rPr>
              <a:t>Східної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Європи</a:t>
            </a:r>
            <a:r>
              <a:rPr lang="ru-RU" b="1" dirty="0" smtClean="0">
                <a:latin typeface="Palatino Linotype" pitchFamily="18" charset="0"/>
              </a:rPr>
              <a:t>) </a:t>
            </a:r>
            <a:r>
              <a:rPr lang="ru-RU" b="1" dirty="0" err="1" smtClean="0">
                <a:latin typeface="Palatino Linotype" pitchFamily="18" charset="0"/>
              </a:rPr>
              <a:t>і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меридіональних</a:t>
            </a:r>
            <a:r>
              <a:rPr lang="ru-RU" b="1" dirty="0" smtClean="0">
                <a:latin typeface="Palatino Linotype" pitchFamily="18" charset="0"/>
              </a:rPr>
              <a:t> (</a:t>
            </a:r>
            <a:r>
              <a:rPr lang="ru-RU" b="1" dirty="0" err="1" smtClean="0">
                <a:latin typeface="Palatino Linotype" pitchFamily="18" charset="0"/>
              </a:rPr>
              <a:t>між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країнами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Дунайського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басейну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та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Балтійським</a:t>
            </a:r>
            <a:r>
              <a:rPr lang="ru-RU" b="1" dirty="0" smtClean="0">
                <a:latin typeface="Palatino Linotype" pitchFamily="18" charset="0"/>
              </a:rPr>
              <a:t> морем) </a:t>
            </a:r>
            <a:r>
              <a:rPr lang="ru-RU" b="1" dirty="0" err="1" smtClean="0">
                <a:latin typeface="Palatino Linotype" pitchFamily="18" charset="0"/>
              </a:rPr>
              <a:t>шляхів</a:t>
            </a:r>
            <a:r>
              <a:rPr lang="ru-RU" b="1" dirty="0" smtClean="0">
                <a:latin typeface="Palatino Linotype" pitchFamily="18" charset="0"/>
              </a:rPr>
              <a:t> та широким </a:t>
            </a:r>
            <a:r>
              <a:rPr lang="ru-RU" b="1" dirty="0" err="1" smtClean="0">
                <a:latin typeface="Palatino Linotype" pitchFamily="18" charset="0"/>
              </a:rPr>
              <a:t>виходом</a:t>
            </a:r>
            <a:r>
              <a:rPr lang="ru-RU" b="1" dirty="0" smtClean="0">
                <a:latin typeface="Palatino Linotype" pitchFamily="18" charset="0"/>
              </a:rPr>
              <a:t> до моря.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0"/>
            <a:ext cx="7858180" cy="107154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Географічне положення</a:t>
            </a:r>
            <a:endParaRPr lang="ru-RU" sz="4400" dirty="0"/>
          </a:p>
        </p:txBody>
      </p:sp>
      <p:pic>
        <p:nvPicPr>
          <p:cNvPr id="16386" name="Picture 2" descr="http://upload.wikimedia.org/wikipedia/commons/9/9c/Rzeka_Wis%C5%82a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4788653" cy="235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upload.wikimedia.org/wikipedia/commons/7/7a/Kostrzyn_nad_Odr%C4%85_rzeka_O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643314"/>
            <a:ext cx="3629007" cy="241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592933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Річка </a:t>
            </a:r>
            <a:r>
              <a:rPr lang="ru-RU" sz="4000" dirty="0" err="1" smtClean="0">
                <a:latin typeface="Palatino Linotype" pitchFamily="18" charset="0"/>
              </a:rPr>
              <a:t>Вісла</a:t>
            </a:r>
            <a:r>
              <a:rPr lang="ru-RU" sz="4000" dirty="0">
                <a:latin typeface="Palatino Linotype" pitchFamily="18" charset="0"/>
              </a:rPr>
              <a:t>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5929330"/>
            <a:ext cx="2823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</a:rPr>
              <a:t>Річка Одра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401080" cy="2333628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err="1" smtClean="0">
                <a:latin typeface="Palatino Linotype" pitchFamily="18" charset="0"/>
              </a:rPr>
              <a:t>Поверхня</a:t>
            </a:r>
            <a:r>
              <a:rPr lang="ru-RU" dirty="0" smtClean="0">
                <a:latin typeface="Palatino Linotype" pitchFamily="18" charset="0"/>
              </a:rPr>
              <a:t> Польщі </a:t>
            </a:r>
            <a:r>
              <a:rPr lang="ru-RU" dirty="0" err="1" smtClean="0">
                <a:latin typeface="Palatino Linotype" pitchFamily="18" charset="0"/>
              </a:rPr>
              <a:t>переважно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рівнинна</a:t>
            </a:r>
            <a:r>
              <a:rPr lang="ru-RU" dirty="0" smtClean="0">
                <a:latin typeface="Palatino Linotype" pitchFamily="18" charset="0"/>
              </a:rPr>
              <a:t>. </a:t>
            </a:r>
            <a:r>
              <a:rPr lang="ru-RU" dirty="0" err="1" smtClean="0">
                <a:latin typeface="Palatino Linotype" pitchFamily="18" charset="0"/>
              </a:rPr>
              <a:t>Північна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центральна </a:t>
            </a:r>
            <a:r>
              <a:rPr lang="ru-RU" dirty="0" err="1" smtClean="0">
                <a:latin typeface="Palatino Linotype" pitchFamily="18" charset="0"/>
              </a:rPr>
              <a:t>частини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країни</a:t>
            </a:r>
            <a:r>
              <a:rPr lang="ru-RU" dirty="0" smtClean="0">
                <a:latin typeface="Palatino Linotype" pitchFamily="18" charset="0"/>
              </a:rPr>
              <a:t> (80 % </a:t>
            </a:r>
            <a:r>
              <a:rPr lang="ru-RU" dirty="0" err="1" smtClean="0">
                <a:latin typeface="Palatino Linotype" pitchFamily="18" charset="0"/>
              </a:rPr>
              <a:t>території</a:t>
            </a:r>
            <a:r>
              <a:rPr lang="ru-RU" dirty="0" smtClean="0">
                <a:latin typeface="Palatino Linotype" pitchFamily="18" charset="0"/>
              </a:rPr>
              <a:t>) </a:t>
            </a:r>
            <a:r>
              <a:rPr lang="ru-RU" dirty="0" err="1" smtClean="0">
                <a:latin typeface="Palatino Linotype" pitchFamily="18" charset="0"/>
              </a:rPr>
              <a:t>зайняті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Польською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рівниною</a:t>
            </a:r>
            <a:r>
              <a:rPr lang="ru-RU" dirty="0" smtClean="0">
                <a:latin typeface="Palatino Linotype" pitchFamily="18" charset="0"/>
              </a:rPr>
              <a:t>. У </a:t>
            </a:r>
            <a:r>
              <a:rPr lang="ru-RU" dirty="0" err="1" smtClean="0">
                <a:latin typeface="Palatino Linotype" pitchFamily="18" charset="0"/>
              </a:rPr>
              <a:t>південній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частині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Сілезька</a:t>
            </a:r>
            <a:r>
              <a:rPr lang="ru-RU" dirty="0" smtClean="0">
                <a:latin typeface="Palatino Linotype" pitchFamily="18" charset="0"/>
              </a:rPr>
              <a:t>, </a:t>
            </a:r>
            <a:r>
              <a:rPr lang="ru-RU" dirty="0" err="1" smtClean="0">
                <a:latin typeface="Palatino Linotype" pitchFamily="18" charset="0"/>
              </a:rPr>
              <a:t>Малопольська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Люблінська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височини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поступово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переходять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у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передгір'я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Західних</a:t>
            </a:r>
            <a:r>
              <a:rPr lang="ru-RU" dirty="0" smtClean="0">
                <a:latin typeface="Palatino Linotype" pitchFamily="18" charset="0"/>
              </a:rPr>
              <a:t> Карпат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Судетських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гір</a:t>
            </a:r>
            <a:r>
              <a:rPr lang="ru-RU" dirty="0" smtClean="0">
                <a:latin typeface="Palatino Linotype" pitchFamily="18" charset="0"/>
              </a:rPr>
              <a:t>. У горах </a:t>
            </a:r>
            <a:r>
              <a:rPr lang="ru-RU" dirty="0" err="1" smtClean="0">
                <a:latin typeface="Palatino Linotype" pitchFamily="18" charset="0"/>
              </a:rPr>
              <a:t>багато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перевалів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із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залізничними</a:t>
            </a:r>
            <a:r>
              <a:rPr lang="ru-RU" dirty="0" smtClean="0">
                <a:latin typeface="Palatino Linotype" pitchFamily="18" charset="0"/>
              </a:rPr>
              <a:t> та </a:t>
            </a:r>
            <a:r>
              <a:rPr lang="ru-RU" dirty="0" err="1" smtClean="0">
                <a:latin typeface="Palatino Linotype" pitchFamily="18" charset="0"/>
              </a:rPr>
              <a:t>автомобільними</a:t>
            </a:r>
            <a:r>
              <a:rPr lang="ru-RU" dirty="0" smtClean="0">
                <a:latin typeface="Palatino Linotype" pitchFamily="18" charset="0"/>
              </a:rPr>
              <a:t> дорогами.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Природні умови</a:t>
            </a:r>
            <a:endParaRPr lang="ru-RU" sz="4400" dirty="0"/>
          </a:p>
        </p:txBody>
      </p:sp>
      <p:pic>
        <p:nvPicPr>
          <p:cNvPr id="17410" name="Picture 2" descr="http://artnow.ru/img/773000/773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86124"/>
            <a:ext cx="4457423" cy="330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29256" y="3857628"/>
            <a:ext cx="351410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Palatino Linotype" pitchFamily="18" charset="0"/>
              </a:rPr>
              <a:t>Польська рівнина </a:t>
            </a:r>
          </a:p>
          <a:p>
            <a:r>
              <a:rPr lang="uk-UA" dirty="0" smtClean="0">
                <a:latin typeface="Palatino Linotype" pitchFamily="18" charset="0"/>
              </a:rPr>
              <a:t>(Автор: </a:t>
            </a:r>
            <a:r>
              <a:rPr lang="uk-UA" dirty="0" err="1" smtClean="0">
                <a:latin typeface="Palatino Linotype" pitchFamily="18" charset="0"/>
              </a:rPr>
              <a:t>Маковська</a:t>
            </a:r>
            <a:r>
              <a:rPr lang="uk-UA" dirty="0" smtClean="0">
                <a:latin typeface="Palatino Linotype" pitchFamily="18" charset="0"/>
              </a:rPr>
              <a:t> Любов)</a:t>
            </a: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4714876" cy="4572000"/>
          </a:xfrm>
        </p:spPr>
        <p:txBody>
          <a:bodyPr>
            <a:noAutofit/>
          </a:bodyPr>
          <a:lstStyle/>
          <a:p>
            <a:r>
              <a:rPr lang="ru-RU" sz="2400" b="1" u="sng" dirty="0" err="1" smtClean="0">
                <a:latin typeface="Palatino Linotype" pitchFamily="18" charset="0"/>
              </a:rPr>
              <a:t>Клімат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помірний</a:t>
            </a:r>
            <a:r>
              <a:rPr lang="ru-RU" sz="2400" dirty="0" smtClean="0">
                <a:latin typeface="Palatino Linotype" pitchFamily="18" charset="0"/>
              </a:rPr>
              <a:t>, </a:t>
            </a:r>
            <a:r>
              <a:rPr lang="ru-RU" sz="2400" dirty="0" err="1" smtClean="0">
                <a:latin typeface="Palatino Linotype" pitchFamily="18" charset="0"/>
              </a:rPr>
              <a:t>перехідний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від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морського</a:t>
            </a:r>
            <a:r>
              <a:rPr lang="ru-RU" sz="2400" dirty="0" smtClean="0">
                <a:latin typeface="Palatino Linotype" pitchFamily="18" charset="0"/>
              </a:rPr>
              <a:t> до континентального. </a:t>
            </a:r>
            <a:r>
              <a:rPr lang="ru-RU" sz="2400" dirty="0" err="1" smtClean="0">
                <a:latin typeface="Palatino Linotype" pitchFamily="18" charset="0"/>
              </a:rPr>
              <a:t>Середні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температури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січня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від</a:t>
            </a:r>
            <a:r>
              <a:rPr lang="ru-RU" sz="2400" dirty="0" smtClean="0">
                <a:latin typeface="Palatino Linotype" pitchFamily="18" charset="0"/>
              </a:rPr>
              <a:t> -1 до -5 ° C (у горах до -8 ° C), </a:t>
            </a:r>
            <a:r>
              <a:rPr lang="ru-RU" sz="2400" dirty="0" err="1" smtClean="0">
                <a:latin typeface="Palatino Linotype" pitchFamily="18" charset="0"/>
              </a:rPr>
              <a:t>липня</a:t>
            </a:r>
            <a:r>
              <a:rPr lang="ru-RU" sz="2400" dirty="0" smtClean="0">
                <a:latin typeface="Palatino Linotype" pitchFamily="18" charset="0"/>
              </a:rPr>
              <a:t> 17-19 ° C (в горах до 10 °); </a:t>
            </a:r>
            <a:r>
              <a:rPr lang="ru-RU" sz="2400" dirty="0" err="1" smtClean="0">
                <a:latin typeface="Palatino Linotype" pitchFamily="18" charset="0"/>
              </a:rPr>
              <a:t>опадів</a:t>
            </a:r>
            <a:r>
              <a:rPr lang="ru-RU" sz="2400" dirty="0" smtClean="0">
                <a:latin typeface="Palatino Linotype" pitchFamily="18" charset="0"/>
              </a:rPr>
              <a:t> 500-800 мм на </a:t>
            </a:r>
            <a:r>
              <a:rPr lang="ru-RU" sz="2400" dirty="0" err="1" smtClean="0">
                <a:latin typeface="Palatino Linotype" pitchFamily="18" charset="0"/>
              </a:rPr>
              <a:t>рівнинах</a:t>
            </a:r>
            <a:r>
              <a:rPr lang="ru-RU" sz="2400" dirty="0" smtClean="0">
                <a:latin typeface="Palatino Linotype" pitchFamily="18" charset="0"/>
              </a:rPr>
              <a:t>; в горах </a:t>
            </a:r>
            <a:r>
              <a:rPr lang="ru-RU" sz="2400" dirty="0" err="1" smtClean="0">
                <a:latin typeface="Palatino Linotype" pitchFamily="18" charset="0"/>
              </a:rPr>
              <a:t>місцями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понад</a:t>
            </a:r>
            <a:r>
              <a:rPr lang="ru-RU" sz="2400" dirty="0" smtClean="0">
                <a:latin typeface="Palatino Linotype" pitchFamily="18" charset="0"/>
              </a:rPr>
              <a:t> 1000 мм в </a:t>
            </a:r>
            <a:r>
              <a:rPr lang="ru-RU" sz="2400" dirty="0" err="1" smtClean="0">
                <a:latin typeface="Palatino Linotype" pitchFamily="18" charset="0"/>
              </a:rPr>
              <a:t>рік</a:t>
            </a:r>
            <a:r>
              <a:rPr lang="ru-RU" sz="2400" dirty="0" smtClean="0">
                <a:latin typeface="Palatino Linotype" pitchFamily="18" charset="0"/>
              </a:rPr>
              <a:t>.</a:t>
            </a:r>
          </a:p>
          <a:p>
            <a:r>
              <a:rPr lang="ru-RU" sz="2400" dirty="0" smtClean="0">
                <a:latin typeface="Palatino Linotype" pitchFamily="18" charset="0"/>
              </a:rPr>
              <a:t>У Польщі </a:t>
            </a:r>
            <a:r>
              <a:rPr lang="ru-RU" sz="2400" dirty="0" err="1" smtClean="0">
                <a:latin typeface="Palatino Linotype" pitchFamily="18" charset="0"/>
              </a:rPr>
              <a:t>можна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виділити</a:t>
            </a:r>
            <a:r>
              <a:rPr lang="ru-RU" sz="2400" dirty="0" smtClean="0">
                <a:latin typeface="Palatino Linotype" pitchFamily="18" charset="0"/>
              </a:rPr>
              <a:t> 6 </a:t>
            </a:r>
            <a:r>
              <a:rPr lang="ru-RU" sz="2400" dirty="0" err="1" smtClean="0">
                <a:latin typeface="Palatino Linotype" pitchFamily="18" charset="0"/>
              </a:rPr>
              <a:t>пір</a:t>
            </a:r>
            <a:r>
              <a:rPr lang="ru-RU" sz="2400" dirty="0" smtClean="0">
                <a:latin typeface="Palatino Linotype" pitchFamily="18" charset="0"/>
              </a:rPr>
              <a:t> року, </a:t>
            </a:r>
            <a:r>
              <a:rPr lang="ru-RU" sz="2400" dirty="0" err="1" smtClean="0">
                <a:latin typeface="Palatino Linotype" pitchFamily="18" charset="0"/>
              </a:rPr>
              <a:t>що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незвично</a:t>
            </a:r>
            <a:r>
              <a:rPr lang="ru-RU" sz="2400" dirty="0" smtClean="0">
                <a:latin typeface="Palatino Linotype" pitchFamily="18" charset="0"/>
              </a:rPr>
              <a:t> для </a:t>
            </a:r>
            <a:r>
              <a:rPr lang="ru-RU" sz="2400" dirty="0" err="1" smtClean="0">
                <a:latin typeface="Palatino Linotype" pitchFamily="18" charset="0"/>
              </a:rPr>
              <a:t>інших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європейських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країн</a:t>
            </a:r>
            <a:r>
              <a:rPr lang="ru-RU" sz="2400" dirty="0" smtClean="0">
                <a:latin typeface="Palatino Linotype" pitchFamily="18" charset="0"/>
              </a:rPr>
              <a:t>. Два </a:t>
            </a:r>
            <a:r>
              <a:rPr lang="ru-RU" sz="2400" dirty="0" err="1" smtClean="0">
                <a:latin typeface="Palatino Linotype" pitchFamily="18" charset="0"/>
              </a:rPr>
              <a:t>додаткових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сезони</a:t>
            </a:r>
            <a:r>
              <a:rPr lang="ru-RU" sz="2400" dirty="0" smtClean="0">
                <a:latin typeface="Palatino Linotype" pitchFamily="18" charset="0"/>
              </a:rPr>
              <a:t>, перед </a:t>
            </a:r>
            <a:r>
              <a:rPr lang="ru-RU" sz="2400" dirty="0" smtClean="0">
                <a:latin typeface="Palatino Linotype" pitchFamily="18" charset="0"/>
              </a:rPr>
              <a:t>початком </a:t>
            </a:r>
            <a:r>
              <a:rPr lang="ru-RU" sz="2400" dirty="0" err="1" smtClean="0">
                <a:latin typeface="Palatino Linotype" pitchFamily="18" charset="0"/>
              </a:rPr>
              <a:t>зими</a:t>
            </a:r>
            <a:r>
              <a:rPr lang="ru-RU" sz="2400" dirty="0" smtClean="0">
                <a:latin typeface="Palatino Linotype" pitchFamily="18" charset="0"/>
              </a:rPr>
              <a:t> та перед початком </a:t>
            </a:r>
            <a:r>
              <a:rPr lang="ru-RU" sz="2400" dirty="0" err="1" smtClean="0">
                <a:latin typeface="Palatino Linotype" pitchFamily="18" charset="0"/>
              </a:rPr>
              <a:t>весни</a:t>
            </a:r>
            <a:r>
              <a:rPr lang="ru-RU" sz="2400" dirty="0" smtClean="0">
                <a:latin typeface="Palatino Linotype" pitchFamily="18" charset="0"/>
              </a:rPr>
              <a:t>, тому весь </a:t>
            </a:r>
            <a:r>
              <a:rPr lang="ru-RU" sz="2400" dirty="0" err="1" smtClean="0">
                <a:latin typeface="Palatino Linotype" pitchFamily="18" charset="0"/>
              </a:rPr>
              <a:t>календар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зрушений</a:t>
            </a:r>
            <a:r>
              <a:rPr lang="ru-RU" sz="2400" dirty="0" smtClean="0">
                <a:latin typeface="Palatino Linotype" pitchFamily="18" charset="0"/>
              </a:rPr>
              <a:t>.</a:t>
            </a:r>
            <a:endParaRPr lang="ru-RU" sz="2400" dirty="0">
              <a:latin typeface="Palatino Linotype" pitchFamily="18" charset="0"/>
            </a:endParaRPr>
          </a:p>
        </p:txBody>
      </p:sp>
      <p:pic>
        <p:nvPicPr>
          <p:cNvPr id="18434" name="Picture 2" descr="http://discovery.zp.ua/uploads/posts/2013-10/1382431440_polsha-gornaya-o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4143372" cy="310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wonder-world.ru/wp-content/uploads/2011/11/wisla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72000"/>
          </a:xfrm>
        </p:spPr>
        <p:txBody>
          <a:bodyPr>
            <a:normAutofit/>
          </a:bodyPr>
          <a:lstStyle/>
          <a:p>
            <a:r>
              <a:rPr lang="ru-RU" sz="2200" b="1" u="sng" dirty="0" err="1" smtClean="0">
                <a:latin typeface="Palatino Linotype" pitchFamily="18" charset="0"/>
              </a:rPr>
              <a:t>Грунти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smtClean="0">
                <a:latin typeface="Palatino Linotype" pitchFamily="18" charset="0"/>
              </a:rPr>
              <a:t>в Польщі </a:t>
            </a:r>
            <a:r>
              <a:rPr lang="ru-RU" sz="2200" dirty="0" err="1" smtClean="0">
                <a:latin typeface="Palatino Linotype" pitchFamily="18" charset="0"/>
              </a:rPr>
              <a:t>переважно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малородючі</a:t>
            </a:r>
            <a:r>
              <a:rPr lang="ru-RU" sz="2200" dirty="0" smtClean="0">
                <a:latin typeface="Palatino Linotype" pitchFamily="18" charset="0"/>
              </a:rPr>
              <a:t>, </a:t>
            </a:r>
            <a:r>
              <a:rPr lang="ru-RU" sz="2200" dirty="0" err="1" smtClean="0">
                <a:latin typeface="Palatino Linotype" pitchFamily="18" charset="0"/>
              </a:rPr>
              <a:t>але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надзвичайно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різноманітні</a:t>
            </a:r>
            <a:r>
              <a:rPr lang="ru-RU" sz="2200" dirty="0" smtClean="0">
                <a:latin typeface="Palatino Linotype" pitchFamily="18" charset="0"/>
              </a:rPr>
              <a:t>. </a:t>
            </a:r>
            <a:r>
              <a:rPr lang="ru-RU" sz="2200" dirty="0" err="1" smtClean="0">
                <a:latin typeface="Palatino Linotype" pitchFamily="18" charset="0"/>
              </a:rPr>
              <a:t>Найпоширеніші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дерново-підзолисті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грунти</a:t>
            </a:r>
            <a:r>
              <a:rPr lang="ru-RU" sz="2200" dirty="0" smtClean="0">
                <a:latin typeface="Palatino Linotype" pitchFamily="18" charset="0"/>
              </a:rPr>
              <a:t> на </a:t>
            </a:r>
            <a:r>
              <a:rPr lang="ru-RU" sz="2200" dirty="0" err="1" smtClean="0">
                <a:latin typeface="Palatino Linotype" pitchFamily="18" charset="0"/>
              </a:rPr>
              <a:t>піщаній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морені</a:t>
            </a:r>
            <a:r>
              <a:rPr lang="ru-RU" sz="2200" dirty="0" smtClean="0">
                <a:latin typeface="Palatino Linotype" pitchFamily="18" charset="0"/>
              </a:rPr>
              <a:t> та </a:t>
            </a:r>
            <a:r>
              <a:rPr lang="ru-RU" sz="2200" dirty="0" err="1" smtClean="0">
                <a:latin typeface="Palatino Linotype" pitchFamily="18" charset="0"/>
              </a:rPr>
              <a:t>дерново-карбонатні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грунти</a:t>
            </a:r>
            <a:r>
              <a:rPr lang="ru-RU" sz="2200" dirty="0" smtClean="0">
                <a:latin typeface="Palatino Linotype" pitchFamily="18" charset="0"/>
              </a:rPr>
              <a:t> на </a:t>
            </a:r>
            <a:r>
              <a:rPr lang="ru-RU" sz="2200" dirty="0" err="1" smtClean="0">
                <a:latin typeface="Palatino Linotype" pitchFamily="18" charset="0"/>
              </a:rPr>
              <a:t>виходах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карбонатизованих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порід</a:t>
            </a:r>
            <a:r>
              <a:rPr lang="ru-RU" sz="2200" dirty="0" smtClean="0">
                <a:latin typeface="Palatino Linotype" pitchFamily="18" charset="0"/>
              </a:rPr>
              <a:t>. </a:t>
            </a:r>
            <a:r>
              <a:rPr lang="ru-RU" sz="2200" dirty="0" err="1" smtClean="0">
                <a:latin typeface="Palatino Linotype" pitchFamily="18" charset="0"/>
              </a:rPr>
              <a:t>Трапляються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рендзини</a:t>
            </a:r>
            <a:r>
              <a:rPr lang="ru-RU" sz="2200" dirty="0" smtClean="0">
                <a:latin typeface="Palatino Linotype" pitchFamily="18" charset="0"/>
              </a:rPr>
              <a:t>. На </a:t>
            </a:r>
            <a:r>
              <a:rPr lang="ru-RU" sz="2200" dirty="0" err="1" smtClean="0">
                <a:latin typeface="Palatino Linotype" pitchFamily="18" charset="0"/>
              </a:rPr>
              <a:t>південному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сході</a:t>
            </a:r>
            <a:r>
              <a:rPr lang="ru-RU" sz="2200" dirty="0" smtClean="0">
                <a:latin typeface="Palatino Linotype" pitchFamily="18" charset="0"/>
              </a:rPr>
              <a:t> Польщі </a:t>
            </a:r>
            <a:r>
              <a:rPr lang="ru-RU" sz="2200" dirty="0" err="1" smtClean="0">
                <a:latin typeface="Palatino Linotype" pitchFamily="18" charset="0"/>
              </a:rPr>
              <a:t>зустрічаються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окремі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плями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сірих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лісових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грунтів</a:t>
            </a:r>
            <a:r>
              <a:rPr lang="ru-RU" sz="2200" dirty="0" smtClean="0">
                <a:latin typeface="Palatino Linotype" pitchFamily="18" charset="0"/>
              </a:rPr>
              <a:t> та </a:t>
            </a:r>
            <a:r>
              <a:rPr lang="ru-RU" sz="2200" dirty="0" err="1" smtClean="0">
                <a:latin typeface="Palatino Linotype" pitchFamily="18" charset="0"/>
              </a:rPr>
              <a:t>чорноземів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опідзолених</a:t>
            </a:r>
            <a:r>
              <a:rPr lang="ru-RU" sz="2200" dirty="0" smtClean="0">
                <a:latin typeface="Palatino Linotype" pitchFamily="18" charset="0"/>
              </a:rPr>
              <a:t>. На </a:t>
            </a:r>
            <a:r>
              <a:rPr lang="ru-RU" sz="2200" dirty="0" err="1" smtClean="0">
                <a:latin typeface="Palatino Linotype" pitchFamily="18" charset="0"/>
              </a:rPr>
              <a:t>сході</a:t>
            </a:r>
            <a:r>
              <a:rPr lang="ru-RU" sz="2200" dirty="0" smtClean="0">
                <a:latin typeface="Palatino Linotype" pitchFamily="18" charset="0"/>
              </a:rPr>
              <a:t> та </a:t>
            </a:r>
            <a:r>
              <a:rPr lang="ru-RU" sz="2200" dirty="0" err="1" smtClean="0">
                <a:latin typeface="Palatino Linotype" pitchFamily="18" charset="0"/>
              </a:rPr>
              <a:t>північному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сході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поширені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болотні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та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дерново-болотні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грунти</a:t>
            </a:r>
            <a:r>
              <a:rPr lang="ru-RU" sz="2200" dirty="0" smtClean="0">
                <a:latin typeface="Palatino Linotype" pitchFamily="18" charset="0"/>
              </a:rPr>
              <a:t>. </a:t>
            </a:r>
            <a:r>
              <a:rPr lang="ru-RU" sz="2200" dirty="0" err="1" smtClean="0">
                <a:latin typeface="Palatino Linotype" pitchFamily="18" charset="0"/>
              </a:rPr>
              <a:t>Алювіальні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грунти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поширені</a:t>
            </a:r>
            <a:r>
              <a:rPr lang="ru-RU" sz="2200" dirty="0" smtClean="0">
                <a:latin typeface="Palatino Linotype" pitchFamily="18" charset="0"/>
              </a:rPr>
              <a:t> у дельтах </a:t>
            </a:r>
            <a:r>
              <a:rPr lang="ru-RU" sz="2200" dirty="0" err="1" smtClean="0">
                <a:latin typeface="Palatino Linotype" pitchFamily="18" charset="0"/>
              </a:rPr>
              <a:t>річок</a:t>
            </a:r>
            <a:r>
              <a:rPr lang="ru-RU" sz="2200" dirty="0" smtClean="0">
                <a:latin typeface="Palatino Linotype" pitchFamily="18" charset="0"/>
              </a:rPr>
              <a:t> Вісли та </a:t>
            </a:r>
            <a:r>
              <a:rPr lang="ru-RU" sz="2200" dirty="0" err="1" smtClean="0">
                <a:latin typeface="Palatino Linotype" pitchFamily="18" charset="0"/>
              </a:rPr>
              <a:t>Одри</a:t>
            </a:r>
            <a:r>
              <a:rPr lang="ru-RU" sz="2200" dirty="0" smtClean="0">
                <a:latin typeface="Palatino Linotype" pitchFamily="18" charset="0"/>
              </a:rPr>
              <a:t>. У Карпатах та Судетах - </a:t>
            </a:r>
            <a:r>
              <a:rPr lang="ru-RU" sz="2200" dirty="0" err="1" smtClean="0">
                <a:latin typeface="Palatino Linotype" pitchFamily="18" charset="0"/>
              </a:rPr>
              <a:t>бурі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лісові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оглеєні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 err="1" smtClean="0">
                <a:latin typeface="Palatino Linotype" pitchFamily="18" charset="0"/>
              </a:rPr>
              <a:t>грунти</a:t>
            </a:r>
            <a:r>
              <a:rPr lang="ru-RU" sz="2200" dirty="0" smtClean="0">
                <a:latin typeface="Palatino Linotype" pitchFamily="18" charset="0"/>
              </a:rPr>
              <a:t>.</a:t>
            </a:r>
            <a:endParaRPr lang="ru-RU" sz="2200" dirty="0">
              <a:latin typeface="Palatino Linotype" pitchFamily="18" charset="0"/>
            </a:endParaRPr>
          </a:p>
        </p:txBody>
      </p:sp>
      <p:pic>
        <p:nvPicPr>
          <p:cNvPr id="19458" name="Picture 2" descr="http://www.nowhere2far.com/uploads/1/6/2/8/16282802/337105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3857652" cy="289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travel-grand.com/images/pieninykluszkowcetatramjx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768330"/>
            <a:ext cx="3929091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3571900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err="1" smtClean="0">
                <a:latin typeface="Palatino Linotype" pitchFamily="18" charset="0"/>
              </a:rPr>
              <a:t>Річки</a:t>
            </a:r>
            <a:r>
              <a:rPr lang="ru-RU" b="1" u="sng" dirty="0" smtClean="0">
                <a:latin typeface="Palatino Linotype" pitchFamily="18" charset="0"/>
              </a:rPr>
              <a:t> Польщі </a:t>
            </a:r>
            <a:r>
              <a:rPr lang="ru-RU" dirty="0" err="1" smtClean="0">
                <a:latin typeface="Palatino Linotype" pitchFamily="18" charset="0"/>
              </a:rPr>
              <a:t>утворюють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відносно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густу</a:t>
            </a:r>
            <a:r>
              <a:rPr lang="ru-RU" dirty="0" smtClean="0">
                <a:latin typeface="Palatino Linotype" pitchFamily="18" charset="0"/>
              </a:rPr>
              <a:t> мережу. </a:t>
            </a:r>
            <a:r>
              <a:rPr lang="ru-RU" dirty="0" err="1" smtClean="0">
                <a:latin typeface="Palatino Linotype" pitchFamily="18" charset="0"/>
              </a:rPr>
              <a:t>Більшість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</a:t>
            </a:r>
            <a:r>
              <a:rPr lang="ru-RU" dirty="0" smtClean="0">
                <a:latin typeface="Palatino Linotype" pitchFamily="18" charset="0"/>
              </a:rPr>
              <a:t> них </a:t>
            </a:r>
            <a:r>
              <a:rPr lang="ru-RU" dirty="0" err="1" smtClean="0">
                <a:latin typeface="Palatino Linotype" pitchFamily="18" charset="0"/>
              </a:rPr>
              <a:t>належить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басейну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двох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найбільших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річок</a:t>
            </a:r>
            <a:r>
              <a:rPr lang="ru-RU" dirty="0" smtClean="0">
                <a:latin typeface="Palatino Linotype" pitchFamily="18" charset="0"/>
              </a:rPr>
              <a:t> - Вісли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Одра, </a:t>
            </a:r>
            <a:r>
              <a:rPr lang="ru-RU" dirty="0" err="1" smtClean="0">
                <a:latin typeface="Palatino Linotype" pitchFamily="18" charset="0"/>
              </a:rPr>
              <a:t>їх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басейни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покривають</a:t>
            </a:r>
            <a:r>
              <a:rPr lang="ru-RU" dirty="0" smtClean="0">
                <a:latin typeface="Palatino Linotype" pitchFamily="18" charset="0"/>
              </a:rPr>
              <a:t> 54,0%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33,9% </a:t>
            </a:r>
            <a:r>
              <a:rPr lang="ru-RU" dirty="0" err="1" smtClean="0">
                <a:latin typeface="Palatino Linotype" pitchFamily="18" charset="0"/>
              </a:rPr>
              <a:t>річкової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поверхні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smtClean="0">
                <a:latin typeface="Palatino Linotype" pitchFamily="18" charset="0"/>
              </a:rPr>
              <a:t>Польщі. </a:t>
            </a:r>
            <a:r>
              <a:rPr lang="ru-RU" dirty="0" err="1" smtClean="0">
                <a:latin typeface="Palatino Linotype" pitchFamily="18" charset="0"/>
              </a:rPr>
              <a:t>Щодо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басейнів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морів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розподіл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наступне</a:t>
            </a:r>
            <a:r>
              <a:rPr lang="ru-RU" dirty="0" smtClean="0">
                <a:latin typeface="Palatino Linotype" pitchFamily="18" charset="0"/>
              </a:rPr>
              <a:t>: 99,7% - </a:t>
            </a:r>
            <a:r>
              <a:rPr lang="ru-RU" dirty="0" err="1" smtClean="0">
                <a:latin typeface="Palatino Linotype" pitchFamily="18" charset="0"/>
              </a:rPr>
              <a:t>басейн</a:t>
            </a:r>
            <a:r>
              <a:rPr lang="ru-RU" dirty="0" smtClean="0">
                <a:latin typeface="Palatino Linotype" pitchFamily="18" charset="0"/>
              </a:rPr>
              <a:t> Балтики, 0,2% - </a:t>
            </a:r>
            <a:r>
              <a:rPr lang="ru-RU" dirty="0" err="1" smtClean="0">
                <a:latin typeface="Palatino Linotype" pitchFamily="18" charset="0"/>
              </a:rPr>
              <a:t>річки</a:t>
            </a:r>
            <a:r>
              <a:rPr lang="ru-RU" dirty="0" smtClean="0">
                <a:latin typeface="Palatino Linotype" pitchFamily="18" charset="0"/>
              </a:rPr>
              <a:t> чорноморського </a:t>
            </a:r>
            <a:r>
              <a:rPr lang="ru-RU" dirty="0" err="1" smtClean="0">
                <a:latin typeface="Palatino Linotype" pitchFamily="18" charset="0"/>
              </a:rPr>
              <a:t>басейну</a:t>
            </a:r>
            <a:r>
              <a:rPr lang="ru-RU" dirty="0" smtClean="0">
                <a:latin typeface="Palatino Linotype" pitchFamily="18" charset="0"/>
              </a:rPr>
              <a:t>, 0,1% - </a:t>
            </a:r>
            <a:r>
              <a:rPr lang="ru-RU" dirty="0" err="1" smtClean="0">
                <a:latin typeface="Palatino Linotype" pitchFamily="18" charset="0"/>
              </a:rPr>
              <a:t>річки</a:t>
            </a:r>
            <a:r>
              <a:rPr lang="ru-RU" dirty="0" smtClean="0">
                <a:latin typeface="Palatino Linotype" pitchFamily="18" charset="0"/>
              </a:rPr>
              <a:t> Північноморського </a:t>
            </a:r>
            <a:r>
              <a:rPr lang="ru-RU" dirty="0" err="1" smtClean="0">
                <a:latin typeface="Palatino Linotype" pitchFamily="18" charset="0"/>
              </a:rPr>
              <a:t>басейну</a:t>
            </a:r>
            <a:r>
              <a:rPr lang="ru-RU" dirty="0" smtClean="0">
                <a:latin typeface="Palatino Linotype" pitchFamily="18" charset="0"/>
              </a:rPr>
              <a:t>.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Головні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річки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країни</a:t>
            </a:r>
            <a:r>
              <a:rPr lang="ru-RU" u="sng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Вісла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Одра, </a:t>
            </a:r>
            <a:r>
              <a:rPr lang="ru-RU" dirty="0" err="1" smtClean="0">
                <a:latin typeface="Palatino Linotype" pitchFamily="18" charset="0"/>
              </a:rPr>
              <a:t>починаючись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відповідно</a:t>
            </a:r>
            <a:r>
              <a:rPr lang="ru-RU" dirty="0" smtClean="0">
                <a:latin typeface="Palatino Linotype" pitchFamily="18" charset="0"/>
              </a:rPr>
              <a:t> в Карпатах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Судетах, </a:t>
            </a:r>
            <a:r>
              <a:rPr lang="ru-RU" dirty="0" err="1" smtClean="0">
                <a:latin typeface="Palatino Linotype" pitchFamily="18" charset="0"/>
              </a:rPr>
              <a:t>перетинають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країну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півдня</a:t>
            </a:r>
            <a:r>
              <a:rPr lang="ru-RU" dirty="0" smtClean="0">
                <a:latin typeface="Palatino Linotype" pitchFamily="18" charset="0"/>
              </a:rPr>
              <a:t> на </a:t>
            </a:r>
            <a:r>
              <a:rPr lang="ru-RU" dirty="0" err="1" smtClean="0">
                <a:latin typeface="Palatino Linotype" pitchFamily="18" charset="0"/>
              </a:rPr>
              <a:t>північ</a:t>
            </a:r>
            <a:r>
              <a:rPr lang="ru-RU" dirty="0" smtClean="0">
                <a:latin typeface="Palatino Linotype" pitchFamily="18" charset="0"/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Харчування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більшості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річок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снігово-дощове</a:t>
            </a:r>
            <a:r>
              <a:rPr lang="ru-RU" dirty="0" smtClean="0">
                <a:latin typeface="Palatino Linotype" pitchFamily="18" charset="0"/>
              </a:rPr>
              <a:t>, паводки </a:t>
            </a:r>
            <a:r>
              <a:rPr lang="ru-RU" dirty="0" err="1" smtClean="0">
                <a:latin typeface="Palatino Linotype" pitchFamily="18" charset="0"/>
              </a:rPr>
              <a:t>спостерігаються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восени</a:t>
            </a:r>
            <a:r>
              <a:rPr lang="ru-RU" dirty="0" smtClean="0">
                <a:latin typeface="Palatino Linotype" pitchFamily="18" charset="0"/>
              </a:rPr>
              <a:t> та </a:t>
            </a:r>
            <a:r>
              <a:rPr lang="ru-RU" dirty="0" err="1" smtClean="0">
                <a:latin typeface="Palatino Linotype" pitchFamily="18" charset="0"/>
              </a:rPr>
              <a:t>навесні</a:t>
            </a:r>
            <a:r>
              <a:rPr lang="ru-RU" dirty="0" smtClean="0">
                <a:latin typeface="Palatino Linotype" pitchFamily="18" charset="0"/>
              </a:rPr>
              <a:t>, в зимовий </a:t>
            </a:r>
            <a:r>
              <a:rPr lang="ru-RU" dirty="0" err="1" smtClean="0">
                <a:latin typeface="Palatino Linotype" pitchFamily="18" charset="0"/>
              </a:rPr>
              <a:t>період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і</a:t>
            </a:r>
            <a:r>
              <a:rPr lang="ru-RU" dirty="0" smtClean="0">
                <a:latin typeface="Palatino Linotype" pitchFamily="18" charset="0"/>
              </a:rPr>
              <a:t> в другу половину </a:t>
            </a:r>
            <a:r>
              <a:rPr lang="ru-RU" dirty="0" err="1" smtClean="0">
                <a:latin typeface="Palatino Linotype" pitchFamily="18" charset="0"/>
              </a:rPr>
              <a:t>літа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стік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значно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зменшується</a:t>
            </a:r>
            <a:r>
              <a:rPr lang="ru-RU" dirty="0" smtClean="0">
                <a:latin typeface="Palatino Linotype" pitchFamily="18" charset="0"/>
              </a:rPr>
              <a:t>. У зимовий </a:t>
            </a:r>
            <a:r>
              <a:rPr lang="ru-RU" dirty="0" err="1" smtClean="0">
                <a:latin typeface="Palatino Linotype" pitchFamily="18" charset="0"/>
              </a:rPr>
              <a:t>період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річки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замерзають</a:t>
            </a:r>
            <a:r>
              <a:rPr lang="ru-RU" dirty="0" smtClean="0">
                <a:latin typeface="Palatino Linotype" pitchFamily="18" charset="0"/>
              </a:rPr>
              <a:t> на </a:t>
            </a:r>
            <a:r>
              <a:rPr lang="ru-RU" dirty="0" err="1" smtClean="0">
                <a:latin typeface="Palatino Linotype" pitchFamily="18" charset="0"/>
              </a:rPr>
              <a:t>період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від</a:t>
            </a:r>
            <a:r>
              <a:rPr lang="ru-RU" dirty="0" smtClean="0">
                <a:latin typeface="Palatino Linotype" pitchFamily="18" charset="0"/>
              </a:rPr>
              <a:t> 1 до 4 </a:t>
            </a:r>
            <a:r>
              <a:rPr lang="ru-RU" dirty="0" err="1" smtClean="0">
                <a:latin typeface="Palatino Linotype" pitchFamily="18" charset="0"/>
              </a:rPr>
              <a:t>місяців</a:t>
            </a:r>
            <a:r>
              <a:rPr lang="ru-RU" dirty="0" smtClean="0">
                <a:latin typeface="Palatino Linotype" pitchFamily="18" charset="0"/>
              </a:rPr>
              <a:t>. Сток </a:t>
            </a:r>
            <a:r>
              <a:rPr lang="ru-RU" dirty="0" err="1" smtClean="0">
                <a:latin typeface="Palatino Linotype" pitchFamily="18" charset="0"/>
              </a:rPr>
              <a:t>найбільших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річок</a:t>
            </a:r>
            <a:r>
              <a:rPr lang="ru-RU" dirty="0" smtClean="0">
                <a:latin typeface="Palatino Linotype" pitchFamily="18" charset="0"/>
              </a:rPr>
              <a:t> штучно </a:t>
            </a:r>
            <a:r>
              <a:rPr lang="ru-RU" dirty="0" err="1" smtClean="0">
                <a:latin typeface="Palatino Linotype" pitchFamily="18" charset="0"/>
              </a:rPr>
              <a:t>регулюється</a:t>
            </a:r>
            <a:r>
              <a:rPr lang="ru-RU" dirty="0" smtClean="0">
                <a:latin typeface="Palatino Linotype" pitchFamily="18" charset="0"/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Постійне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судноплавство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здійснюється</a:t>
            </a:r>
            <a:r>
              <a:rPr lang="ru-RU" dirty="0" smtClean="0">
                <a:latin typeface="Palatino Linotype" pitchFamily="18" charset="0"/>
              </a:rPr>
              <a:t> на </a:t>
            </a:r>
            <a:r>
              <a:rPr lang="ru-RU" dirty="0" err="1" smtClean="0">
                <a:latin typeface="Palatino Linotype" pitchFamily="18" charset="0"/>
              </a:rPr>
              <a:t>річках</a:t>
            </a:r>
            <a:r>
              <a:rPr lang="ru-RU" dirty="0" smtClean="0">
                <a:latin typeface="Palatino Linotype" pitchFamily="18" charset="0"/>
              </a:rPr>
              <a:t>: Одра, </a:t>
            </a:r>
            <a:r>
              <a:rPr lang="ru-RU" dirty="0" err="1" smtClean="0">
                <a:latin typeface="Palatino Linotype" pitchFamily="18" charset="0"/>
              </a:rPr>
              <a:t>Вісла</a:t>
            </a:r>
            <a:r>
              <a:rPr lang="ru-RU" dirty="0" smtClean="0">
                <a:latin typeface="Palatino Linotype" pitchFamily="18" charset="0"/>
              </a:rPr>
              <a:t>, Варта, Західний Буг та Нотець, </a:t>
            </a:r>
            <a:r>
              <a:rPr lang="ru-RU" dirty="0" err="1" smtClean="0">
                <a:latin typeface="Palatino Linotype" pitchFamily="18" charset="0"/>
              </a:rPr>
              <a:t>ці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річки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з'єднані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між</a:t>
            </a:r>
            <a:r>
              <a:rPr lang="ru-RU" dirty="0" smtClean="0">
                <a:latin typeface="Palatino Linotype" pitchFamily="18" charset="0"/>
              </a:rPr>
              <a:t> собою </a:t>
            </a:r>
            <a:r>
              <a:rPr lang="ru-RU" dirty="0" err="1" smtClean="0">
                <a:latin typeface="Palatino Linotype" pitchFamily="18" charset="0"/>
              </a:rPr>
              <a:t>судноплавними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smtClean="0">
                <a:latin typeface="Palatino Linotype" pitchFamily="18" charset="0"/>
              </a:rPr>
              <a:t>каналами.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20482" name="Picture 2" descr="http://ostarbeiter.vn.ua/img/2013/03/richka-wisla-prykrasa-warsza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57666"/>
            <a:ext cx="5072098" cy="303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6143644"/>
            <a:ext cx="5934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Річка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Вісла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– прикраса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Варшави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257</TotalTime>
  <Words>1320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Польща</vt:lpstr>
      <vt:lpstr>Слайд 2</vt:lpstr>
      <vt:lpstr>Слайд 3</vt:lpstr>
      <vt:lpstr>Форма правління і державний устрій</vt:lpstr>
      <vt:lpstr>Географічне положення</vt:lpstr>
      <vt:lpstr>Природні умови</vt:lpstr>
      <vt:lpstr>Слайд 7</vt:lpstr>
      <vt:lpstr>Слайд 8</vt:lpstr>
      <vt:lpstr>Слайд 9</vt:lpstr>
      <vt:lpstr>Слайд 10</vt:lpstr>
      <vt:lpstr>Слайд 11</vt:lpstr>
      <vt:lpstr>Слайд 12</vt:lpstr>
      <vt:lpstr>Населення</vt:lpstr>
      <vt:lpstr>Слайд 14</vt:lpstr>
      <vt:lpstr>Господарство</vt:lpstr>
      <vt:lpstr>Слайд 16</vt:lpstr>
      <vt:lpstr>Машинобудування</vt:lpstr>
      <vt:lpstr>Хім. промисловість</vt:lpstr>
      <vt:lpstr>Слайд 19</vt:lpstr>
      <vt:lpstr>Сільське господарство</vt:lpstr>
      <vt:lpstr>Дякую за увагу!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Польща</dc:title>
  <dc:creator>IRONMANN (AKA SHAMAN)</dc:creator>
  <cp:lastModifiedBy>IRONMANN (AKA SHAMAN)</cp:lastModifiedBy>
  <cp:revision>3</cp:revision>
  <dcterms:created xsi:type="dcterms:W3CDTF">2013-12-23T18:26:41Z</dcterms:created>
  <dcterms:modified xsi:type="dcterms:W3CDTF">2013-12-23T22:44:25Z</dcterms:modified>
</cp:coreProperties>
</file>