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8"/>
  </p:notesMasterIdLst>
  <p:sldIdLst>
    <p:sldId id="273" r:id="rId2"/>
    <p:sldId id="261" r:id="rId3"/>
    <p:sldId id="257" r:id="rId4"/>
    <p:sldId id="259" r:id="rId5"/>
    <p:sldId id="262" r:id="rId6"/>
    <p:sldId id="260" r:id="rId7"/>
    <p:sldId id="264" r:id="rId8"/>
    <p:sldId id="263" r:id="rId9"/>
    <p:sldId id="267" r:id="rId10"/>
    <p:sldId id="268" r:id="rId11"/>
    <p:sldId id="269" r:id="rId12"/>
    <p:sldId id="270" r:id="rId13"/>
    <p:sldId id="271" r:id="rId14"/>
    <p:sldId id="265" r:id="rId15"/>
    <p:sldId id="266" r:id="rId16"/>
    <p:sldId id="272" r:id="rId17"/>
    <p:sldId id="274" r:id="rId18"/>
    <p:sldId id="275" r:id="rId19"/>
    <p:sldId id="277" r:id="rId20"/>
    <p:sldId id="282" r:id="rId21"/>
    <p:sldId id="276" r:id="rId22"/>
    <p:sldId id="278" r:id="rId23"/>
    <p:sldId id="279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2976" autoAdjust="0"/>
  </p:normalViewPr>
  <p:slideViewPr>
    <p:cSldViewPr>
      <p:cViewPr>
        <p:scale>
          <a:sx n="100" d="100"/>
          <a:sy n="100" d="100"/>
        </p:scale>
        <p:origin x="-130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10FFF-F2D3-4368-BC64-7E9C99D53599}" type="datetimeFigureOut">
              <a:rPr lang="uk-UA" smtClean="0"/>
              <a:pPr/>
              <a:t>17.03.2014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32849-E148-4C82-B4F6-6BE29949EE1F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32849-E148-4C82-B4F6-6BE29949EE1F}" type="slidenum">
              <a:rPr lang="uk-UA" smtClean="0"/>
              <a:pPr/>
              <a:t>8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32849-E148-4C82-B4F6-6BE29949EE1F}" type="slidenum">
              <a:rPr lang="uk-UA" smtClean="0"/>
              <a:pPr/>
              <a:t>41</a:t>
            </a:fld>
            <a:endParaRPr lang="uk-UA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32849-E148-4C82-B4F6-6BE29949EE1F}" type="slidenum">
              <a:rPr lang="uk-UA" smtClean="0"/>
              <a:pPr/>
              <a:t>49</a:t>
            </a:fld>
            <a:endParaRPr lang="uk-UA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32849-E148-4C82-B4F6-6BE29949EE1F}" type="slidenum">
              <a:rPr lang="uk-UA" smtClean="0"/>
              <a:pPr/>
              <a:t>53</a:t>
            </a:fld>
            <a:endParaRPr lang="uk-U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17.03.2014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1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4.jpeg"/><Relationship Id="rId7" Type="http://schemas.openxmlformats.org/officeDocument/2006/relationships/image" Target="../media/image135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6.jpeg"/><Relationship Id="rId4" Type="http://schemas.openxmlformats.org/officeDocument/2006/relationships/image" Target="../media/image12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73.jpeg"/><Relationship Id="rId4" Type="http://schemas.openxmlformats.org/officeDocument/2006/relationships/image" Target="../media/image2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54619" y="1935163"/>
            <a:ext cx="803476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44" y="785794"/>
            <a:ext cx="4714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Закавказзя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0"/>
            <a:ext cx="4000496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Презентацію підготував </a:t>
            </a:r>
          </a:p>
          <a:p>
            <a:pPr algn="ctr"/>
            <a:r>
              <a:rPr lang="uk-U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учень 10-А класу </a:t>
            </a:r>
          </a:p>
          <a:p>
            <a:pPr algn="ctr"/>
            <a:r>
              <a:rPr lang="uk-U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ліцею №15  </a:t>
            </a:r>
          </a:p>
          <a:p>
            <a:pPr algn="ctr"/>
            <a:r>
              <a:rPr lang="uk-UA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Шило Богдан</a:t>
            </a:r>
            <a:endParaRPr lang="uk-UA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View_from_Dshwari_Chur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6" name="Содержимое 3" descr="166-465x3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736"/>
            <a:ext cx="2737430" cy="2048657"/>
          </a:xfrm>
          <a:prstGeom prst="rect">
            <a:avLst/>
          </a:prstGeom>
        </p:spPr>
      </p:pic>
      <p:pic>
        <p:nvPicPr>
          <p:cNvPr id="17" name="Рисунок 16" descr="250px-Khobistskhal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4929198"/>
            <a:ext cx="2643206" cy="1765662"/>
          </a:xfrm>
          <a:prstGeom prst="rect">
            <a:avLst/>
          </a:prstGeom>
        </p:spPr>
      </p:pic>
      <p:pic>
        <p:nvPicPr>
          <p:cNvPr id="18" name="Содержимое 6" descr="46970_6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1500174"/>
            <a:ext cx="2786062" cy="2089547"/>
          </a:xfrm>
          <a:prstGeom prst="rect">
            <a:avLst/>
          </a:prstGeom>
        </p:spPr>
      </p:pic>
      <p:pic>
        <p:nvPicPr>
          <p:cNvPr id="19" name="Содержимое 8" descr="abroad_rus_cocas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643446"/>
            <a:ext cx="2786082" cy="208956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928926" y="4549676"/>
            <a:ext cx="307183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 </a:t>
            </a:r>
            <a:r>
              <a:rPr lang="uk-UA" b="1" i="1" dirty="0" smtClean="0">
                <a:solidFill>
                  <a:schemeClr val="tx1"/>
                </a:solidFill>
              </a:rPr>
              <a:t>До Каспійського басейну належить Кура зі своїми крупними притокамиАрагві, Іорі,  Алазані, Ліахві, Храмі; річки Чорноморського басейну  - Ріоні, Інгурі, Кеда, Бзибь.</a:t>
            </a:r>
            <a:endParaRPr lang="uk-UA" b="1" i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00232" y="285728"/>
            <a:ext cx="5112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Внутрішні води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Black_dirt_in_Black_Dirt_Reg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440992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2143108" y="285728"/>
            <a:ext cx="5592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Земельні ресурси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2056686"/>
            <a:ext cx="3071834" cy="48013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tx1"/>
                </a:solidFill>
              </a:rPr>
              <a:t>Червоноземні ґрунти поширені в горбистій смузі Західної Грузії — особливо в Аджарії і Гурії. Там же поширені жовтоземи, чорноземи, каштанові, коричневі і сіро-коричневі ґрунти властиві східній частині міжгірської депресії. У горах під лісом сформовані бурі лісові ґрунти, а під альпійською рослинністю — гірничо-лугові. </a:t>
            </a:r>
            <a:endParaRPr lang="uk-UA" b="1" i="1" dirty="0">
              <a:solidFill>
                <a:schemeClr val="tx1"/>
              </a:solidFill>
            </a:endParaRPr>
          </a:p>
        </p:txBody>
      </p:sp>
      <p:pic>
        <p:nvPicPr>
          <p:cNvPr id="14" name="Содержимое 3" descr="116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4786322"/>
            <a:ext cx="2857500" cy="1905000"/>
          </a:xfrm>
          <a:prstGeom prst="rect">
            <a:avLst/>
          </a:prstGeom>
        </p:spPr>
      </p:pic>
      <p:pic>
        <p:nvPicPr>
          <p:cNvPr id="15" name="Содержимое 5" descr="1283859896_chernozem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143380"/>
            <a:ext cx="2857552" cy="2620436"/>
          </a:xfrm>
          <a:prstGeom prst="rect">
            <a:avLst/>
          </a:prstGeom>
        </p:spPr>
      </p:pic>
      <p:pic>
        <p:nvPicPr>
          <p:cNvPr id="16" name="Содержимое 7" descr="HandsSoilPlant-12-17-20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285992"/>
            <a:ext cx="2857488" cy="2223430"/>
          </a:xfrm>
          <a:prstGeom prst="rect">
            <a:avLst/>
          </a:prstGeom>
        </p:spPr>
      </p:pic>
      <p:pic>
        <p:nvPicPr>
          <p:cNvPr id="17" name="Содержимое 9" descr="rosl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1857364"/>
            <a:ext cx="2779590" cy="1823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800px-Batsara_National_Reserve_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13" name="Прямоугольник 12"/>
          <p:cNvSpPr/>
          <p:nvPr/>
        </p:nvSpPr>
        <p:spPr>
          <a:xfrm>
            <a:off x="1714480" y="214290"/>
            <a:ext cx="571504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Лісові ресурси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728" y="5643578"/>
            <a:ext cx="6143668" cy="1214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Ліси займають понад третину території. Серед дерев найпоширеніші широколистяні (дуб, граб, каштан, бук) і хвойні (ялиця,ялина, сосна).</a:t>
            </a:r>
            <a:endParaRPr lang="uk-UA" b="1" i="1" dirty="0">
              <a:solidFill>
                <a:schemeClr val="bg1"/>
              </a:solidFill>
            </a:endParaRPr>
          </a:p>
        </p:txBody>
      </p:sp>
      <p:pic>
        <p:nvPicPr>
          <p:cNvPr id="15" name="Содержимое 5" descr="1254226137_5bff0221f2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500438"/>
            <a:ext cx="2619380" cy="1964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Содержимое 7" descr="img_05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3000372"/>
            <a:ext cx="3353331" cy="2514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 descr="ls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1714488"/>
            <a:ext cx="2762250" cy="2076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Содержимое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0" y="6143620"/>
            <a:ext cx="9144000" cy="71438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1800" dirty="0" smtClean="0">
                <a:solidFill>
                  <a:schemeClr val="tx1"/>
                </a:solidFill>
              </a:rPr>
              <a:t>Популярні курорти: Абастумані, Авадхара, Бакуріані, Батумі, Бахмаро, Боржомі, Гагра, Джава, Кобулеті, Набеглаві, Новий Афон, Піцунда, Саїрме, Цхалтубо.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20163" y="0"/>
            <a:ext cx="722383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Рекреаційні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ресурси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" name="Содержимое 5" descr="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1942"/>
            <a:ext cx="2857502" cy="20743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2" name="Содержимое 7" descr="800px-Svetitskhoveli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677" y="4143380"/>
            <a:ext cx="2945323" cy="1977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33" name="Содержимое 9" descr="01_bi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28" y="928671"/>
            <a:ext cx="2952771" cy="22145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4" name="Содержимое 11" descr="24_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28794" cy="26623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Населення</a:t>
            </a:r>
            <a:endParaRPr lang="uk-UA" dirty="0"/>
          </a:p>
        </p:txBody>
      </p:sp>
      <p:pic>
        <p:nvPicPr>
          <p:cNvPr id="9" name="Содержимое 8" descr="abroad_rus_cocas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969028" cy="1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Содержимое 9" descr="6D492D62-3523-4ACB-87F6-8CE801E8B9F0_mw1024_mh1024_s_cy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929066"/>
            <a:ext cx="2996141" cy="22471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43438" y="1500174"/>
            <a:ext cx="4143404" cy="4247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На 1 січня 2009 року чисельність населення становить 4600     тисячі осіб, з яких етнічних грузинів 83,8%,   азербайджанців 6,5%,         вірмен 5,7%, росіян 1,5%, інших 2,5% (2007). Грузинська мова поширена серед 71% населення, російською мовою розмовляють 9%, вірменською 7%,              азербайджанською 6%, іншими 7%.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Рівень урбанізації – 53%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Найбільші міста – Тбілісі, Кутаїсі, Батумі, Сухумі, </a:t>
            </a:r>
            <a:r>
              <a:rPr lang="uk-UA" b="1" i="1" dirty="0" err="1" smtClean="0">
                <a:latin typeface="Arial" pitchFamily="34" charset="0"/>
                <a:cs typeface="Arial" pitchFamily="34" charset="0"/>
              </a:rPr>
              <a:t>Руставі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Густота населення – 64 чол.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км2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428604"/>
            <a:ext cx="3906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Населення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Becho_Geoclub_ua-8-640x4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357298"/>
            <a:ext cx="2189696" cy="15831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143248"/>
            <a:ext cx="2189697" cy="15765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Содержимое 3" descr="800px-Svetitskhoveli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929198"/>
            <a:ext cx="2286016" cy="1534489"/>
          </a:xfrm>
          <a:prstGeom prst="rect">
            <a:avLst/>
          </a:prstGeom>
        </p:spPr>
      </p:pic>
      <p:pic>
        <p:nvPicPr>
          <p:cNvPr id="16" name="Содержимое 5" descr="Georgia's_Most_Revered_King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1285860"/>
            <a:ext cx="3214710" cy="2427960"/>
          </a:xfrm>
          <a:prstGeom prst="rect">
            <a:avLst/>
          </a:prstGeom>
        </p:spPr>
      </p:pic>
      <p:pic>
        <p:nvPicPr>
          <p:cNvPr id="17" name="Содержимое 7" descr="Religi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6446" y="3857628"/>
            <a:ext cx="3214710" cy="241103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86050" y="2285992"/>
            <a:ext cx="2786082" cy="45243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tx1"/>
                </a:solidFill>
              </a:rPr>
              <a:t>Більшість етнічних грузинів належить до грузинської православної церкви, гілки православного християнства. У Грузії є невелика кількість католиків, відносно багато грузинів-мусульман в Аджарії та уздовж південного кордону країни. Абхази — переважно мусульмани-суніти, але є і православні. </a:t>
            </a:r>
            <a:endParaRPr lang="uk-UA" b="1" i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86116" y="357166"/>
            <a:ext cx="2368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/>
                <a:solidFill>
                  <a:schemeClr val="accent3"/>
                </a:solidFill>
                <a:effectLst/>
              </a:rPr>
              <a:t>Релігія</a:t>
            </a:r>
            <a:endParaRPr lang="uk-UA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71604" y="285728"/>
            <a:ext cx="4357718" cy="857272"/>
          </a:xfrm>
        </p:spPr>
        <p:txBody>
          <a:bodyPr>
            <a:normAutofit/>
          </a:bodyPr>
          <a:lstStyle/>
          <a:p>
            <a:r>
              <a:rPr lang="uk-UA" dirty="0" smtClean="0"/>
              <a:t>Промисловість</a:t>
            </a:r>
            <a:endParaRPr lang="uk-UA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083100"/>
          <a:ext cx="9144000" cy="57749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663027"/>
                <a:gridCol w="2908841"/>
                <a:gridCol w="5572132"/>
              </a:tblGrid>
              <a:tr h="5870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№ п/п</a:t>
                      </a:r>
                      <a:endParaRPr lang="ru-RU" sz="160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>
                          <a:solidFill>
                            <a:srgbClr val="FF0000"/>
                          </a:solidFill>
                        </a:rPr>
                        <a:t>Галузь</a:t>
                      </a:r>
                      <a:endParaRPr lang="uk-UA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>
                          <a:solidFill>
                            <a:srgbClr val="FF0000"/>
                          </a:solidFill>
                        </a:rPr>
                        <a:t>Виробництво</a:t>
                      </a:r>
                      <a:endParaRPr lang="uk-UA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47938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1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Харчова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Bookman Old Style" pitchFamily="18" charset="0"/>
                        </a:rPr>
                        <a:t>чаю, вин і </a:t>
                      </a:r>
                      <a:r>
                        <a:rPr lang="uk-UA" sz="1800" noProof="0" dirty="0" smtClean="0">
                          <a:latin typeface="Bookman Old Style" pitchFamily="18" charset="0"/>
                        </a:rPr>
                        <a:t>коньяків</a:t>
                      </a:r>
                      <a:r>
                        <a:rPr lang="ru-RU" sz="1800" dirty="0" smtClean="0">
                          <a:latin typeface="Bookman Old Style" pitchFamily="18" charset="0"/>
                        </a:rPr>
                        <a:t>, тютюнових виробів, ефіроолійних культур, овочевих і фруктових консервів, мінеральних вод, лісових горіхів</a:t>
                      </a:r>
                    </a:p>
                  </a:txBody>
                  <a:tcPr/>
                </a:tc>
              </a:tr>
              <a:tr h="456582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2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Легка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Bookman Old Style" pitchFamily="18" charset="0"/>
                        </a:rPr>
                        <a:t>шовкова, вовняна, бавовняна, взуття, трикотаж, швейне виробництво</a:t>
                      </a:r>
                      <a:endParaRPr lang="ru-RU" sz="18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52260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Машинобудування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Bookman Old Style" pitchFamily="18" charset="0"/>
                        </a:rPr>
                        <a:t>виробництво електровозів, автомобілів, верстатів. Центри машинобудування: Тбілісі, Кутаїсі, Батумі</a:t>
                      </a:r>
                    </a:p>
                  </a:txBody>
                  <a:tcPr/>
                </a:tc>
              </a:tr>
              <a:tr h="652260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Чорна металургія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Bookman Old Style" pitchFamily="18" charset="0"/>
                        </a:rPr>
                        <a:t>металургійний комбінат в Руставі, </a:t>
                      </a:r>
                      <a:r>
                        <a:rPr lang="uk-UA" sz="1800" noProof="0" dirty="0" smtClean="0">
                          <a:latin typeface="Bookman Old Style" pitchFamily="18" charset="0"/>
                        </a:rPr>
                        <a:t>Зестафонський</a:t>
                      </a:r>
                      <a:r>
                        <a:rPr lang="ru-RU" sz="1800" dirty="0" smtClean="0">
                          <a:latin typeface="Bookman Old Style" pitchFamily="18" charset="0"/>
                        </a:rPr>
                        <a:t> завод феросплавів, комбінат Чіатурмарганець</a:t>
                      </a:r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Кольорова металургія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Маднеульскій комбінат</a:t>
                      </a:r>
                    </a:p>
                  </a:txBody>
                  <a:tcPr/>
                </a:tc>
              </a:tr>
              <a:tr h="652260"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Хімічна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Bookman Old Style" pitchFamily="18" charset="0"/>
                        </a:rPr>
                        <a:t>виробництво азотних добрив, хімволокна, фарб, побутової хімії. Центр: Руставі</a:t>
                      </a:r>
                    </a:p>
                  </a:txBody>
                  <a:tcPr/>
                </a:tc>
              </a:tr>
              <a:tr h="652260"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Електроенергетика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atin typeface="Bookman Old Style" pitchFamily="18" charset="0"/>
                        </a:rPr>
                        <a:t>ТЕС,ГЕС(80%).</a:t>
                      </a:r>
                      <a:r>
                        <a:rPr lang="ru-RU" sz="1800" dirty="0" smtClean="0">
                          <a:latin typeface="Bookman Old Style" pitchFamily="18" charset="0"/>
                        </a:rPr>
                        <a:t>Найбільша гідроелектростанція знаходиться в місті Джварі, на річці Енгуре.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Содержимое 3" descr="polusuhoe-v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714488"/>
            <a:ext cx="714380" cy="785818"/>
          </a:xfrm>
          <a:prstGeom prst="rect">
            <a:avLst/>
          </a:prstGeom>
        </p:spPr>
      </p:pic>
      <p:pic>
        <p:nvPicPr>
          <p:cNvPr id="10" name="Содержимое 5" descr="images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1714488"/>
            <a:ext cx="1019174" cy="763397"/>
          </a:xfrm>
          <a:prstGeom prst="rect">
            <a:avLst/>
          </a:prstGeom>
        </p:spPr>
      </p:pic>
      <p:pic>
        <p:nvPicPr>
          <p:cNvPr id="11" name="Рисунок 10" descr="завантаженн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2643182"/>
            <a:ext cx="1214446" cy="521999"/>
          </a:xfrm>
          <a:prstGeom prst="rect">
            <a:avLst/>
          </a:prstGeom>
        </p:spPr>
      </p:pic>
      <p:pic>
        <p:nvPicPr>
          <p:cNvPr id="12" name="Содержимое 7" descr="yak-stvoriti-shvyayne-virobnictv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2643182"/>
            <a:ext cx="785818" cy="589364"/>
          </a:xfrm>
          <a:prstGeom prst="rect">
            <a:avLst/>
          </a:prstGeom>
        </p:spPr>
      </p:pic>
      <p:pic>
        <p:nvPicPr>
          <p:cNvPr id="13" name="Содержимое 12" descr="ph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3500438"/>
            <a:ext cx="931723" cy="605620"/>
          </a:xfrm>
          <a:prstGeom prst="rect">
            <a:avLst/>
          </a:prstGeom>
        </p:spPr>
      </p:pic>
      <p:pic>
        <p:nvPicPr>
          <p:cNvPr id="14" name="Содержимое 14" descr="image0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32" y="3500438"/>
            <a:ext cx="833598" cy="626215"/>
          </a:xfrm>
          <a:prstGeom prst="rect">
            <a:avLst/>
          </a:prstGeom>
        </p:spPr>
      </p:pic>
      <p:pic>
        <p:nvPicPr>
          <p:cNvPr id="15" name="Содержимое 16" descr="Chugun_metallist_6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1538" y="4429132"/>
            <a:ext cx="857256" cy="567504"/>
          </a:xfrm>
          <a:prstGeom prst="rect">
            <a:avLst/>
          </a:prstGeom>
        </p:spPr>
      </p:pic>
      <p:pic>
        <p:nvPicPr>
          <p:cNvPr id="16" name="Содержимое 18" descr="news_55507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5984" y="4429132"/>
            <a:ext cx="785818" cy="628654"/>
          </a:xfrm>
          <a:prstGeom prst="rect">
            <a:avLst/>
          </a:prstGeom>
        </p:spPr>
      </p:pic>
      <p:pic>
        <p:nvPicPr>
          <p:cNvPr id="17" name="Содержимое 20" descr="259326_203933_135124898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16" y="4966132"/>
            <a:ext cx="1214446" cy="627895"/>
          </a:xfrm>
          <a:prstGeom prst="rect">
            <a:avLst/>
          </a:prstGeom>
        </p:spPr>
      </p:pic>
      <p:pic>
        <p:nvPicPr>
          <p:cNvPr id="18" name="Содержимое 22" descr="090521_scientis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43042" y="5572140"/>
            <a:ext cx="642942" cy="642942"/>
          </a:xfrm>
          <a:prstGeom prst="rect">
            <a:avLst/>
          </a:prstGeom>
        </p:spPr>
      </p:pic>
      <p:pic>
        <p:nvPicPr>
          <p:cNvPr id="19" name="Содержимое 24" descr="khim[207597](265x196)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7422" y="5572140"/>
            <a:ext cx="857256" cy="630811"/>
          </a:xfrm>
          <a:prstGeom prst="rect">
            <a:avLst/>
          </a:prstGeom>
        </p:spPr>
      </p:pic>
      <p:pic>
        <p:nvPicPr>
          <p:cNvPr id="20" name="Содержимое 26" descr="images (3)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6050" y="6215082"/>
            <a:ext cx="751429" cy="500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500990" cy="382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214414" y="4549676"/>
            <a:ext cx="657228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man Old Style" pitchFamily="18" charset="0"/>
              </a:rPr>
              <a:t>	</a:t>
            </a:r>
            <a:r>
              <a:rPr lang="uk-UA" dirty="0" smtClean="0">
                <a:latin typeface="Bookman Old Style" pitchFamily="18" charset="0"/>
              </a:rPr>
              <a:t>Субтропічне господарство  (виноград, фрукти, цитрусові, чай, ефірноолійні)</a:t>
            </a:r>
          </a:p>
          <a:p>
            <a:pPr algn="just"/>
            <a:r>
              <a:rPr lang="uk-UA" dirty="0" smtClean="0">
                <a:latin typeface="Bookman Old Style" pitchFamily="18" charset="0"/>
              </a:rPr>
              <a:t>   	Богарне землеробство (пшениця, кукурудза, овочі, фрукти. М'ясно-молочне тваринництво)</a:t>
            </a:r>
          </a:p>
          <a:p>
            <a:pPr algn="just"/>
            <a:r>
              <a:rPr lang="uk-UA" dirty="0" smtClean="0">
                <a:latin typeface="Bookman Old Style" pitchFamily="18" charset="0"/>
              </a:rPr>
              <a:t>   	Пасовищне тваринництво гірських районів</a:t>
            </a:r>
          </a:p>
          <a:p>
            <a:pPr algn="just"/>
            <a:endParaRPr lang="uk-UA" dirty="0" smtClean="0">
              <a:latin typeface="Bookman Old Style" pitchFamily="18" charset="0"/>
            </a:endParaRPr>
          </a:p>
          <a:p>
            <a:pPr algn="just"/>
            <a:r>
              <a:rPr lang="uk-UA" dirty="0" smtClean="0">
                <a:latin typeface="Bookman Old Style" pitchFamily="18" charset="0"/>
              </a:rPr>
              <a:t>   	Пасовищне тваринництво м'ясного напрямку (вівці, велика рогата худоба)</a:t>
            </a:r>
            <a:endParaRPr lang="uk-UA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71604" y="5715016"/>
            <a:ext cx="574675" cy="288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71604" y="5143512"/>
            <a:ext cx="574675" cy="28733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71604" y="4643446"/>
            <a:ext cx="576263" cy="288925"/>
          </a:xfrm>
          <a:prstGeom prst="rect">
            <a:avLst/>
          </a:prstGeom>
          <a:solidFill>
            <a:srgbClr val="E29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71604" y="6215082"/>
            <a:ext cx="574675" cy="2889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285852" y="0"/>
            <a:ext cx="65298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Сільське господарство</a:t>
            </a:r>
            <a:endParaRPr lang="uk-U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193311" cy="6858000"/>
          </a:xfrm>
          <a:prstGeom prst="rect">
            <a:avLst/>
          </a:prstGeom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26368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60363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Рослинництво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Тваринництво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33217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Bookman Old Style" pitchFamily="18" charset="0"/>
                        </a:rPr>
                        <a:t>Вирощування винограду, баштанних культур, фруктів та овочів на низовинах та в передгір'ях,</a:t>
                      </a:r>
                      <a:r>
                        <a:rPr lang="uk-UA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uk-UA" dirty="0" smtClean="0">
                          <a:latin typeface="Bookman Old Style" pitchFamily="18" charset="0"/>
                        </a:rPr>
                        <a:t>тютюну на схилах Кавказьких гір. Пшеницю вирощують у Східній, кукурудзу - у Західній Грузії.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Bookman Old Style" pitchFamily="18" charset="0"/>
                        </a:rPr>
                        <a:t>Головні галузі тваринництва - скотарство, вівчарство (гірські і східні райони), свинарство (західні райони Грузії). Розвинуте птахівництво. 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42852"/>
            <a:ext cx="2714644" cy="179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143380"/>
            <a:ext cx="3216296" cy="240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" descr="http://images01.olx.com.ua/ui/16/92/82/1318487211_263299082_1----2011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4500570"/>
            <a:ext cx="2928958" cy="219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www.sovietwine.com/winery/images/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0"/>
            <a:ext cx="2500330" cy="198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13" descr="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1" y="0"/>
            <a:ext cx="10287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3071834" cy="92871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Транспорт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3071834" cy="53578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Залізничний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Автомобільний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Морський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Трубопровідний</a:t>
            </a:r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endParaRPr lang="uk-UA" dirty="0" smtClean="0"/>
          </a:p>
        </p:txBody>
      </p:sp>
      <p:pic>
        <p:nvPicPr>
          <p:cNvPr id="4" name="Содержимое 5" descr="794751_548769_13336949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42" y="4638675"/>
            <a:ext cx="2928958" cy="2219325"/>
          </a:xfrm>
          <a:prstGeom prst="rect">
            <a:avLst/>
          </a:prstGeom>
        </p:spPr>
      </p:pic>
      <p:pic>
        <p:nvPicPr>
          <p:cNvPr id="5" name="Содержимое 7" descr="auto_bufori__005791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2830" y="1857364"/>
            <a:ext cx="3051170" cy="2288377"/>
          </a:xfrm>
          <a:prstGeom prst="rect">
            <a:avLst/>
          </a:prstGeom>
        </p:spPr>
      </p:pic>
      <p:pic>
        <p:nvPicPr>
          <p:cNvPr id="6" name="Содержимое 9" descr="1293213767_speedw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714356"/>
            <a:ext cx="2500330" cy="2500330"/>
          </a:xfrm>
          <a:prstGeom prst="rect">
            <a:avLst/>
          </a:prstGeom>
        </p:spPr>
      </p:pic>
      <p:pic>
        <p:nvPicPr>
          <p:cNvPr id="7" name="Содержимое 11" descr="Береговая-охрана-Грузии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36" y="3393414"/>
            <a:ext cx="3214710" cy="1975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214346" y="-214338"/>
            <a:ext cx="11665803" cy="726697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43240" y="357166"/>
            <a:ext cx="3071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Грузія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571744"/>
            <a:ext cx="49008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00306"/>
            <a:ext cx="4266144" cy="318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3b9b419-img-21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428736"/>
          <a:ext cx="8229600" cy="245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65145">
                <a:tc>
                  <a:txBody>
                    <a:bodyPr/>
                    <a:lstStyle/>
                    <a:p>
                      <a:r>
                        <a:rPr lang="uk-UA" dirty="0" smtClean="0"/>
                        <a:t>Імпорт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Експорт</a:t>
                      </a:r>
                      <a:endParaRPr lang="uk-UA" dirty="0"/>
                    </a:p>
                  </a:txBody>
                  <a:tcPr/>
                </a:tc>
              </a:tr>
              <a:tr h="1889927">
                <a:tc>
                  <a:txBody>
                    <a:bodyPr/>
                    <a:lstStyle/>
                    <a:p>
                      <a:r>
                        <a:rPr lang="uk-UA" dirty="0" smtClean="0"/>
                        <a:t>Нафта, нафтопродукти, тютюнові вироби, природний газ,</a:t>
                      </a:r>
                      <a:r>
                        <a:rPr lang="uk-UA" baseline="0" dirty="0" smtClean="0"/>
                        <a:t> автомобілі.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Мінеральні води, вина, труби, сплави</a:t>
                      </a:r>
                      <a:r>
                        <a:rPr lang="uk-UA" baseline="0" dirty="0" smtClean="0"/>
                        <a:t> чорних і кольорових металів.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Зовнішньоекономічні зв'язки</a:t>
            </a:r>
            <a:endParaRPr lang="uk-UA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3834084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714752"/>
            <a:ext cx="4214842" cy="2729612"/>
          </a:xfrm>
          <a:prstGeom prst="rect">
            <a:avLst/>
          </a:prstGeom>
        </p:spPr>
      </p:pic>
      <p:pic>
        <p:nvPicPr>
          <p:cNvPr id="10" name="Содержимое 7" descr="images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3857628"/>
            <a:ext cx="2948000" cy="2208154"/>
          </a:xfrm>
          <a:prstGeom prst="rect">
            <a:avLst/>
          </a:prstGeom>
        </p:spPr>
      </p:pic>
      <p:pic>
        <p:nvPicPr>
          <p:cNvPr id="9" name="Содержимое 9" descr="794751_548769_13336949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3429000"/>
            <a:ext cx="2397599" cy="1862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hlwltsvunfqxuo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Содержимое 3" descr="1192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529560"/>
            <a:ext cx="6858048" cy="43284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4612" y="857232"/>
            <a:ext cx="39290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Вірменія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armenia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1428728" y="357166"/>
            <a:ext cx="6348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Візитна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картка</a:t>
            </a:r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000372"/>
            <a:ext cx="3571884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Площа – 29800 км2</a:t>
            </a:r>
          </a:p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Населення – 2 970 000 чол.</a:t>
            </a:r>
          </a:p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Столиця – Єреван</a:t>
            </a:r>
          </a:p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Мова – 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вірменська</a:t>
            </a:r>
          </a:p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Державний 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устрій – президентсько-парламентська  республіка</a:t>
            </a:r>
          </a:p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Грошова одиниця – драм</a:t>
            </a:r>
          </a:p>
        </p:txBody>
      </p:sp>
      <p:pic>
        <p:nvPicPr>
          <p:cNvPr id="11" name="Содержимое 3" descr="armen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1357298"/>
            <a:ext cx="3235857" cy="242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9" descr="armenia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44" y="0"/>
            <a:ext cx="11903432" cy="68580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429256" y="2000240"/>
            <a:ext cx="3429024" cy="11430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uk-UA" sz="1800" dirty="0" smtClean="0">
                <a:latin typeface="Arial" pitchFamily="34" charset="0"/>
                <a:cs typeface="Arial" pitchFamily="34" charset="0"/>
              </a:rPr>
              <a:t>Вірменія межує з Грузією на півночі, Азербайджаном на сході, Іран на півдні, і Туреччина на заході.</a:t>
            </a:r>
            <a:endParaRPr lang="uk-UA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5" descr="osnovgoro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000240"/>
            <a:ext cx="4738966" cy="4389437"/>
          </a:xfrm>
          <a:prstGeom prst="rect">
            <a:avLst/>
          </a:prstGeom>
        </p:spPr>
      </p:pic>
      <p:sp>
        <p:nvSpPr>
          <p:cNvPr id="9" name="Содержимое 3"/>
          <p:cNvSpPr txBox="1">
            <a:spLocks/>
          </p:cNvSpPr>
          <p:nvPr/>
        </p:nvSpPr>
        <p:spPr>
          <a:xfrm>
            <a:off x="5429256" y="3429000"/>
            <a:ext cx="3429024" cy="642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Вірменія</a:t>
            </a:r>
            <a:r>
              <a:rPr kumimoji="0" lang="ru-RU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 - не </a:t>
            </a:r>
            <a:r>
              <a:rPr kumimoji="0" lang="uk-UA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має</a:t>
            </a:r>
            <a:r>
              <a:rPr kumimoji="0" lang="ru-RU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b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виходу</a:t>
            </a:r>
            <a:r>
              <a:rPr kumimoji="0" lang="ru-RU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до моря.</a:t>
            </a:r>
            <a:endParaRPr kumimoji="0" lang="uk-UA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714356"/>
            <a:ext cx="8567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Географічне положення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Содержимое 13" descr="хоккей-в-армен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4286257"/>
            <a:ext cx="3426914" cy="214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2" descr="arme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5000628" y="1571612"/>
            <a:ext cx="3929090" cy="492922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Республіка Вірменія поділяється на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марзи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(області). Вірменія складається з 10 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марзів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Арагацотн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Арарат, Армавір,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Вайоц-Дзор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Гегаркунік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Котай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Лорі,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Сюнік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uk-UA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Тавуш</a:t>
            </a:r>
            <a:r>
              <a:rPr lang="uk-UA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Ширак та місто зі спеціальним статусом — Єреван (столиця).</a:t>
            </a:r>
            <a:endParaRPr lang="uk-UA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142852"/>
            <a:ext cx="878400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Адміністративно-територіальний</a:t>
            </a:r>
            <a:r>
              <a:rPr lang="ru-RU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поділ</a:t>
            </a:r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7" name="Содержимое 10" descr="350340da8622a48ba2995f44a8e8c2d4fcac81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000504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Armeniya-planiruet-obyavit-9-oktyabrya-Dnem-armyanskikh-gor-i-alpinistov-arme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500562" y="1785926"/>
            <a:ext cx="4400552" cy="435104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Країна займає північно-східну частину Вірменського нагір’я, обрамленого з півночі і сходу хребтами Малого Кавказу. У центральній частині країни простяглася смуга вулканічних гір, представлених слабо розчленованими середньовисотними і висотними лавовими плато та щитовидними масивами. У цій смузі є безліч конусів вимерлих вулканів. Найвища точка — г. Арагац, 4090 м. На півночі і південному сході переважають середньовисотні гори. Південно-Західна Вірменія знаходиться в межах плоскої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Араратської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рівнини,</a:t>
            </a:r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428604"/>
            <a:ext cx="262026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Рельєф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Содержимое 3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928802"/>
            <a:ext cx="3915337" cy="3446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armeni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57818" y="1857364"/>
            <a:ext cx="3186106" cy="425292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Клімат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Вірменії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континентальний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. На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Вірменському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нагір'ї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середня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зимова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температура 0 °C,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середня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літня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температура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перевищує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25 °C.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Середня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величина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атмосферних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осадів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250 мм на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рік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в низинах (долина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ріки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 Аракс), до 800 мм на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рік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у горах.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357166"/>
            <a:ext cx="2532553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Клімат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Содержимое 3" descr="Araga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4214818"/>
            <a:ext cx="3367377" cy="2373464"/>
          </a:xfrm>
          <a:prstGeom prst="rect">
            <a:avLst/>
          </a:prstGeom>
        </p:spPr>
      </p:pic>
      <p:pic>
        <p:nvPicPr>
          <p:cNvPr id="8" name="Содержимое 5" descr="b1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1571612"/>
            <a:ext cx="3357586" cy="239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6" descr="00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97297" cy="6858000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857488" y="1285860"/>
            <a:ext cx="3786214" cy="40386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Надра Вірменії багаті рудними корисними копалинами. Пром. значення мають руди кольорових і чорних металів,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кам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. сіль, бентонітові глини, перліти, вогнетривкі глини, діатоміти, травертини, пемзи, туфи і туфолави, базальти, граніти, андезити,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андезито-базальти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мармури, мармуровані вапняки і інші. Виявлені пром. скупчення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напівдорогоцінних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та виробних каменів (агат, аметист, бірюза, яшма, обсидіан).</a:t>
            </a:r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214290"/>
            <a:ext cx="653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Корисні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копалини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Рисунок 8" descr="1379942630_zol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0"/>
            <a:ext cx="3121152" cy="2340864"/>
          </a:xfrm>
          <a:prstGeom prst="rect">
            <a:avLst/>
          </a:prstGeom>
        </p:spPr>
      </p:pic>
      <p:pic>
        <p:nvPicPr>
          <p:cNvPr id="10" name="Рисунок 9" descr="236870_175513_13598220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4743435"/>
            <a:ext cx="2643206" cy="2114565"/>
          </a:xfrm>
          <a:prstGeom prst="rect">
            <a:avLst/>
          </a:prstGeom>
        </p:spPr>
      </p:pic>
      <p:pic>
        <p:nvPicPr>
          <p:cNvPr id="11" name="Содержимое 3" descr="100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102" y="1357298"/>
            <a:ext cx="2524898" cy="3071834"/>
          </a:xfrm>
          <a:prstGeom prst="rect">
            <a:avLst/>
          </a:prstGeom>
        </p:spPr>
      </p:pic>
      <p:pic>
        <p:nvPicPr>
          <p:cNvPr id="12" name="Содержимое 13" descr="220px-MarbleUSGO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214818"/>
            <a:ext cx="3143243" cy="2643182"/>
          </a:xfrm>
          <a:prstGeom prst="rect">
            <a:avLst/>
          </a:prstGeom>
        </p:spPr>
      </p:pic>
      <p:pic>
        <p:nvPicPr>
          <p:cNvPr id="13" name="Содержимое 15" descr="yak-viznachiti-zaliz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116" y="5036188"/>
            <a:ext cx="2928958" cy="182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0" descr="gory-armen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15206" cy="6858000"/>
          </a:xfrm>
          <a:prstGeom prst="rect">
            <a:avLst/>
          </a:prstGeom>
        </p:spPr>
      </p:pic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4500562" y="1714488"/>
            <a:ext cx="4429156" cy="1643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 Найбільше озеро —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Севан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 найбільші річки —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Раздан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Аракс,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Дебед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Агстев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Арпа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Воротан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Ахурян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Трту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Ахавно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 та інші.</a:t>
            </a:r>
            <a:endParaRPr lang="uk-UA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1670" y="571480"/>
            <a:ext cx="4973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Водні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ресурси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Содержимое 3" descr="300px-Kasakh-Ashtar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1" y="3786190"/>
            <a:ext cx="3333773" cy="2500330"/>
          </a:xfrm>
          <a:prstGeom prst="rect">
            <a:avLst/>
          </a:prstGeom>
        </p:spPr>
      </p:pic>
      <p:pic>
        <p:nvPicPr>
          <p:cNvPr id="20" name="Содержимое 5" descr="800px-Blick_über_den_Sewanse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571612"/>
            <a:ext cx="4286280" cy="3214711"/>
          </a:xfrm>
          <a:prstGeom prst="rect">
            <a:avLst/>
          </a:prstGeom>
        </p:spPr>
      </p:pic>
      <p:pic>
        <p:nvPicPr>
          <p:cNvPr id="21" name="Содержимое 7" descr="arm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4857760"/>
            <a:ext cx="5238750" cy="1838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13" descr="armeni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071934" y="1285860"/>
            <a:ext cx="2786082" cy="36433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1. Високогірні примітивні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грунти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2. Гірничо-лугові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грунти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 3. Гірничо-лісові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грунти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 4. Степові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грунти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5. Каштанові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грунти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 6. Бурі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грунти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Серози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142852"/>
            <a:ext cx="6160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Земельні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ресурси</a:t>
            </a:r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Содержимое 3" descr="images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809943"/>
            <a:ext cx="3286148" cy="2048057"/>
          </a:xfrm>
          <a:prstGeom prst="rect">
            <a:avLst/>
          </a:prstGeom>
        </p:spPr>
      </p:pic>
      <p:pic>
        <p:nvPicPr>
          <p:cNvPr id="12" name="Содержимое 5" descr="thumbnail-20120124121244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4857736"/>
            <a:ext cx="2500330" cy="2000264"/>
          </a:xfrm>
          <a:prstGeom prst="rect">
            <a:avLst/>
          </a:prstGeom>
        </p:spPr>
      </p:pic>
      <p:pic>
        <p:nvPicPr>
          <p:cNvPr id="13" name="Содержимое 7" descr="Bama_soi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54" y="1866271"/>
            <a:ext cx="2071702" cy="2978401"/>
          </a:xfrm>
          <a:prstGeom prst="rect">
            <a:avLst/>
          </a:prstGeom>
        </p:spPr>
      </p:pic>
      <p:pic>
        <p:nvPicPr>
          <p:cNvPr id="14" name="Содержимое 9" descr="597px-Armenia-Soil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1357298"/>
            <a:ext cx="3571900" cy="3589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6" descr="Flag_of_Georgia.svg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3091969"/>
            <a:ext cx="4040188" cy="2691775"/>
          </a:xfrm>
        </p:spPr>
      </p:pic>
      <p:pic>
        <p:nvPicPr>
          <p:cNvPr id="15" name="Содержимое 14" descr="Greater_coat_of_arms_of_Georgia.svg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75032"/>
            <a:ext cx="4041775" cy="3525649"/>
          </a:xfrm>
        </p:spPr>
      </p:pic>
      <p:sp>
        <p:nvSpPr>
          <p:cNvPr id="7" name="Прямоугольник 6"/>
          <p:cNvSpPr/>
          <p:nvPr/>
        </p:nvSpPr>
        <p:spPr>
          <a:xfrm>
            <a:off x="785786" y="785794"/>
            <a:ext cx="3486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Прапор</a:t>
            </a:r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785794"/>
            <a:ext cx="2130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Герб</a:t>
            </a:r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1714488"/>
            <a:ext cx="4708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Символіка</a:t>
            </a:r>
            <a:endParaRPr lang="uk-UA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5" descr="FOREST-572x4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3" name="Содержимое 12" descr="geo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1428736"/>
            <a:ext cx="2369955" cy="28726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1428728" y="428604"/>
            <a:ext cx="610128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Лісові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ресурси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Содержимое 3" descr="geo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5079908"/>
            <a:ext cx="2714644" cy="1778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Содержимое 7" descr="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4393389"/>
            <a:ext cx="3286148" cy="24646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7" name="Содержимое 8"/>
          <p:cNvSpPr txBox="1">
            <a:spLocks/>
          </p:cNvSpPr>
          <p:nvPr/>
        </p:nvSpPr>
        <p:spPr>
          <a:xfrm>
            <a:off x="4929190" y="1428736"/>
            <a:ext cx="2828916" cy="35004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Широколистяні ліси з перевагою дуба, бука і граба займають не більш 12% площі країни і присвячені до її північно-східних районів. У складі лісонасаджень виділяються тополя і волоський горіх. 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13" descr="gory-armen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15206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57224" y="142852"/>
            <a:ext cx="7223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Рекреаційні</a:t>
            </a:r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ресурси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Содержимое 11" descr="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2" y="1214422"/>
            <a:ext cx="2977434" cy="1915042"/>
          </a:xfrm>
          <a:prstGeom prst="rect">
            <a:avLst/>
          </a:prstGeom>
        </p:spPr>
      </p:pic>
      <p:pic>
        <p:nvPicPr>
          <p:cNvPr id="13" name="Содержимое 3" descr="Mother_See_of_Holy_Etchmiadz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694" y="5214951"/>
            <a:ext cx="2464574" cy="1643050"/>
          </a:xfrm>
          <a:prstGeom prst="rect">
            <a:avLst/>
          </a:prstGeom>
        </p:spPr>
      </p:pic>
      <p:pic>
        <p:nvPicPr>
          <p:cNvPr id="14" name="Содержимое 6" descr="gory-armen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357562"/>
            <a:ext cx="2363881" cy="1571612"/>
          </a:xfrm>
          <a:prstGeom prst="rect">
            <a:avLst/>
          </a:prstGeom>
        </p:spPr>
      </p:pic>
      <p:pic>
        <p:nvPicPr>
          <p:cNvPr id="15" name="Рисунок 14" descr="images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66" y="5199205"/>
            <a:ext cx="2214578" cy="1658796"/>
          </a:xfrm>
          <a:prstGeom prst="rect">
            <a:avLst/>
          </a:prstGeom>
        </p:spPr>
      </p:pic>
      <p:pic>
        <p:nvPicPr>
          <p:cNvPr id="16" name="Содержимое 9" descr="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60" y="3286124"/>
            <a:ext cx="2571768" cy="1723085"/>
          </a:xfrm>
          <a:prstGeom prst="rect">
            <a:avLst/>
          </a:prstGeom>
        </p:spPr>
      </p:pic>
      <p:pic>
        <p:nvPicPr>
          <p:cNvPr id="17" name="Рисунок 16" descr="800px-St._Hripsime_Church._View_from_below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28" y="1214422"/>
            <a:ext cx="2736270" cy="1881186"/>
          </a:xfrm>
          <a:prstGeom prst="rect">
            <a:avLst/>
          </a:prstGeom>
        </p:spPr>
      </p:pic>
      <p:sp>
        <p:nvSpPr>
          <p:cNvPr id="9" name="Содержимое 11"/>
          <p:cNvSpPr txBox="1">
            <a:spLocks/>
          </p:cNvSpPr>
          <p:nvPr/>
        </p:nvSpPr>
        <p:spPr>
          <a:xfrm>
            <a:off x="2643174" y="3214686"/>
            <a:ext cx="3186106" cy="17145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Екологічний туризм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Туристичні об'єкти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Гірський туризм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Природні пам'ятники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Археологічні пам'ятки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15" descr="landscap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5286380" y="1428736"/>
            <a:ext cx="3714776" cy="5214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Великі міста Єревані,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Гюмрі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Ванадзор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Раздан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Чаренцаван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Абовян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Вагаршапат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 та Армавір.</a:t>
            </a:r>
          </a:p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Етнічний склад населення: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97,89%  вірмени;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1,26% 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єзиди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0,46%  росіяни;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0,11%  ассирійці;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0,05%  українці;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0,047%  курди;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0,036%  греки;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0,14% інші.</a:t>
            </a:r>
          </a:p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Густота населення: 100 осіб/км</a:t>
            </a:r>
            <a:r>
              <a:rPr lang="uk-UA" sz="1800" b="1" i="1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Рівень урбанізації: 64%. </a:t>
            </a:r>
          </a:p>
          <a:p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214290"/>
            <a:ext cx="3906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Населення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Содержимое 3" descr="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142984"/>
            <a:ext cx="4143404" cy="3373915"/>
          </a:xfrm>
          <a:prstGeom prst="rect">
            <a:avLst/>
          </a:prstGeom>
        </p:spPr>
      </p:pic>
      <p:pic>
        <p:nvPicPr>
          <p:cNvPr id="6" name="Содержимое 5" descr="Armenia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4429132"/>
            <a:ext cx="3238491" cy="2428868"/>
          </a:xfrm>
          <a:prstGeom prst="rect">
            <a:avLst/>
          </a:prstGeom>
        </p:spPr>
      </p:pic>
      <p:pic>
        <p:nvPicPr>
          <p:cNvPr id="7" name="Содержимое 7" descr="aragatsotn_cit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5000636"/>
            <a:ext cx="1997305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5" descr="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367" cy="6858001"/>
          </a:xfrm>
          <a:prstGeom prst="rect">
            <a:avLst/>
          </a:prstGeom>
        </p:spPr>
      </p:pic>
      <p:pic>
        <p:nvPicPr>
          <p:cNvPr id="10" name="Содержимое 9" descr="180px-Tiridates_III_of_Armenia-Baptis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5074" y="1950100"/>
            <a:ext cx="2714644" cy="4539488"/>
          </a:xfrm>
        </p:spPr>
      </p:pic>
      <p:pic>
        <p:nvPicPr>
          <p:cNvPr id="11" name="Рисунок 10" descr="11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572008"/>
            <a:ext cx="3048000" cy="2162175"/>
          </a:xfrm>
          <a:prstGeom prst="rect">
            <a:avLst/>
          </a:prstGeom>
        </p:spPr>
      </p:pic>
      <p:pic>
        <p:nvPicPr>
          <p:cNvPr id="12" name="Содержимое 3" descr="400px-Трдат_строит_Эчмиадзин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1643050"/>
            <a:ext cx="3072602" cy="214314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71868" y="142852"/>
            <a:ext cx="2579617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Релігія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5" name="Содержимое 6"/>
          <p:cNvSpPr txBox="1">
            <a:spLocks/>
          </p:cNvSpPr>
          <p:nvPr/>
        </p:nvSpPr>
        <p:spPr>
          <a:xfrm>
            <a:off x="3500430" y="2500306"/>
            <a:ext cx="2543164" cy="32147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Домінуюча релігія: християнство. Релігійний склад населення: Вірменська Апостольська церква - 94,7%, інші християни - 4%, </a:t>
            </a:r>
            <a:r>
              <a:rPr kumimoji="0" lang="uk-UA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єзидизм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- 1,3%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17" descr="Araga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2986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2143116"/>
            <a:ext cx="3000396" cy="40005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Основні сільськогосподарські культури - баштанні культури, картопля, пшениця, виноград, плодові, ефіроолійні, цукровий буряк, бавовна, тютюн, чай. Тваринництво спеціалізується на молочно-м'ясному скотарстві, у гірських районах розводять овець.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57166"/>
            <a:ext cx="7861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Сільське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господарство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11" descr="1208968354_9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3095646" cy="2321735"/>
          </a:xfrm>
          <a:prstGeom prst="rect">
            <a:avLst/>
          </a:prstGeom>
        </p:spPr>
      </p:pic>
      <p:pic>
        <p:nvPicPr>
          <p:cNvPr id="6" name="Содержимое 13" descr="завантаженн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00504"/>
            <a:ext cx="3094839" cy="1928826"/>
          </a:xfrm>
          <a:prstGeom prst="rect">
            <a:avLst/>
          </a:prstGeom>
        </p:spPr>
      </p:pic>
      <p:pic>
        <p:nvPicPr>
          <p:cNvPr id="7" name="Содержимое 15" descr="4324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696" y="1500174"/>
            <a:ext cx="2831304" cy="1928826"/>
          </a:xfrm>
          <a:prstGeom prst="rect">
            <a:avLst/>
          </a:prstGeom>
        </p:spPr>
      </p:pic>
      <p:pic>
        <p:nvPicPr>
          <p:cNvPr id="8" name="Содержимое 17" descr="ss-101206-at-05.ss_fu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299" y="4000504"/>
            <a:ext cx="2841701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9" descr="Armeniya-planiruet-obyavit-9-oktyabrya-Dnem-armyanskikh-gor-i-alpinistov-arme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928926" y="2000240"/>
            <a:ext cx="3114668" cy="457203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Провідними галузями промисловості є хімічна і нафтохімічна (мінеральні добрива, синтетичний каучук, шини), машинобудування (у тому числі хімічне і нафтове, електротехнічна і радіоелектронна промисловість,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приладо-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і верстатобудування, судноремонт), чорна й кольорова металургія, текстильна, харчова промисловість.</a:t>
            </a:r>
          </a:p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ПЕК – ТЕС(44%), ГЕС(26%), АЕС(30%).</a:t>
            </a:r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214290"/>
            <a:ext cx="535640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Промисловість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Содержимое 3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71612"/>
            <a:ext cx="2420173" cy="1872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Содержимое 5" descr="1008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1643050"/>
            <a:ext cx="2321323" cy="2824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Содержимое 7" descr="abit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143380"/>
            <a:ext cx="2326227" cy="18819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Содержимое 9" descr="1358777087_1346933348htzz0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636" y="4643446"/>
            <a:ext cx="2857500" cy="1905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Содержимое 21" descr="armenia_yerevan_arar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84" y="-45159"/>
            <a:ext cx="10991690" cy="6948318"/>
          </a:xfrm>
          <a:prstGeom prst="rect">
            <a:avLst/>
          </a:prstGeom>
        </p:spPr>
      </p:pic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3071802" y="2214554"/>
            <a:ext cx="2428892" cy="17859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Залізничний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Автомобільний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Морський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Трубопровідний</a:t>
            </a:r>
          </a:p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Канатний</a:t>
            </a:r>
          </a:p>
        </p:txBody>
      </p:sp>
      <p:pic>
        <p:nvPicPr>
          <p:cNvPr id="20" name="Содержимое 3" descr="An-124_Rus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6170" y="1928802"/>
            <a:ext cx="3577830" cy="2385220"/>
          </a:xfrm>
          <a:prstGeom prst="rect">
            <a:avLst/>
          </a:prstGeom>
        </p:spPr>
      </p:pic>
      <p:pic>
        <p:nvPicPr>
          <p:cNvPr id="21" name="Содержимое 5" descr="800px-Station_Yerask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52" y="4393389"/>
            <a:ext cx="3286148" cy="2464611"/>
          </a:xfrm>
          <a:prstGeom prst="rect">
            <a:avLst/>
          </a:prstGeom>
        </p:spPr>
      </p:pic>
      <p:pic>
        <p:nvPicPr>
          <p:cNvPr id="22" name="Содержимое 7" descr="VAZ-2106-early-modific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928802"/>
            <a:ext cx="2783416" cy="2087562"/>
          </a:xfrm>
          <a:prstGeom prst="rect">
            <a:avLst/>
          </a:prstGeom>
        </p:spPr>
      </p:pic>
      <p:pic>
        <p:nvPicPr>
          <p:cNvPr id="23" name="Содержимое 9" descr="cable-car-zoo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86256"/>
            <a:ext cx="2857488" cy="2143116"/>
          </a:xfrm>
          <a:prstGeom prst="rect">
            <a:avLst/>
          </a:prstGeom>
        </p:spPr>
      </p:pic>
      <p:pic>
        <p:nvPicPr>
          <p:cNvPr id="24" name="Содержимое 11" descr="220px-Pumpspeicherwerk_Geesthacht_Rohr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926" y="4500570"/>
            <a:ext cx="2794000" cy="18034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643174" y="428604"/>
            <a:ext cx="384509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Транспорт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Содержимое 25" descr="260_A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2714612" y="1214422"/>
            <a:ext cx="3714776" cy="5181616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sz="1800" b="1" i="1" u="sng" dirty="0" smtClean="0">
                <a:latin typeface="Arial" pitchFamily="34" charset="0"/>
                <a:cs typeface="Arial" pitchFamily="34" charset="0"/>
              </a:rPr>
              <a:t>Основні статті експорту: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оброблені діаманти, машини й обладнання, мідна руда, металопрокат. </a:t>
            </a:r>
            <a:br>
              <a:rPr lang="uk-UA" sz="18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1800" b="1" i="1" u="sng" dirty="0" smtClean="0">
                <a:latin typeface="Arial" pitchFamily="34" charset="0"/>
                <a:cs typeface="Arial" pitchFamily="34" charset="0"/>
              </a:rPr>
              <a:t>Головні експорт-партнери: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- Бельгія, Іран, Росія, США, Туркменістан, Грузія. </a:t>
            </a:r>
            <a:br>
              <a:rPr lang="uk-UA" sz="18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1800" b="1" i="1" u="sng" dirty="0" smtClean="0">
                <a:latin typeface="Arial" pitchFamily="34" charset="0"/>
                <a:cs typeface="Arial" pitchFamily="34" charset="0"/>
              </a:rPr>
              <a:t>Основні статті імпорту: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газ, нафта, тютюнові вироби, продовольство, добрива, сільськогосподарська техніка. </a:t>
            </a:r>
            <a:br>
              <a:rPr lang="uk-UA" sz="18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1800" b="1" i="1" u="sng" dirty="0" smtClean="0">
                <a:latin typeface="Arial" pitchFamily="34" charset="0"/>
                <a:cs typeface="Arial" pitchFamily="34" charset="0"/>
              </a:rPr>
              <a:t>Головні імпорт-партнери: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- Росія, США, Бельгія, Іран, Великобританія, Туреччина. 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285728"/>
            <a:ext cx="7766100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Зовнішньоекономічні зв'язки</a:t>
            </a:r>
            <a:endParaRPr lang="uk-UA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Содержимое 3" descr="124505869_2_644x461_metaloobrobka-fotograf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2617825" cy="1743862"/>
          </a:xfrm>
          <a:prstGeom prst="rect">
            <a:avLst/>
          </a:prstGeom>
        </p:spPr>
      </p:pic>
      <p:pic>
        <p:nvPicPr>
          <p:cNvPr id="16" name="Рисунок 15" descr="1208968354_9_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496"/>
            <a:ext cx="2666992" cy="2000244"/>
          </a:xfrm>
          <a:prstGeom prst="rect">
            <a:avLst/>
          </a:prstGeom>
        </p:spPr>
      </p:pic>
      <p:pic>
        <p:nvPicPr>
          <p:cNvPr id="17" name="Рисунок 16" descr="1358777087_1346933348htzz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29198"/>
            <a:ext cx="2678889" cy="1785926"/>
          </a:xfrm>
          <a:prstGeom prst="rect">
            <a:avLst/>
          </a:prstGeom>
        </p:spPr>
      </p:pic>
      <p:pic>
        <p:nvPicPr>
          <p:cNvPr id="18" name="Рисунок 17" descr="abit_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969" y="1071546"/>
            <a:ext cx="2649031" cy="2143140"/>
          </a:xfrm>
          <a:prstGeom prst="rect">
            <a:avLst/>
          </a:prstGeom>
        </p:spPr>
      </p:pic>
      <p:pic>
        <p:nvPicPr>
          <p:cNvPr id="19" name="Содержимое 9" descr="kaminnya_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981" y="3286124"/>
            <a:ext cx="2667019" cy="2000264"/>
          </a:xfrm>
          <a:prstGeom prst="rect">
            <a:avLst/>
          </a:prstGeom>
        </p:spPr>
      </p:pic>
      <p:pic>
        <p:nvPicPr>
          <p:cNvPr id="20" name="Содержимое 11" descr="istorija-armjanskogo-konjaka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5423117"/>
            <a:ext cx="1357322" cy="1434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6" descr="repphoto_11976_47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758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357166"/>
            <a:ext cx="568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Азербайджан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1428736"/>
            <a:ext cx="42148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Символіка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Содержимое 6" descr="Azerbaijan_co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7950" y="2857496"/>
            <a:ext cx="2500298" cy="2800334"/>
          </a:xfrm>
        </p:spPr>
      </p:pic>
      <p:pic>
        <p:nvPicPr>
          <p:cNvPr id="8" name="Содержимое 4" descr="800px-Flag_of_Azerbaijan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786058"/>
            <a:ext cx="5837262" cy="2918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Azerbaijan_Nature_Sha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000232" y="428604"/>
            <a:ext cx="5312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Візитна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картка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571736" y="4150034"/>
            <a:ext cx="4543428" cy="27079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Площа – 86,6 тис. км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Населення – 8,3 млн. осіб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Столиця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Баку (2,54 млн.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осіб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Офіційна мова – азербайджанська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Державний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устрій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унітарний</a:t>
            </a: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Форма державного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правління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президентська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республіка</a:t>
            </a: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Грошова одиниця – манат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Содержимое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500174"/>
            <a:ext cx="3286148" cy="2461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Содержимое 9" descr="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1500174"/>
            <a:ext cx="3219049" cy="24177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ruz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334" y="0"/>
            <a:ext cx="9210334" cy="714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600200"/>
            <a:ext cx="7115196" cy="470916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Площа – 69 700 км2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Населення – 4.6 млн. чол.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Столиця – Тбілісі 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Мова – грузинська 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Державний устрій – президентсько-парламентська республіка</a:t>
            </a:r>
          </a:p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Грошова одиниця – Ларі </a:t>
            </a:r>
          </a:p>
        </p:txBody>
      </p:sp>
      <p:pic>
        <p:nvPicPr>
          <p:cNvPr id="6" name="Содержимое 3" descr="50_лари_Грузия_авер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5190520"/>
            <a:ext cx="3429024" cy="16674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3108" y="357166"/>
            <a:ext cx="4960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Візитна картка</a:t>
            </a:r>
            <a:endParaRPr lang="uk-UA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Oleg\Desktop\Новая папка\az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57252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Географічне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положення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429256" y="1571612"/>
            <a:ext cx="3471858" cy="27146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Розташована на південному сході Європи, на узбережжі Каспійського моря. Межує на півночі з Росією, на заході з Вірменією,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Груз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єю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 Туреччиною, на півдні з Іраном. 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Содержимое 5" descr="Scan20026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5214974" cy="38545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Содержимое 7" descr="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4378429"/>
            <a:ext cx="3071834" cy="2307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1" descr="569668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-142900"/>
            <a:ext cx="10763279" cy="71755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643998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atin typeface="Bookman Old Style" pitchFamily="18" charset="0"/>
              </a:rPr>
              <a:t>Адміністративно-територіальний поділ</a:t>
            </a:r>
            <a:endParaRPr lang="ru-RU" sz="2800" dirty="0" smtClean="0"/>
          </a:p>
        </p:txBody>
      </p:sp>
      <p:pic>
        <p:nvPicPr>
          <p:cNvPr id="1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2357430"/>
            <a:ext cx="4740609" cy="37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5000628" y="1643050"/>
            <a:ext cx="3900486" cy="1564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Територіально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Азербайджан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поділяється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на 59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районів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11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міст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і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автономну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республіку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— </a:t>
            </a:r>
            <a:r>
              <a:rPr kumimoji="0" lang="uk-UA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Нахічеваньську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Автономну Республіку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Содержимое 7" descr="az_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3569878"/>
            <a:ext cx="3857652" cy="289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1" descr="DSC00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0287001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571612"/>
            <a:ext cx="4114800" cy="43243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На півночі простяглися хребти Великого Кавказу — Головний Кавказький і Бічний з вершинами Базар-Дюзі (4 480 м), і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Шахдаг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 (4 250 м).</a:t>
            </a:r>
          </a:p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На заході та південному заході гірська система Малого Кавказу</a:t>
            </a:r>
          </a:p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На південному-сході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Ленкоранська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гірська система — Талишські гори з висотами до 2 500 м.</a:t>
            </a:r>
          </a:p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Між горами Великого і Малого Кавказу чверть площі держави займає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Кура-Араксинська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низовина, частина якої лежить нижче рівня океану (до -28 м).</a:t>
            </a:r>
          </a:p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На узбережжі Каспійського моря розташовані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Самур-Дівічинська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 (на північному сході) і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Ленкоранська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 (на південному сході) низовини.</a:t>
            </a:r>
          </a:p>
          <a:p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571480"/>
            <a:ext cx="262026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Рельєф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Содержимое 9" descr="azerbaydja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0"/>
            <a:ext cx="4581038" cy="41751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6" descr="azerbaijan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4678" y="357166"/>
            <a:ext cx="2532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Клімат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072066" y="1214422"/>
            <a:ext cx="3971924" cy="52864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Типи клімату Азербайджану: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— Клімат напівпустель і сухих степів з помірною зимою і сухим жарким літом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— Клімат напівпустель і сухих степів з холодною зимою і сухим жарким літом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— Помірно теплий клімат з помірною зимою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— Помірно теплий клімат з сухим літом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— Помірно теплий клімат з рівномірним розподілом опадів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— холодний клімат з сухим літом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 — холодний клімат із сухою зимою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 — холодний клімат з великою кількістю опадів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 — Гірський клімат тундри</a:t>
            </a:r>
            <a:endParaRPr kumimoji="0" lang="uk-UA" sz="1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Содержимое 15" descr="Типы_климата_Азербайджана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71612"/>
            <a:ext cx="5024804" cy="43577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3" descr="azerbadzh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1287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653659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Корисні</a:t>
            </a:r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копалини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928926" y="1714488"/>
            <a:ext cx="3328982" cy="453867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Надра Азербайджану багаті нафтою, залізняком, алунітами, кобальтом, барієм, молібденом, арсеном, сірчаним колчеданом, туфом, є поклади золота, срібла, поліметалів. Найважливіші корисні копалини – нафта, газ і                       газоконденсат, руди чорних, кольорових і благородних металів, а також нерудна сировина, буд. матеріали і мінеральні води.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Содержимое 6" descr="229596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1214422"/>
            <a:ext cx="2745294" cy="1747837"/>
          </a:xfrm>
          <a:prstGeom prst="rect">
            <a:avLst/>
          </a:prstGeom>
        </p:spPr>
      </p:pic>
      <p:pic>
        <p:nvPicPr>
          <p:cNvPr id="10" name="Рисунок 9" descr="383425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071810"/>
            <a:ext cx="2653006" cy="1779725"/>
          </a:xfrm>
          <a:prstGeom prst="rect">
            <a:avLst/>
          </a:prstGeom>
        </p:spPr>
      </p:pic>
      <p:pic>
        <p:nvPicPr>
          <p:cNvPr id="11" name="Рисунок 10" descr="1153473337_travertine55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3071810"/>
            <a:ext cx="2144117" cy="1981164"/>
          </a:xfrm>
          <a:prstGeom prst="rect">
            <a:avLst/>
          </a:prstGeom>
        </p:spPr>
      </p:pic>
      <p:pic>
        <p:nvPicPr>
          <p:cNvPr id="12" name="Рисунок 11" descr="a19c7af520587202a8ac188c686ac0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214422"/>
            <a:ext cx="2675232" cy="1783488"/>
          </a:xfrm>
          <a:prstGeom prst="rect">
            <a:avLst/>
          </a:prstGeom>
        </p:spPr>
      </p:pic>
      <p:pic>
        <p:nvPicPr>
          <p:cNvPr id="13" name="Рисунок 12" descr="barii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10" y="5000612"/>
            <a:ext cx="1857388" cy="1857388"/>
          </a:xfrm>
          <a:prstGeom prst="rect">
            <a:avLst/>
          </a:prstGeom>
        </p:spPr>
      </p:pic>
      <p:pic>
        <p:nvPicPr>
          <p:cNvPr id="14" name="Рисунок 13" descr="C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64" y="5214926"/>
            <a:ext cx="1643074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4" descr="1247304434_vetton_ru_8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4480" y="285728"/>
            <a:ext cx="5473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Водні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ресурси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5429256" y="1571612"/>
            <a:ext cx="3500462" cy="4857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Країна малих гірських рік (понад 1000). Більшість з них належать басейну Кури. В Азербайджані протікають найбільші річки Кавказу — Кура з притоками Араксом (на кордоні з Іраном) 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Алазані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, які використовуються для зрошення і одержання гідроенергії. В Азербайджані налічується понад 250 озер, найбільші з них: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Хаджікабюль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(16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км²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) і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Беюкшор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(10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км²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).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Содержимое 6" descr="az_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428736"/>
            <a:ext cx="2622541" cy="1966906"/>
          </a:xfrm>
          <a:prstGeom prst="rect">
            <a:avLst/>
          </a:prstGeom>
        </p:spPr>
      </p:pic>
      <p:pic>
        <p:nvPicPr>
          <p:cNvPr id="18" name="Содержимое 8" descr="az4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428736"/>
            <a:ext cx="2143140" cy="2857520"/>
          </a:xfrm>
          <a:prstGeom prst="rect">
            <a:avLst/>
          </a:prstGeom>
        </p:spPr>
      </p:pic>
      <p:pic>
        <p:nvPicPr>
          <p:cNvPr id="19" name="Рисунок 18" descr="Kur cay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580" y="5143512"/>
            <a:ext cx="2584655" cy="1714488"/>
          </a:xfrm>
          <a:prstGeom prst="rect">
            <a:avLst/>
          </a:prstGeom>
        </p:spPr>
      </p:pic>
      <p:pic>
        <p:nvPicPr>
          <p:cNvPr id="20" name="Содержимое 10" descr="300px-Jolfa-Aras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3500438"/>
            <a:ext cx="2571768" cy="1920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10" descr="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79714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8794" y="0"/>
            <a:ext cx="582512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Земляні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ресурси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857752" y="1214422"/>
            <a:ext cx="4143404" cy="30003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В низовинах переважно сіроземи й лучні ґрунти, солончаки, вище, до 500 м, — каштанові; на схилах гір, до 2 000—2 200 м, — бурі 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гірськолісові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. Вище 2 000—2 200 м —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гірськолучні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 ґрунти. На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Ленкоранській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 низовині </a:t>
            </a:r>
            <a:r>
              <a:rPr lang="uk-UA" sz="1800" b="1" i="1" dirty="0" err="1" smtClean="0">
                <a:latin typeface="Arial" pitchFamily="34" charset="0"/>
                <a:cs typeface="Arial" pitchFamily="34" charset="0"/>
              </a:rPr>
              <a:t>жовтоземні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 субтропічні ґрунти.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1362079140zeml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2726558" cy="2044919"/>
          </a:xfrm>
          <a:prstGeom prst="rect">
            <a:avLst/>
          </a:prstGeom>
        </p:spPr>
      </p:pic>
      <p:pic>
        <p:nvPicPr>
          <p:cNvPr id="15" name="Содержимое 4" descr="00896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2285992"/>
            <a:ext cx="2585505" cy="1939129"/>
          </a:xfrm>
          <a:prstGeom prst="rect">
            <a:avLst/>
          </a:prstGeom>
        </p:spPr>
      </p:pic>
      <p:pic>
        <p:nvPicPr>
          <p:cNvPr id="17" name="Рисунок 16" descr="Bodenprofil_Hei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572008"/>
            <a:ext cx="2771802" cy="2078852"/>
          </a:xfrm>
          <a:prstGeom prst="rect">
            <a:avLst/>
          </a:prstGeom>
        </p:spPr>
      </p:pic>
      <p:pic>
        <p:nvPicPr>
          <p:cNvPr id="18" name="Рисунок 17" descr="poch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43446"/>
            <a:ext cx="2777585" cy="1864454"/>
          </a:xfrm>
          <a:prstGeom prst="rect">
            <a:avLst/>
          </a:prstGeom>
        </p:spPr>
      </p:pic>
      <p:pic>
        <p:nvPicPr>
          <p:cNvPr id="19" name="Рисунок 18" descr="земляний субстрат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322" y="4429132"/>
            <a:ext cx="3004963" cy="222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uiExpand="1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42950-1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32387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7356" y="285728"/>
            <a:ext cx="513480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Лісові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ресурси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071802" y="2071678"/>
            <a:ext cx="3357586" cy="418148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2 000—2 200 м, — широколистяні ліси (бук, граб, дуб). Особливо розвинута лісова рослинність на південних схилах Головного Кавказького хребта. На схилах Талишу район вологих субтропіків, в широколистяних лісах зустрічаються релікти третинного часу (залізне дерево, дуб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каштанолистий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дзелква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 шовкова акація та ін.). В Азербайджані налічується понад 400 видів дерев і чагарників.</a:t>
            </a:r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Содержимое 4" descr="29162-1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571612"/>
            <a:ext cx="2427712" cy="18902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5" name="Рисунок 14" descr="lis_ukrtvir.info_-580x4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500174"/>
            <a:ext cx="2797281" cy="1996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6" name="Рисунок 15" descr="Murov_mountain_in_Azerbaijan-Caucasus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48" y="4286256"/>
            <a:ext cx="2821978" cy="18849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7" name="Рисунок 16" descr="завантаження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64" y="4143380"/>
            <a:ext cx="2466975" cy="1847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uiExpand="1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800px-Gosha_ga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214290"/>
            <a:ext cx="795480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Рекреаційні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ресурси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500694" y="1643050"/>
            <a:ext cx="3471858" cy="5072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Заповідники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Ак-Ґьольський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Басутчайський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Ґєокчайський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Гизилагаджський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Ґірканський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Іобустанський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Ґьой-Ґьольський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Ельдарська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Сосна.</a:t>
            </a:r>
            <a:br>
              <a:rPr lang="uk-UA" sz="16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У столиці — старе місто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XI 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ст., в його межах — фортеця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Ічері-Шехер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мінарет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Синик-Кала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вежа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Киз-Каласи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, музеї: Історичний, Мистецтв, Азербайджанської літератури, Сільськогосподарський.</a:t>
            </a:r>
            <a:br>
              <a:rPr lang="uk-UA" sz="16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Ґянджі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— руїни фортечних мурів, веж, мостів, мечеть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Джума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мавзолей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Нізамі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Краєзнавчий музей.</a:t>
            </a:r>
            <a:br>
              <a:rPr lang="uk-UA" sz="16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У Нахічевані — фортеця, мавзолей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Юсуфа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мавзолей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Моміне-хатун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комплекс мечетей і мавзолеїв, Історичний музей,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Музей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літератури.</a:t>
            </a:r>
          </a:p>
        </p:txBody>
      </p:sp>
      <p:pic>
        <p:nvPicPr>
          <p:cNvPr id="12" name="Рисунок 11" descr="800px-Atashgah_Fire_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735"/>
            <a:ext cx="3214710" cy="2411033"/>
          </a:xfrm>
          <a:prstGeom prst="rect">
            <a:avLst/>
          </a:prstGeom>
        </p:spPr>
      </p:pic>
      <p:pic>
        <p:nvPicPr>
          <p:cNvPr id="15" name="Рисунок 14" descr="800px-Shirvanshah_Palace_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446504"/>
            <a:ext cx="3071834" cy="2303875"/>
          </a:xfrm>
          <a:prstGeom prst="rect">
            <a:avLst/>
          </a:prstGeom>
        </p:spPr>
      </p:pic>
      <p:pic>
        <p:nvPicPr>
          <p:cNvPr id="13" name="Рисунок 12" descr="800px-Bay_in_Bak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3214686"/>
            <a:ext cx="3190247" cy="2181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4" descr="azerbaijan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4546" y="357166"/>
            <a:ext cx="4637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Населення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Содержимое 10" descr="Azerbaijan_02070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95641" y="4500570"/>
            <a:ext cx="3148359" cy="2357430"/>
          </a:xfrm>
        </p:spPr>
      </p:pic>
      <p:pic>
        <p:nvPicPr>
          <p:cNvPr id="12" name="Рисунок 11" descr="azerbaydzhanc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4286256"/>
            <a:ext cx="1810095" cy="2407427"/>
          </a:xfrm>
          <a:prstGeom prst="rect">
            <a:avLst/>
          </a:prstGeom>
        </p:spPr>
      </p:pic>
      <p:pic>
        <p:nvPicPr>
          <p:cNvPr id="13" name="Рисунок 12" descr="MoscowWFreestyleWrestlingChampionship201055kg6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1500174"/>
            <a:ext cx="2816685" cy="2816685"/>
          </a:xfrm>
          <a:prstGeom prst="rect">
            <a:avLst/>
          </a:prstGeom>
        </p:spPr>
      </p:pic>
      <p:pic>
        <p:nvPicPr>
          <p:cNvPr id="14" name="Рисунок 13" descr="psntsk6v215v4x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1285860"/>
            <a:ext cx="2163017" cy="2950306"/>
          </a:xfrm>
          <a:prstGeom prst="rect">
            <a:avLst/>
          </a:prstGeom>
        </p:spPr>
      </p:pic>
      <p:sp>
        <p:nvSpPr>
          <p:cNvPr id="16" name="Содержимое 5"/>
          <p:cNvSpPr txBox="1">
            <a:spLocks/>
          </p:cNvSpPr>
          <p:nvPr/>
        </p:nvSpPr>
        <p:spPr>
          <a:xfrm>
            <a:off x="2428860" y="1571612"/>
            <a:ext cx="3500462" cy="49292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Етнічний склад населення: азербайджанці - </a:t>
            </a:r>
            <a:r>
              <a:rPr kumimoji="0" lang="uk-UA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95</a:t>
            </a:r>
            <a:r>
              <a:rPr kumimoji="0" lang="uk-UA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%, 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дагестанці (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лезгіни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аварці, цахури,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хіналугці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будухі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- 2,7%, росіяни - 1,8%, талиші - 0,9%, інші - 1%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uk-UA" b="1" i="1" dirty="0" smtClean="0">
                <a:latin typeface="Arial" pitchFamily="34" charset="0"/>
                <a:cs typeface="Arial" pitchFamily="34" charset="0"/>
              </a:rPr>
              <a:t>Густота населення: 96 осіб/км</a:t>
            </a:r>
            <a:r>
              <a:rPr lang="uk-UA" b="1" i="1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uk-UA" b="1" i="1" dirty="0" smtClean="0">
                <a:latin typeface="Arial" pitchFamily="34" charset="0"/>
                <a:cs typeface="Arial" pitchFamily="34" charset="0"/>
              </a:rPr>
              <a:t> Рівень урбанізації: 52%.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uk-UA" b="1" i="1" dirty="0" smtClean="0">
                <a:latin typeface="Arial" pitchFamily="34" charset="0"/>
                <a:cs typeface="Arial" pitchFamily="34" charset="0"/>
              </a:rPr>
              <a:t>Найбільші міста: </a:t>
            </a: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Баку (2,54 млн. </a:t>
            </a:r>
            <a:r>
              <a:rPr lang="ru-RU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</a:t>
            </a: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uk-UA" b="1" i="1" dirty="0" err="1" smtClean="0">
                <a:latin typeface="Arial" pitchFamily="34" charset="0"/>
                <a:cs typeface="Arial" pitchFamily="34" charset="0"/>
              </a:rPr>
              <a:t>Гянджа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 (350 тис. осіб), </a:t>
            </a:r>
            <a:r>
              <a:rPr lang="uk-UA" b="1" i="1" dirty="0" err="1" smtClean="0">
                <a:latin typeface="Arial" pitchFamily="34" charset="0"/>
                <a:cs typeface="Arial" pitchFamily="34" charset="0"/>
              </a:rPr>
              <a:t>Сумгаїт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 (406 тис. осіб), Нахічевань (77 тис. осіб), </a:t>
            </a:r>
            <a:r>
              <a:rPr lang="uk-UA" b="1" i="1" dirty="0" err="1" smtClean="0">
                <a:latin typeface="Arial" pitchFamily="34" charset="0"/>
                <a:cs typeface="Arial" pitchFamily="34" charset="0"/>
              </a:rPr>
              <a:t>Ханкенді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 (53 тис. осіб).</a:t>
            </a:r>
            <a:endParaRPr kumimoji="0" lang="uk-UA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newmentour.com/images/full/1355220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5357818" y="2714620"/>
            <a:ext cx="3071834" cy="1357322"/>
          </a:xfrm>
        </p:spPr>
        <p:txBody>
          <a:bodyPr/>
          <a:lstStyle/>
          <a:p>
            <a:pPr>
              <a:buNone/>
            </a:pPr>
            <a:r>
              <a:rPr lang="uk-UA" sz="2400" b="1" i="1" dirty="0" smtClean="0">
                <a:solidFill>
                  <a:schemeClr val="bg1"/>
                </a:solidFill>
              </a:rPr>
              <a:t> </a:t>
            </a:r>
            <a:endParaRPr lang="uk-UA" sz="2000" b="1" i="1" dirty="0" smtClean="0">
              <a:solidFill>
                <a:schemeClr val="bg1"/>
              </a:solidFill>
            </a:endParaRPr>
          </a:p>
          <a:p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14942" y="1571612"/>
            <a:ext cx="3786214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Республіка Грузія знаходиться на південному сході Європи і займає центральну і західну частину Закавказзя</a:t>
            </a:r>
            <a:r>
              <a:rPr lang="uk-UA" dirty="0" smtClean="0"/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14942" y="2786058"/>
            <a:ext cx="3786214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Межує на півночі з Росією, на сході з Азербайджаном, на півдні з Вірменією і Туреччиною. </a:t>
            </a:r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14942" y="4000504"/>
            <a:ext cx="3786214" cy="6429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На заході омивається Чорним морем.</a:t>
            </a:r>
            <a:endParaRPr lang="uk-UA" b="1" i="1" dirty="0">
              <a:solidFill>
                <a:schemeClr val="bg1"/>
              </a:solidFill>
            </a:endParaRPr>
          </a:p>
        </p:txBody>
      </p:sp>
      <p:pic>
        <p:nvPicPr>
          <p:cNvPr id="20" name="Содержимое 10" descr="Рисунок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571612"/>
            <a:ext cx="4143404" cy="51023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0034" y="142852"/>
            <a:ext cx="8432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Географічне положення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9" descr="Азе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68"/>
            <a:ext cx="9144000" cy="68678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3240" y="428604"/>
            <a:ext cx="2579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Релігія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143240" y="1500174"/>
            <a:ext cx="3686172" cy="1714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Домінуюча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релігія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іслам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Релігійний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склад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населення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мусульмани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- 93,4%,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православні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- 4,8%,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інші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- 1,8%</a:t>
            </a:r>
            <a:endParaRPr lang="uk-UA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sl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2786050" cy="2005956"/>
          </a:xfrm>
          <a:prstGeom prst="rect">
            <a:avLst/>
          </a:prstGeom>
        </p:spPr>
      </p:pic>
      <p:pic>
        <p:nvPicPr>
          <p:cNvPr id="9" name="Рисунок 8" descr="islam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68" y="1428736"/>
            <a:ext cx="1809750" cy="2533650"/>
          </a:xfrm>
          <a:prstGeom prst="rect">
            <a:avLst/>
          </a:prstGeom>
        </p:spPr>
      </p:pic>
      <p:pic>
        <p:nvPicPr>
          <p:cNvPr id="10" name="Содержимое 4" descr="1339497663_thumb325_201112061216309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4357694"/>
            <a:ext cx="3095625" cy="2143125"/>
          </a:xfrm>
          <a:prstGeom prst="rect">
            <a:avLst/>
          </a:prstGeom>
        </p:spPr>
      </p:pic>
      <p:pic>
        <p:nvPicPr>
          <p:cNvPr id="11" name="Рисунок 10" descr="Patr__Shei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3383580"/>
            <a:ext cx="5072098" cy="3293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0" descr="az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428604"/>
            <a:ext cx="6599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Промисловість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457828" y="1643050"/>
            <a:ext cx="3686172" cy="461011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Азербайджан — індустріально-аграрна держава, основний нафтогазовидобувний район Закавказзя. Основні галузі економіки: </a:t>
            </a:r>
            <a:r>
              <a:rPr lang="uk-UA" sz="1600" b="1" i="1" dirty="0" err="1" smtClean="0">
                <a:latin typeface="Arial" pitchFamily="34" charset="0"/>
                <a:cs typeface="Arial" pitchFamily="34" charset="0"/>
              </a:rPr>
              <a:t>нафто-</a:t>
            </a: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 і газовидобувна, нафтопереробна, обладнання для нафтовидобутку, рудовидобувна, чорна і кольорова металургія, цементна, хімічна і нафтохімічна, текстильна, машинобудування (нафтопромислове обладнання, електронна, електротехнічна, приладобудівна, харчосмакова промисловість).</a:t>
            </a:r>
          </a:p>
          <a:p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ТЕС – 90%, ГЕС – 10%</a:t>
            </a:r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imgdes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357298"/>
            <a:ext cx="3433637" cy="1866107"/>
          </a:xfrm>
          <a:prstGeom prst="rect">
            <a:avLst/>
          </a:prstGeom>
        </p:spPr>
      </p:pic>
      <p:pic>
        <p:nvPicPr>
          <p:cNvPr id="14" name="Рисунок 13" descr="mashinostroenie_250x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1714488"/>
            <a:ext cx="1696224" cy="1356979"/>
          </a:xfrm>
          <a:prstGeom prst="rect">
            <a:avLst/>
          </a:prstGeom>
        </p:spPr>
      </p:pic>
      <p:pic>
        <p:nvPicPr>
          <p:cNvPr id="15" name="Рисунок 14" descr="Stockage_de_cimen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5000636"/>
            <a:ext cx="2214578" cy="1654098"/>
          </a:xfrm>
          <a:prstGeom prst="rect">
            <a:avLst/>
          </a:prstGeom>
        </p:spPr>
      </p:pic>
      <p:pic>
        <p:nvPicPr>
          <p:cNvPr id="16" name="Рисунок 15" descr="topnews_net_n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4857760"/>
            <a:ext cx="2517800" cy="1828718"/>
          </a:xfrm>
          <a:prstGeom prst="rect">
            <a:avLst/>
          </a:prstGeom>
        </p:spPr>
      </p:pic>
      <p:pic>
        <p:nvPicPr>
          <p:cNvPr id="12" name="Содержимое 4" descr="c2RlbGFub3VuYXMuaW4udWEvaW1hZ2VzL2ltZy96L3gvWlhWeWIzQmhMV05sYm5SeVpTNWpiMjB2ZFhCc2IyRmtjeTl3YjNOMGN5OHlNREV3TFRFeUx6RXlPVEl4T0RRNE1qWmZNamhmTVM1cWNHY19YMTlwWkQweE5UUXhNQT09LmpwZw==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62" y="2928934"/>
            <a:ext cx="3071834" cy="2050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uiExpand="1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0" descr="DSC00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0287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48" y="285728"/>
            <a:ext cx="786131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Сільське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господарство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714612" y="1357298"/>
            <a:ext cx="3757610" cy="3643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uk-UA" sz="1600" b="1" i="1" dirty="0" smtClean="0">
                <a:latin typeface="Arial" pitchFamily="34" charset="0"/>
                <a:cs typeface="Arial" pitchFamily="34" charset="0"/>
              </a:rPr>
              <a:t>Площа сільськогосподарських угідь 4,2 млн. га. Посівна площа 1463 тис. га, зокрема зернові 40% (переважно пшениця), кормові 36%, технічні культури 20%. Вирощують зернові, овочі, фрукти, головні технічні (бавовник, тютюн, чай), субтропічні (гранат, цитрусові, хурма)культури, виноград. Головні галузі тваринництва — вівчарство, молочно-м'ясне скотарство, птахівництво, шовківництво.</a:t>
            </a:r>
            <a:endParaRPr lang="uk-UA" sz="16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Wine_grapes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2696158" cy="2357454"/>
          </a:xfrm>
          <a:prstGeom prst="rect">
            <a:avLst/>
          </a:prstGeom>
        </p:spPr>
      </p:pic>
      <p:pic>
        <p:nvPicPr>
          <p:cNvPr id="14" name="Рисунок 13" descr="1383726738_silske-gospodarstv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54588"/>
            <a:ext cx="2857520" cy="1803412"/>
          </a:xfrm>
          <a:prstGeom prst="rect">
            <a:avLst/>
          </a:prstGeom>
        </p:spPr>
      </p:pic>
      <p:pic>
        <p:nvPicPr>
          <p:cNvPr id="15" name="Рисунок 14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5057763"/>
            <a:ext cx="3214710" cy="1800237"/>
          </a:xfrm>
          <a:prstGeom prst="rect">
            <a:avLst/>
          </a:prstGeom>
        </p:spPr>
      </p:pic>
      <p:pic>
        <p:nvPicPr>
          <p:cNvPr id="16" name="Содержимое 4" descr="38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81" y="1571612"/>
            <a:ext cx="2667018" cy="2000264"/>
          </a:xfrm>
          <a:prstGeom prst="rect">
            <a:avLst/>
          </a:prstGeom>
        </p:spPr>
      </p:pic>
      <p:pic>
        <p:nvPicPr>
          <p:cNvPr id="17" name="Рисунок 16" descr="ve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578" y="4429132"/>
            <a:ext cx="2217495" cy="1483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uiExpand="1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4" descr="271227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5984" y="357166"/>
            <a:ext cx="451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Транспорт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928926" y="1714488"/>
            <a:ext cx="3143272" cy="40719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Транспорт — залізничний, автомобільний, розвинений трубопровідний. Баку — основне портове місто і перевалочний пункт для нафти, нафтопродуктів, лісу. Найбільші міста Азербайджану пов'язані з Баку і між собою. В Баку є міжнародне летовище.</a:t>
            </a:r>
            <a:endParaRPr lang="uk-UA" sz="1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Содержимое 6" descr="37377605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714488"/>
            <a:ext cx="2525944" cy="1895468"/>
          </a:xfrm>
          <a:prstGeom prst="rect">
            <a:avLst/>
          </a:prstGeom>
        </p:spPr>
      </p:pic>
      <p:pic>
        <p:nvPicPr>
          <p:cNvPr id="15" name="Рисунок 14" descr="1293213767_speedw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04" y="3857604"/>
            <a:ext cx="3000396" cy="3000396"/>
          </a:xfrm>
          <a:prstGeom prst="rect">
            <a:avLst/>
          </a:prstGeom>
        </p:spPr>
      </p:pic>
      <p:pic>
        <p:nvPicPr>
          <p:cNvPr id="16" name="Содержимое 9" descr="truba_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003" y="1357298"/>
            <a:ext cx="3046997" cy="2428892"/>
          </a:xfrm>
          <a:prstGeom prst="rect">
            <a:avLst/>
          </a:prstGeom>
        </p:spPr>
      </p:pic>
      <p:pic>
        <p:nvPicPr>
          <p:cNvPr id="17" name="Содержимое 11" descr="19_10_07судн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52108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uiExpand="1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1" descr="repphoto_5006_19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9491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8" y="285728"/>
            <a:ext cx="83582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Зовнішньоекономічні </a:t>
            </a:r>
            <a:r>
              <a:rPr lang="uk-UA" sz="4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зв</a:t>
            </a:r>
            <a:r>
              <a:rPr lang="en-US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4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язки</a:t>
            </a:r>
            <a:endParaRPr lang="uk-UA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786314" y="1714488"/>
            <a:ext cx="4214842" cy="47863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 Імпорт країни становлять машини та устаткування, а саме легкові та вантажні автомобілі, техніка, мобільні телефони тощо, металеві вироби і напівфабрикати для виготовлення різних металевих труб, будівельні матеріали, цемент, дерево, скло і т.д.</a:t>
            </a:r>
          </a:p>
          <a:p>
            <a:pPr>
              <a:buNone/>
            </a:pP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Приблизно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90-96%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експорту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Азербайджану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становлять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нафта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нафтопродукти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Oleg\Desktop\Новая папка\Новая папка\cars_perevoz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2385145" cy="1785950"/>
          </a:xfrm>
          <a:prstGeom prst="rect">
            <a:avLst/>
          </a:prstGeom>
          <a:noFill/>
        </p:spPr>
      </p:pic>
      <p:pic>
        <p:nvPicPr>
          <p:cNvPr id="15" name="Содержимое 5" descr="oilman_1909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2500306"/>
            <a:ext cx="2299255" cy="1721637"/>
          </a:xfrm>
          <a:prstGeom prst="rect">
            <a:avLst/>
          </a:prstGeom>
        </p:spPr>
      </p:pic>
      <p:pic>
        <p:nvPicPr>
          <p:cNvPr id="16" name="Содержимое 7" descr="thumb300_2010062106534083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86124"/>
            <a:ext cx="2500298" cy="1666865"/>
          </a:xfrm>
          <a:prstGeom prst="rect">
            <a:avLst/>
          </a:prstGeom>
        </p:spPr>
      </p:pic>
      <p:pic>
        <p:nvPicPr>
          <p:cNvPr id="17" name="Содержимое 9" descr="warzywa_owoce_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28" y="4751512"/>
            <a:ext cx="3286122" cy="210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uiExpand="1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Содержимое 3" descr="azerbaijan_t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7"/>
            <a:ext cx="9144000" cy="6852063"/>
          </a:xfrm>
          <a:prstGeom prst="rect">
            <a:avLst/>
          </a:prstGeom>
        </p:spPr>
      </p:pic>
      <p:pic>
        <p:nvPicPr>
          <p:cNvPr id="16" name="Рисунок 15" descr="1342HeerimArchitectsPenSOCARTower_pi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876" y="1000108"/>
            <a:ext cx="3616124" cy="5147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1428728" y="0"/>
            <a:ext cx="60429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Файне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місто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Баку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7" name="Рисунок 16" descr="1299688518_zvezda-nezavisimosti_www.great.az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4668881"/>
            <a:ext cx="3786214" cy="21891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Содержимое 14" descr="63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" y="4295709"/>
            <a:ext cx="3500430" cy="25622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Рисунок 17" descr="dva-ochen-neobychnyh-sooruzheniya-poyavyatsya-v-baku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60" y="1500174"/>
            <a:ext cx="3810000" cy="2381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Рисунок 18" descr="завантаження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928934"/>
            <a:ext cx="2619375" cy="17430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Рисунок 19" descr="завантаження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00108"/>
            <a:ext cx="2419350" cy="188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baku_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1217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357290" y="5786454"/>
            <a:ext cx="6592510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Дякую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за 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увагу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!!!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14290"/>
            <a:ext cx="857256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uk-UA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43900" y="142852"/>
            <a:ext cx="857256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uk-UA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1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460"/>
            <a:ext cx="9286908" cy="626854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28992" y="571480"/>
            <a:ext cx="5715008" cy="2214578"/>
          </a:xfrm>
        </p:spPr>
        <p:txBody>
          <a:bodyPr>
            <a:noAutofit/>
          </a:bodyPr>
          <a:lstStyle/>
          <a:p>
            <a:r>
              <a:rPr lang="uk-UA" b="1" i="1" dirty="0" smtClean="0">
                <a:latin typeface="Arial" pitchFamily="34" charset="0"/>
                <a:cs typeface="Arial" pitchFamily="34" charset="0"/>
              </a:rPr>
              <a:t>Грузія складається із двох автономних республік</a:t>
            </a:r>
            <a:r>
              <a:rPr lang="ka-GE" b="1" i="1" dirty="0" smtClean="0">
                <a:cs typeface="Arial" pitchFamily="34" charset="0"/>
              </a:rPr>
              <a:t>, 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дев'яти регіонів та одного міста державного підпорядкування.</a:t>
            </a:r>
            <a:endParaRPr lang="uk-UA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887682"/>
            <a:ext cx="29289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1 –</a:t>
            </a:r>
            <a:r>
              <a:rPr lang="uk-UA" b="1" dirty="0" smtClean="0"/>
              <a:t> Абхазія </a:t>
            </a:r>
          </a:p>
          <a:p>
            <a:r>
              <a:rPr lang="uk-UA" dirty="0" smtClean="0"/>
              <a:t>2 – Мегрелія-Гірська Сванетія </a:t>
            </a:r>
          </a:p>
          <a:p>
            <a:r>
              <a:rPr lang="uk-UA" dirty="0" smtClean="0"/>
              <a:t>3 – Ґурі </a:t>
            </a:r>
          </a:p>
          <a:p>
            <a:r>
              <a:rPr lang="uk-UA" dirty="0" smtClean="0"/>
              <a:t>4 – </a:t>
            </a:r>
            <a:r>
              <a:rPr lang="uk-UA" b="1" dirty="0" smtClean="0"/>
              <a:t>Аджарія </a:t>
            </a:r>
          </a:p>
          <a:p>
            <a:r>
              <a:rPr lang="uk-UA" dirty="0" smtClean="0"/>
              <a:t>5 – Рача-Лечхумі і Нижня Сванетія</a:t>
            </a:r>
          </a:p>
          <a:p>
            <a:r>
              <a:rPr lang="uk-UA" dirty="0" smtClean="0"/>
              <a:t>6 – Імереті</a:t>
            </a:r>
          </a:p>
          <a:p>
            <a:r>
              <a:rPr lang="uk-UA" dirty="0" smtClean="0"/>
              <a:t>7 – Самцхе-Джавахеті</a:t>
            </a:r>
          </a:p>
          <a:p>
            <a:r>
              <a:rPr lang="uk-UA" dirty="0" smtClean="0"/>
              <a:t>8 – Шида Картлі</a:t>
            </a:r>
          </a:p>
          <a:p>
            <a:r>
              <a:rPr lang="uk-UA" dirty="0" smtClean="0"/>
              <a:t>9 – Мцхета-Мтіанеті</a:t>
            </a:r>
          </a:p>
          <a:p>
            <a:r>
              <a:rPr lang="uk-UA" dirty="0" smtClean="0"/>
              <a:t>10 – Квемо Картлі</a:t>
            </a:r>
          </a:p>
          <a:p>
            <a:r>
              <a:rPr lang="uk-UA" dirty="0" smtClean="0"/>
              <a:t>11 – Кахеті</a:t>
            </a:r>
          </a:p>
          <a:p>
            <a:r>
              <a:rPr lang="uk-UA" dirty="0" smtClean="0"/>
              <a:t>12 – Тбілісі</a:t>
            </a:r>
            <a:endParaRPr lang="uk-UA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1285852" y="2428868"/>
            <a:ext cx="857256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000100" y="3357562"/>
            <a:ext cx="157163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85786" y="3929066"/>
            <a:ext cx="192882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285852" y="4214818"/>
            <a:ext cx="1214446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1142976" y="3143248"/>
            <a:ext cx="3071834" cy="1643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1142976" y="4000504"/>
            <a:ext cx="271464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1785918" y="4071942"/>
            <a:ext cx="3500462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214546" y="5214950"/>
            <a:ext cx="250033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2143108" y="4214818"/>
            <a:ext cx="4214842" cy="157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1928794" y="5572140"/>
            <a:ext cx="435771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1214414" y="5000636"/>
            <a:ext cx="6643734" cy="135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1285852" y="5000636"/>
            <a:ext cx="5214974" cy="1714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85720" y="0"/>
            <a:ext cx="824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Адміністративно-територіальний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поділ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Bakurian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736262" cy="6858000"/>
          </a:xfrm>
        </p:spPr>
      </p:pic>
      <p:sp>
        <p:nvSpPr>
          <p:cNvPr id="16" name="Прямоугольник 15"/>
          <p:cNvSpPr/>
          <p:nvPr/>
        </p:nvSpPr>
        <p:spPr>
          <a:xfrm>
            <a:off x="3000364" y="142852"/>
            <a:ext cx="37642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Рельєф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" name="Содержимое 5" descr="Груз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500174"/>
            <a:ext cx="4864120" cy="43577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72132" y="1785926"/>
            <a:ext cx="3571868" cy="371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tx1"/>
                </a:solidFill>
              </a:rPr>
              <a:t>Близько 87% території Грузії займають гори і передгір'я Кавказу, 13% — низини і рівнини (Колхідська та Алазанська    низини, Картлійська низовина). Найвищі точки Грузії — гора Шхара (5068 м) та гора Казбеґі (5033 м). Крайній південь Грузії зайнятий Південно-Грузинським вулканічним нагір'ям.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Mezhdunarodnaya-konferentsiya-Migratsiya-i-razvitie-proydet-v-Tbilisi-тбилиси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393975" cy="6858000"/>
          </a:xfrm>
        </p:spPr>
      </p:pic>
      <p:pic>
        <p:nvPicPr>
          <p:cNvPr id="10" name="Picture 3" descr="http://infoclimate.org/wp-content/uploads/2009/06/d0bad0bbd0b8d0bcd0b0d18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14818"/>
            <a:ext cx="3299754" cy="2225673"/>
          </a:xfrm>
          <a:prstGeom prst="rect">
            <a:avLst/>
          </a:prstGeom>
          <a:noFill/>
        </p:spPr>
      </p:pic>
      <p:pic>
        <p:nvPicPr>
          <p:cNvPr id="12" name="Содержимое 7" descr="Панорама_Батум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85794"/>
            <a:ext cx="3196504" cy="2253535"/>
          </a:xfrm>
          <a:prstGeom prst="rect">
            <a:avLst/>
          </a:prstGeom>
        </p:spPr>
      </p:pic>
      <p:pic>
        <p:nvPicPr>
          <p:cNvPr id="11" name="Содержимое 5" descr="4_jpgбатум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2643182"/>
            <a:ext cx="2567513" cy="19256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86446" y="1428736"/>
            <a:ext cx="3071834" cy="23574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 Клімат в цілому перехідного типу від субтропічного до помірного, з безліччю відхилень. 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143472" y="4214818"/>
            <a:ext cx="4000528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Середні температури січня від +3 (Колхіда) до −2 (Іверійськая западина), серпня від +23С до +26С. У Західній Грузії, зверненій до Чорного моря, випадає від 1000 до 2800 мм. (у горах) опадів на рік, в Східній Грузії 300–600 мм.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7554" y="357166"/>
            <a:ext cx="2532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/>
                <a:solidFill>
                  <a:schemeClr val="accent3"/>
                </a:solidFill>
                <a:effectLst/>
              </a:rPr>
              <a:t>Клімат</a:t>
            </a:r>
            <a:endParaRPr lang="uk-UA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lowers_in_Kazbegi_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9343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928926" y="3357562"/>
            <a:ext cx="3071834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tx1"/>
                </a:solidFill>
              </a:rPr>
              <a:t>Найважливіші корисні копалини Грузії — марганцеві, мідні, арсенові, свинцеві і цинкові руди, руди рідкісних і дорогоцінних металів, нафта, кам</a:t>
            </a:r>
            <a:r>
              <a:rPr lang="en-US" b="1" i="1" dirty="0" smtClean="0">
                <a:solidFill>
                  <a:schemeClr val="tx1"/>
                </a:solidFill>
              </a:rPr>
              <a:t>’</a:t>
            </a:r>
            <a:r>
              <a:rPr lang="uk-UA" b="1" i="1" dirty="0" smtClean="0">
                <a:solidFill>
                  <a:schemeClr val="tx1"/>
                </a:solidFill>
              </a:rPr>
              <a:t>яне вугілля(Ткібулі, Ткаварчелі), барит, діатоміт, бентонітові глини, доломіт, тальк.</a:t>
            </a:r>
          </a:p>
        </p:txBody>
      </p:sp>
      <p:pic>
        <p:nvPicPr>
          <p:cNvPr id="6" name="Рисунок 5" descr="aK_UPbjrP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35787"/>
            <a:ext cx="2500330" cy="3126707"/>
          </a:xfrm>
          <a:prstGeom prst="rect">
            <a:avLst/>
          </a:prstGeom>
        </p:spPr>
      </p:pic>
      <p:pic>
        <p:nvPicPr>
          <p:cNvPr id="7" name="Содержимое 3" descr="613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4746252"/>
            <a:ext cx="2928958" cy="1890094"/>
          </a:xfrm>
          <a:prstGeom prst="rect">
            <a:avLst/>
          </a:prstGeom>
        </p:spPr>
      </p:pic>
      <p:pic>
        <p:nvPicPr>
          <p:cNvPr id="8" name="Рисунок 7" descr="3834084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285860"/>
            <a:ext cx="2978334" cy="1928826"/>
          </a:xfrm>
          <a:prstGeom prst="rect">
            <a:avLst/>
          </a:prstGeom>
        </p:spPr>
      </p:pic>
      <p:pic>
        <p:nvPicPr>
          <p:cNvPr id="10" name="Содержимое 10" descr="rcoalatua_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1785926"/>
            <a:ext cx="2573345" cy="2573345"/>
          </a:xfrm>
          <a:prstGeom prst="rect">
            <a:avLst/>
          </a:prstGeom>
        </p:spPr>
      </p:pic>
      <p:pic>
        <p:nvPicPr>
          <p:cNvPr id="11" name="Содержимое 12" descr="diatomite-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44" y="1500174"/>
            <a:ext cx="2121408" cy="16520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00232" y="357166"/>
            <a:ext cx="5927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Корисні копалини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1977</TotalTime>
  <Words>1059</Words>
  <PresentationFormat>Экран (4:3)</PresentationFormat>
  <Paragraphs>232</Paragraphs>
  <Slides>56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Населення</vt:lpstr>
      <vt:lpstr>Слайд 15</vt:lpstr>
      <vt:lpstr>Промисловість</vt:lpstr>
      <vt:lpstr>Слайд 17</vt:lpstr>
      <vt:lpstr>Слайд 18</vt:lpstr>
      <vt:lpstr>Транспорт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Грузія</dc:title>
  <dc:creator>Oleg</dc:creator>
  <cp:lastModifiedBy>Oleg</cp:lastModifiedBy>
  <cp:revision>73</cp:revision>
  <dcterms:created xsi:type="dcterms:W3CDTF">2014-03-02T13:11:04Z</dcterms:created>
  <dcterms:modified xsi:type="dcterms:W3CDTF">2014-03-17T13:35:51Z</dcterms:modified>
</cp:coreProperties>
</file>