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9B3F08-4591-4050-B2D0-2CA2B493FFB9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A650EC-D089-406C-8692-85C6A21D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E%D0%BB%D1%96%D1%81%D1%81%D1%8F" TargetMode="External"/><Relationship Id="rId3" Type="http://schemas.openxmlformats.org/officeDocument/2006/relationships/hyperlink" Target="http://uk.wikipedia.org/wiki/%D0%A3%D0%BA%D1%80%D0%B0%D1%97%D0%BD%D0%B0" TargetMode="External"/><Relationship Id="rId7" Type="http://schemas.openxmlformats.org/officeDocument/2006/relationships/hyperlink" Target="http://uk.wikipedia.org/wiki/%D0%95%D0%BD%D0%B5%D1%80%D0%B3%D0%BE%D0%B0%D1%82%D0%BE%D0%BC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1%83%D0%B7%D0%BD%D0%B5%D1%86%D0%BE%D0%B2%D1%81%D1%8C%D0%BA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://uk.wikipedia.org/wiki/%D0%92%D0%92%D0%95%D0%A0-440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://uk.wikipedia.org/wiki/%D0%90%D1%82%D0%BE%D0%BC%D0%BD%D0%B0_%D0%B5%D0%BB%D0%B5%D0%BA%D1%82%D1%80%D0%BE%D1%81%D1%82%D0%B0%D0%BD%D1%86%D1%96%D1%8F" TargetMode="External"/><Relationship Id="rId9" Type="http://schemas.openxmlformats.org/officeDocument/2006/relationships/hyperlink" Target="http://uk.wikipedia.org/wiki/%D0%A1%D1%82%D0%B8%D1%8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uk.wikipedia.org/wiki/%D0%9F%D1%96%D0%B2%D0%B4%D0%B5%D0%BD%D0%BD%D0%BE%D1%83%D0%BA%D1%80%D0%B0%D1%97%D0%BD%D1%81%D1%8C%D0%BA%D0%B0_%D0%90%D0%95%D0%A1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://uk.wikipedia.org/wiki/%D0%97%D0%B0%D0%BF%D0%BE%D1%80%D1%96%D0%B7%D1%8C%D0%BA%D0%B0_%D0%90%D0%95%D0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5%D0%BC%D0%B5%D0%BB%D1%8C%D0%BD%D0%B8%D1%86%D1%8C%D0%BA%D0%B0_%D0%90%D0%95%D0%A1" TargetMode="External"/><Relationship Id="rId5" Type="http://schemas.openxmlformats.org/officeDocument/2006/relationships/hyperlink" Target="http://uk.wikipedia.org/wiki/%D0%A7%D0%BE%D1%80%D0%BD%D0%BE%D0%B1%D0%B8%D0%BB%D1%8C%D1%81%D1%8C%D0%BA%D0%B0_%D0%90%D0%95%D0%A1" TargetMode="External"/><Relationship Id="rId4" Type="http://schemas.openxmlformats.org/officeDocument/2006/relationships/hyperlink" Target="http://uk.wikipedia.org/wiki/%D0%A0%D1%96%D0%B2%D0%BD%D0%B5%D0%BD%D1%81%D1%8C%D0%BA%D0%B0_%D0%90%D0%95%D0%A1" TargetMode="Externa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8%D1%97%D0%B2%D1%81%D1%8C%D0%BA%D0%B0_%D0%93%D0%95%D0%A1" TargetMode="External"/><Relationship Id="rId3" Type="http://schemas.openxmlformats.org/officeDocument/2006/relationships/hyperlink" Target="http://uk.wikipedia.org/wiki/%D0%94%D0%BD%D1%96%D0%BF%D1%80%D0%BE%D0%B4%D0%B7%D0%B5%D1%80%D0%B6%D0%B8%D0%BD%D1%81%D1%8C%D0%BA%D0%B0_%D0%93%D0%95%D0%A1" TargetMode="External"/><Relationship Id="rId7" Type="http://schemas.openxmlformats.org/officeDocument/2006/relationships/hyperlink" Target="http://uk.wikipedia.org/wiki/%D0%9A%D0%B0%D1%85%D0%BE%D0%B2%D1%81%D1%8C%D0%BA%D0%B0_%D0%93%D0%95%D0%A1" TargetMode="External"/><Relationship Id="rId12" Type="http://schemas.openxmlformats.org/officeDocument/2006/relationships/image" Target="../media/image23.jpeg"/><Relationship Id="rId2" Type="http://schemas.openxmlformats.org/officeDocument/2006/relationships/hyperlink" Target="http://uk.wikipedia.org/wiki/%D0%94%D0%BD%D1%96%D0%BF%D1%80%D0%BE%D0%B2%D1%81%D1%8C%D0%BA%D0%B0_%D0%93%D0%95%D0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0%BD%D1%96%D0%B2%D1%81%D1%8C%D0%BA%D0%B0_%D0%93%D0%95%D0%A1" TargetMode="External"/><Relationship Id="rId11" Type="http://schemas.openxmlformats.org/officeDocument/2006/relationships/hyperlink" Target="http://uk.wikipedia.org/wiki/%D0%9C%D0%B0%D0%BB%D1%96_%D0%93%D0%95%D0%A1_%D0%A3%D0%BA%D1%80%D0%B0%D1%97%D0%BD%D0%B8" TargetMode="External"/><Relationship Id="rId5" Type="http://schemas.openxmlformats.org/officeDocument/2006/relationships/hyperlink" Target="http://uk.wikipedia.org/wiki/%D0%94%D0%BD%D1%96%D1%81%D1%82%D1%80%D0%BE%D0%B2%D1%81%D1%8C%D0%BA%D0%B0_%D0%93%D0%95%D0%A1-2" TargetMode="External"/><Relationship Id="rId10" Type="http://schemas.openxmlformats.org/officeDocument/2006/relationships/hyperlink" Target="http://uk.wikipedia.org/wiki/%D0%A2%D0%B5%D1%80%D0%B5%D0%B1%D0%BB%D0%B5-%D0%A0%D1%96%D1%86%D1%8C%D0%BA%D0%B0_%D0%93%D0%95%D0%A1" TargetMode="External"/><Relationship Id="rId4" Type="http://schemas.openxmlformats.org/officeDocument/2006/relationships/hyperlink" Target="http://uk.wikipedia.org/wiki/%D0%94%D0%BD%D1%96%D1%81%D1%82%D1%80%D0%BE%D0%B2%D1%81%D1%8C%D0%BA%D0%B0_%D0%93%D0%95%D0%A1" TargetMode="External"/><Relationship Id="rId9" Type="http://schemas.openxmlformats.org/officeDocument/2006/relationships/hyperlink" Target="http://uk.wikipedia.org/wiki/%D0%9A%D1%80%D0%B5%D0%BC%D0%B5%D0%BD%D1%87%D1%83%D1%86%D1%8C%D0%BA%D0%B0_%D0%93%D0%95%D0%A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1%80%D0%BF%D0%B0%D1%82%D0%B8" TargetMode="External"/><Relationship Id="rId2" Type="http://schemas.openxmlformats.org/officeDocument/2006/relationships/hyperlink" Target="http://uk.wikipedia.org/wiki/%D0%95%D0%BA%D0%BE%D0%BD%D0%BE%D0%BC%D1%96%D0%BA%D0%B0_%D0%A3%D0%BA%D1%80%D0%B0%D1%97%D0%BD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uk.wikipedia.org/wiki/%D0%9F%D0%BE%D0%BB%D1%96%D1%81%D1%81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6%D1%80%D1%88%D0%B0%D0%BD%D1%81%D1%8C%D0%BA%D0%B8%D0%B9_%D0%B3%D1%96%D1%80%D0%BD%D0%B8%D1%87%D0%BE-%D0%B7%D0%B1%D0%B0%D0%B3%D0%B0%D1%87%D1%83%D0%B2%D0%B0%D0%BB%D1%8C%D0%BD%D0%B8%D0%B9_%D0%BA%D0%BE%D0%BC%D0%B1%D1%96%D0%BD%D0%B0%D1%82" TargetMode="External"/><Relationship Id="rId3" Type="http://schemas.openxmlformats.org/officeDocument/2006/relationships/hyperlink" Target="http://uk.wikipedia.org/wiki/%D0%90%D0%BB%D1%8E%D0%BC%D1%96%D0%BD%D1%96%D0%B9" TargetMode="External"/><Relationship Id="rId7" Type="http://schemas.openxmlformats.org/officeDocument/2006/relationships/hyperlink" Target="http://uk.wikipedia.org/wiki/%D0%94%D0%BD%D1%96%D0%BF%D1%80%D0%BE%D0%B3%D0%B5%D1%81" TargetMode="External"/><Relationship Id="rId2" Type="http://schemas.openxmlformats.org/officeDocument/2006/relationships/hyperlink" Target="http://uk.wikipedia.org/wiki/%D0%95%D0%BB%D0%B5%D0%BA%D1%82%D1%80%D0%BE%D0%B5%D0%BD%D0%B5%D1%80%D0%B3%D1%96%D1%8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iki/%D0%97%D0%B0%D0%BF%D0%BE%D1%80%D1%96%D0%B6%D0%B6%D1%8F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://uk.wikipedia.org/wiki/%D0%9C%D0%B0%D0%B3%D0%BD%D1%96%D0%B9" TargetMode="External"/><Relationship Id="rId10" Type="http://schemas.openxmlformats.org/officeDocument/2006/relationships/hyperlink" Target="http://uk.wikipedia.org/wiki/%D0%A3%D0%BA%D1%80%D0%B0%D1%97%D0%BD%D0%B0" TargetMode="External"/><Relationship Id="rId4" Type="http://schemas.openxmlformats.org/officeDocument/2006/relationships/hyperlink" Target="http://uk.wikipedia.org/wiki/%D0%A2%D0%B8%D1%82%D0%B0%D0%BD_(%D1%85%D1%96%D0%BC%D1%96%D1%87%D0%BD%D0%B8%D0%B9_%D0%B5%D0%BB%D0%B5%D0%BC%D0%B5%D0%BD%D1%82)" TargetMode="External"/><Relationship Id="rId9" Type="http://schemas.openxmlformats.org/officeDocument/2006/relationships/hyperlink" Target="http://uk.wikipedia.org/wiki/%D0%9C%D0%B8%D0%BA%D0%BE%D0%BB%D0%B0%D1%97%D0%B2%D1%81%D1%8C%D0%BA%D0%B8%D0%B9_%D0%B3%D0%BB%D0%B8%D0%BD%D0%BE%D0%B7%D0%B5%D0%BC%D0%BD%D0%B8%D0%B9_%D0%B7%D0%B0%D0%B2%D0%BE%D0%B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02624" cy="2601634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Господарство України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4" name="Рисунок 3" descr="9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36912"/>
            <a:ext cx="3537064" cy="265279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7d5766f10a74cb53012add7bd5c4d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2895600" cy="1752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Рі́вненська АЕС (РАЕС) — перша в 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Україна"/>
              </a:rPr>
              <a:t>Україні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Атомна електростанція"/>
              </a:rPr>
              <a:t>атомна електростанція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з енергетичним водо-водяним реактором типу 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ВВЕР-440"/>
              </a:rPr>
              <a:t>ВВЕР-440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(В-213), розташована біля міста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Кузнецовськ"/>
              </a:rPr>
              <a:t>Кузнецовськ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є відокремлений підрозділ НАЕК 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Енергоатом"/>
              </a:rPr>
              <a:t>«Енергоатом»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Рівненська АЕС розташована на західному 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Полісся"/>
              </a:rPr>
              <a:t>Поліссі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біля річки 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9" tooltip="Стир"/>
              </a:rPr>
              <a:t>Стир</a:t>
            </a:r>
            <a:r>
              <a:rPr lang="vi-VN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1000" dirty="0" smtClean="0"/>
              <a:t/>
            </a:r>
            <a:br>
              <a:rPr lang="vi-VN" sz="1000" dirty="0" smtClean="0"/>
            </a:b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вненская АЭС_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2780928"/>
            <a:ext cx="3408040" cy="2556030"/>
          </a:xfrm>
          <a:prstGeom prst="rect">
            <a:avLst/>
          </a:prstGeom>
        </p:spPr>
      </p:pic>
      <p:pic>
        <p:nvPicPr>
          <p:cNvPr id="6" name="Рисунок 5" descr="P1010915-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11760" y="4077072"/>
            <a:ext cx="3323861" cy="249289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hlinkClick r:id="rId2" tooltip="Запорізька АЕС"/>
              </a:rPr>
              <a:t>Запорізька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hlinkClick r:id="rId2" tooltip="Запорізька АЕС"/>
              </a:rPr>
              <a:t> АЕС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hlinkClick r:id="rId3" tooltip="Південноукраїнська АЕС"/>
              </a:rPr>
              <a:t>Південноукраїнська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hlinkClick r:id="rId3" tooltip="Південноукраїнська АЕС"/>
              </a:rPr>
              <a:t> АЕС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hlinkClick r:id="rId4" tooltip="Рівненська АЕС"/>
              </a:rPr>
              <a:t>Рівненська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hlinkClick r:id="rId4" tooltip="Рівненська АЕС"/>
              </a:rPr>
              <a:t> АЕС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hlinkClick r:id="rId5" tooltip="Чорнобильська АЕС"/>
              </a:rPr>
              <a:t>Чорнобильська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hlinkClick r:id="rId5" tooltip="Чорнобильська АЕС"/>
              </a:rPr>
              <a:t> АЕС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hlinkClick r:id="rId6" tooltip="Хмельницька АЕС"/>
              </a:rPr>
              <a:t>Хмельницька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hlinkClick r:id="rId6" tooltip="Хмельницька АЕС"/>
              </a:rPr>
              <a:t> АЕС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Атомні електростанції України: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oyavitsya-novaya-atomnaya-stanciy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1340768"/>
            <a:ext cx="3048000" cy="1905000"/>
          </a:xfrm>
          <a:prstGeom prst="rect">
            <a:avLst/>
          </a:prstGeom>
        </p:spPr>
      </p:pic>
      <p:pic>
        <p:nvPicPr>
          <p:cNvPr id="5" name="Рисунок 4" descr="pho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4005064"/>
            <a:ext cx="3810000" cy="2476500"/>
          </a:xfrm>
          <a:prstGeom prst="rect">
            <a:avLst/>
          </a:prstGeom>
        </p:spPr>
      </p:pic>
      <p:pic>
        <p:nvPicPr>
          <p:cNvPr id="6" name="Рисунок 5" descr="c734bf9b81_20357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3968" y="3524776"/>
            <a:ext cx="4516760" cy="3008233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910195" cy="3168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Теплові електростанції України: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(58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581128"/>
            <a:ext cx="2088232" cy="2088232"/>
          </a:xfrm>
          <a:prstGeom prst="rect">
            <a:avLst/>
          </a:prstGeom>
        </p:spPr>
      </p:pic>
      <p:pic>
        <p:nvPicPr>
          <p:cNvPr id="6" name="Рисунок 5" descr="1380181910_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293096"/>
            <a:ext cx="3641596" cy="2427731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hlinkClick r:id="rId2" tooltip="Дніпровська ГЕС"/>
              </a:rPr>
              <a:t>Дніпровська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hlinkClick r:id="rId3" tooltip="Дніпродзержинська ГЕС"/>
              </a:rPr>
              <a:t>Дніпродзержинська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hlinkClick r:id="rId4" tooltip="Дністровська ГЕС"/>
              </a:rPr>
              <a:t>Дністровська-1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hlinkClick r:id="rId5" tooltip="Дністровська ГЕС-2"/>
              </a:rPr>
              <a:t>Дністровська-2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hlinkClick r:id="rId6" tooltip="Канівська ГЕС"/>
              </a:rPr>
              <a:t>Канівська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hlinkClick r:id="rId7" tooltip="Каховська ГЕС"/>
              </a:rPr>
              <a:t>Каховська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hlinkClick r:id="rId8" tooltip="Київська ГЕС"/>
              </a:rPr>
              <a:t>Київська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hlinkClick r:id="rId9" tooltip="Кременчуцька ГЕС"/>
              </a:rPr>
              <a:t>Кременчуцька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hlinkClick r:id="rId10" tooltip="Теребле-Ріцька ГЕС"/>
              </a:rPr>
              <a:t>Теребле-Ріцька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hlinkClick r:id="rId11" tooltip="Малі ГЕС України"/>
              </a:rPr>
              <a:t>малі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hlinkClick r:id="rId11" tooltip="Малі ГЕС України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hlinkClick r:id="rId11" tooltip="Малі ГЕС України"/>
              </a:rPr>
              <a:t>гідроелелектростанції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hlinkClick r:id="rId11" tooltip="Малі ГЕС України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hlinkClick r:id="rId11" tooltip="Малі ГЕС України"/>
              </a:rPr>
              <a:t>України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Гідроелектростанції України: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00px-Dnieper_Hydroelectric_Station_in_200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1268760"/>
            <a:ext cx="4499992" cy="337499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Льон вирощується на Поліссі, цукрові буряки - у лісостепу, озиму пшеницю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кукурудзу, зерно та соняшники – у степовій зоні, рис – на зрошуваних землях півдня.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Різноманітні природні умови дають змогу вирощувати численні сільськогосподарські культури.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45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45024"/>
            <a:ext cx="3384088" cy="2232248"/>
          </a:xfrm>
          <a:prstGeom prst="rect">
            <a:avLst/>
          </a:prstGeom>
        </p:spPr>
      </p:pic>
      <p:pic>
        <p:nvPicPr>
          <p:cNvPr id="5" name="Рисунок 4" descr="0b9bbd28d1ccec6cd2f7753c9b6ea8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140968"/>
            <a:ext cx="3840088" cy="2880066"/>
          </a:xfrm>
          <a:prstGeom prst="rect">
            <a:avLst/>
          </a:prstGeom>
        </p:spPr>
      </p:pic>
      <p:pic>
        <p:nvPicPr>
          <p:cNvPr id="6" name="Рисунок 5" descr="originnal_0b2cbb0e92e116bbf92e6e481aa1b3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653136"/>
            <a:ext cx="2913791" cy="19417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341220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5588000" cy="3708400"/>
          </a:xfrm>
        </p:spPr>
      </p:pic>
      <p:pic>
        <p:nvPicPr>
          <p:cNvPr id="7" name="Рисунок 6" descr="1639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140968"/>
            <a:ext cx="2329682" cy="3107213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2304256"/>
          </a:xfrm>
        </p:spPr>
        <p:txBody>
          <a:bodyPr>
            <a:noAutofit/>
          </a:bodyPr>
          <a:lstStyle/>
          <a:p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— одна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провідних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2" tooltip="Економіка України"/>
              </a:rPr>
              <a:t>економіки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2" tooltip="Економіка України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2" tooltip="Економіка України"/>
              </a:rPr>
              <a:t>України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базовою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аграрного сектору 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стабільного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якісним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безпечним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доступним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продовольством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спроможне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вагомий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розв'язання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голоду.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ринку.</a:t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Сільськогосподарські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угіддя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займають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42 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гектарів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70%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78,9%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угідь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орні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рілля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багаторічні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насадження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13,0% —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пасовища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8,4% —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сіножаті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Найвища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орних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земель — у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степових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районах (70 — 80%)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лісостеповій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Пасовища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зосереджені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в основному, в 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3" tooltip="Карпати"/>
              </a:rPr>
              <a:t>Карпатах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на 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  <a:hlinkClick r:id="rId4" tooltip="Полісся"/>
              </a:rPr>
              <a:t>Поліссі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та в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південно-східних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степових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областях,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сіножаті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 — в долинах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лісової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лісостепової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зон.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Ukraine_economy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426174" y="2565400"/>
            <a:ext cx="4877439" cy="34417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промисловості України визначну роль відіграють машинобудування-машини,  електротехніка, </a:t>
            </a:r>
            <a:r>
              <a:rPr lang="uk-UA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верстато-</a:t>
            </a:r>
            <a:r>
              <a:rPr lang="uk-UA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й приладобудування, радіоелектроніка, транспортне і сільськогосподарське машинобудування. </a:t>
            </a:r>
            <a:endParaRPr lang="ru-RU" sz="1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297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114800" cy="2711196"/>
          </a:xfrm>
        </p:spPr>
      </p:pic>
      <p:pic>
        <p:nvPicPr>
          <p:cNvPr id="9" name="Рисунок 8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96952"/>
            <a:ext cx="2590800" cy="19431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92a0eb103_931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6031888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Металургія України:  </a:t>
            </a:r>
            <a:b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чорна та кольорова.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kraina-teryaet-million-tonn-st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3048000" cy="1905000"/>
          </a:xfrm>
          <a:prstGeom prst="rect">
            <a:avLst/>
          </a:prstGeom>
        </p:spPr>
      </p:pic>
      <p:pic>
        <p:nvPicPr>
          <p:cNvPr id="6" name="Рисунок 5" descr="uluchshila-svoi-pozic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196752"/>
            <a:ext cx="3048000" cy="1905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36815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>
              <a:buNone/>
              <a:defRPr/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Головні підприємства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чорної металургії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зосереджені у трьох районах: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Донбас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(Макіївка, Донецьк, Алчевськ, Харцизьк, Єнакієве, Луганськ, Краматорськ)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Придніпров’я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(Дніпропетровськ, Запоріжжя, Кривий Ріг, Нікополь, Дніпродзержинськ).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Приазов’я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(Маріуполь).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333984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426140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d9GcT0DZ70stSzzS5tqv6wvb1RcqHtg9WaTEZwdfVENPOG7vE1_ai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402336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548680"/>
            <a:ext cx="8363272" cy="5458611"/>
          </a:xfrm>
        </p:spPr>
        <p:txBody>
          <a:bodyPr/>
          <a:lstStyle/>
          <a:p>
            <a:r>
              <a:rPr lang="uk-UA" sz="2800" b="1" dirty="0" smtClean="0"/>
              <a:t>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Чорна металургія в Україні добре розвинена. Разом з тим підприємства металургії є основним стаціонарним джерелом забруднення атмосфери. Вони викидають в атмосферу оксиди азоту і сірчистий газ. Крім того значні земельні площі доводиться вилучати під звалища промислових відходів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ANd9GcQPW0Xj82kt6-Y_o6dF350pvP0KD3AtcoCak7ffyU-rX96taT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365104"/>
            <a:ext cx="33909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4680520"/>
          </a:xfrm>
        </p:spPr>
        <p:txBody>
          <a:bodyPr>
            <a:noAutofit/>
          </a:bodyPr>
          <a:lstStyle/>
          <a:p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Кольорова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металургія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Україні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розвинута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недостатньо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через брак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власної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сировини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Виробництво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кольорових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металів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переважно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енергоємне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потребує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електроенергії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), тому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підприємства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розташовують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поблизу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джерел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дешевої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hlinkClick r:id="rId2" tooltip="Електроенергія"/>
              </a:rPr>
              <a:t>електроенергії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. Так,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виробництво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hlinkClick r:id="rId3" tooltip="Алюміній"/>
              </a:rPr>
              <a:t>алюмінію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, 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hlinkClick r:id="rId4" tooltip="Титан (хімічний елемент)"/>
              </a:rPr>
              <a:t>титану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, 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hlinkClick r:id="rId5" tooltip="Магній"/>
              </a:rPr>
              <a:t>магнію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зосереджено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в 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hlinkClick r:id="rId6" tooltip="Запоріжжя"/>
              </a:rPr>
              <a:t>Запоріжжі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базується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дешевій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енергії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hlinkClick r:id="rId7" tooltip="Дніпрогес"/>
              </a:rPr>
              <a:t>Дніпрогесу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привізній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сировині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. До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джерел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електроенергії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тяжіють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Костянтинівський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цинковий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завод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Артемівський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завод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переробки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кольорових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металів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Поблизу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джерел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сировини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розміщені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Калуський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хіміко-металургійний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виготовлення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металевого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магнію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hlinkClick r:id="rId8" tooltip="Іршанський гірничо-збагачувальний комбінат"/>
              </a:rPr>
              <a:t>Іршанський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hlinkClick r:id="rId8" tooltip="Іршанський гірничо-збагачувальний комбінат"/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hlinkClick r:id="rId8" tooltip="Іршанський гірничо-збагачувальний комбінат"/>
              </a:rPr>
              <a:t>гірничо-збагачувальний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hlinkClick r:id="rId8" tooltip="Іршанський гірничо-збагачувальний комбінат"/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hlinkClick r:id="rId8" tooltip="Іршанський гірничо-збагачувальний комбінат"/>
              </a:rPr>
              <a:t>комбінат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 (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збагачення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руд 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hlinkClick r:id="rId4" tooltip="Титан (хімічний елемент)"/>
              </a:rPr>
              <a:t>титану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b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імпортній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сировині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працює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hlinkClick r:id="rId9" tooltip="Миколаївський глиноземний завод"/>
              </a:rPr>
              <a:t>Миколаївський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hlinkClick r:id="rId9" tooltip="Миколаївський глиноземний завод"/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hlinkClick r:id="rId9" tooltip="Миколаївський глиноземний завод"/>
              </a:rPr>
              <a:t>глиноземний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  <a:hlinkClick r:id="rId9" tooltip="Миколаївський глиноземний завод"/>
              </a:rPr>
              <a:t> завод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 (глинозем –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сировина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виготовлення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алюмінію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b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Складність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розвитку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галузей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кольорової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металургії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зумовлена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їх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високою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енергоємністю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водоємкістю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матеріаломісткістю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. Тому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виплавка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кольорових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металів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в 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  <a:hlinkClick r:id="rId10" tooltip="Україна"/>
              </a:rPr>
              <a:t>Україні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0" dirty="0" err="1" smtClean="0">
                <a:solidFill>
                  <a:schemeClr val="accent6">
                    <a:lumMod val="75000"/>
                  </a:schemeClr>
                </a:solidFill>
              </a:rPr>
              <a:t>зменшується</a:t>
            </a:r>
            <a:r>
              <a:rPr lang="ru-RU" sz="16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endParaRPr lang="ru-RU" sz="1600" dirty="0"/>
          </a:p>
        </p:txBody>
      </p:sp>
      <p:pic>
        <p:nvPicPr>
          <p:cNvPr id="8" name="Рисунок 7" descr="uluchshila-svoi-pozicii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55776" y="4509120"/>
            <a:ext cx="3048000" cy="1905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3093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43649"/>
            <a:ext cx="6552727" cy="3963451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Електроенергію в Україні виробляють на великих теплових ,атомних та гідростанціях.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Рівненська атомна електростанція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300192" cy="472514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</TotalTime>
  <Words>206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Господарство України</vt:lpstr>
      <vt:lpstr>Сільське господарство України — одна з провідних галузей економіки України. Сільське господарство є базовою складовою аграрного сектору України. Крім стабільного забезпечення населення країни якісним, безпечним, доступним продовольством, сільське господарство України спроможне на вагомий внесок у розв'язання світової проблеми голоду. Його потенціал виробництва значно перевищує потреби внутрішнього ринку. Сільськогосподарські угіддя займають 42 млн гектарів, або 70% загального фонду країни. 78,9% сільськогосподарських угідь — орні землі (рілля) і багаторічні насадження, 13,0% — пасовища, 8,4% — сіножаті. Найвища частка орних земель — у степових районах (70 — 80%) і лісостеповій зоні. Пасовища зосереджені, в основному, в Карпатах, на Поліссі та в південно-східних степових областях, сіножаті — в долинах рік лісової і лісостепової зон. </vt:lpstr>
      <vt:lpstr>У промисловості України визначну роль відіграють машинобудування-машини,  електротехніка, верстато-  й приладобудування, радіоелектроніка, транспортне і сільськогосподарське машинобудування. </vt:lpstr>
      <vt:lpstr>Металургія України:   чорна та кольорова.</vt:lpstr>
      <vt:lpstr> </vt:lpstr>
      <vt:lpstr>Слайд 6</vt:lpstr>
      <vt:lpstr>Кольорова металургія в Україні розвинута недостатньо через брак власної сировини. Виробництво кольорових металів переважно енергоємне (потребує багато електроенергії), тому підприємства розташовують поблизу джерел дешевої електроенергії. Так, виробництво алюмінію, титану, магніюзосереджено в Запоріжжі й базується на дешевій енергії Дніпрогесу і привізній сировині. До джерел електроенергії тяжіють Костянтинівський цинковий завод і Артемівський завод переробки кольорових металів. Поблизу джерел сировини розміщені Калуський хіміко-металургійний (виготовлення металевого магнію) і Іршанський гірничо-збагачувальний комбінат (збагачення руд титану). На імпортній сировині працює Миколаївський глиноземний завод (глинозем – сировина для виготовлення алюмінію).  Складність розвитку галузей кольорової металургії зумовлена їх високою енергоємністю, водоємкістю і матеріаломісткістю. Тому виплавка кольорових металів в Україні зменшується  </vt:lpstr>
      <vt:lpstr>Електроенергію в Україні виробляють на великих теплових ,атомних та гідростанціях.</vt:lpstr>
      <vt:lpstr>Рівненська атомна електростанція</vt:lpstr>
      <vt:lpstr>Рі́вненська АЕС (РАЕС) — перша в Україні атомна електростанція з енергетичним водо-водяним реактором типу ВВЕР-440 (В-213), розташована біля містаКузнецовськ, є відокремлений підрозділ НАЕК «Енергоатом». Рівненська АЕС розташована на західному Поліссі, біля річки Стир. </vt:lpstr>
      <vt:lpstr>Атомні електростанції України:</vt:lpstr>
      <vt:lpstr>Теплові електростанції України:</vt:lpstr>
      <vt:lpstr>Гідроелектростанції України:</vt:lpstr>
      <vt:lpstr>Різноманітні природні умови дають змогу вирощувати численні сільськогосподарські культури.</vt:lpstr>
      <vt:lpstr>         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Господарство України</dc:title>
  <dc:creator>Giga</dc:creator>
  <cp:lastModifiedBy>Giga</cp:lastModifiedBy>
  <cp:revision>13</cp:revision>
  <dcterms:created xsi:type="dcterms:W3CDTF">2014-05-14T07:04:12Z</dcterms:created>
  <dcterms:modified xsi:type="dcterms:W3CDTF">2014-05-15T09:29:13Z</dcterms:modified>
</cp:coreProperties>
</file>