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1BE5F-9042-4DDA-BADD-43800D500E3C}" type="datetimeFigureOut">
              <a:rPr lang="ru-RU" smtClean="0"/>
              <a:t>16.03.2013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796C0-64FC-49D6-A98C-E877C97F6B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1BE5F-9042-4DDA-BADD-43800D500E3C}" type="datetimeFigureOut">
              <a:rPr lang="ru-RU" smtClean="0"/>
              <a:t>16.03.2013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796C0-64FC-49D6-A98C-E877C97F6B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1BE5F-9042-4DDA-BADD-43800D500E3C}" type="datetimeFigureOut">
              <a:rPr lang="ru-RU" smtClean="0"/>
              <a:t>16.03.2013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796C0-64FC-49D6-A98C-E877C97F6B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1BE5F-9042-4DDA-BADD-43800D500E3C}" type="datetimeFigureOut">
              <a:rPr lang="ru-RU" smtClean="0"/>
              <a:t>16.03.2013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796C0-64FC-49D6-A98C-E877C97F6B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1BE5F-9042-4DDA-BADD-43800D500E3C}" type="datetimeFigureOut">
              <a:rPr lang="ru-RU" smtClean="0"/>
              <a:t>16.03.2013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796C0-64FC-49D6-A98C-E877C97F6B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1BE5F-9042-4DDA-BADD-43800D500E3C}" type="datetimeFigureOut">
              <a:rPr lang="ru-RU" smtClean="0"/>
              <a:t>16.03.2013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796C0-64FC-49D6-A98C-E877C97F6B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1BE5F-9042-4DDA-BADD-43800D500E3C}" type="datetimeFigureOut">
              <a:rPr lang="ru-RU" smtClean="0"/>
              <a:t>16.03.2013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796C0-64FC-49D6-A98C-E877C97F6B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1BE5F-9042-4DDA-BADD-43800D500E3C}" type="datetimeFigureOut">
              <a:rPr lang="ru-RU" smtClean="0"/>
              <a:t>16.03.2013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796C0-64FC-49D6-A98C-E877C97F6B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1BE5F-9042-4DDA-BADD-43800D500E3C}" type="datetimeFigureOut">
              <a:rPr lang="ru-RU" smtClean="0"/>
              <a:t>16.03.2013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796C0-64FC-49D6-A98C-E877C97F6B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1BE5F-9042-4DDA-BADD-43800D500E3C}" type="datetimeFigureOut">
              <a:rPr lang="ru-RU" smtClean="0"/>
              <a:t>16.03.2013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796C0-64FC-49D6-A98C-E877C97F6B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1BE5F-9042-4DDA-BADD-43800D500E3C}" type="datetimeFigureOut">
              <a:rPr lang="ru-RU" smtClean="0"/>
              <a:t>16.03.2013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796C0-64FC-49D6-A98C-E877C97F6B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1BE5F-9042-4DDA-BADD-43800D500E3C}" type="datetimeFigureOut">
              <a:rPr lang="ru-RU" smtClean="0"/>
              <a:t>16.03.2013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796C0-64FC-49D6-A98C-E877C97F6B5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71472" y="1785926"/>
            <a:ext cx="7772400" cy="1470025"/>
          </a:xfrm>
        </p:spPr>
        <p:txBody>
          <a:bodyPr>
            <a:normAutofit/>
          </a:bodyPr>
          <a:lstStyle/>
          <a:p>
            <a:r>
              <a:rPr lang="uk-UA" sz="8000" dirty="0" smtClean="0">
                <a:latin typeface="Constantia" pitchFamily="18" charset="0"/>
              </a:rPr>
              <a:t>Зона Лісостепу</a:t>
            </a:r>
            <a:endParaRPr lang="ru-RU" sz="8000" dirty="0">
              <a:latin typeface="Constantia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714844" y="5929306"/>
            <a:ext cx="4429156" cy="928694"/>
          </a:xfrm>
        </p:spPr>
        <p:txBody>
          <a:bodyPr>
            <a:normAutofit fontScale="92500" lnSpcReduction="20000"/>
          </a:bodyPr>
          <a:lstStyle/>
          <a:p>
            <a:r>
              <a:rPr lang="uk-UA" dirty="0" err="1" smtClean="0">
                <a:solidFill>
                  <a:schemeClr val="tx1"/>
                </a:solidFill>
              </a:rPr>
              <a:t>Алмакаева</a:t>
            </a:r>
            <a:r>
              <a:rPr lang="uk-UA" dirty="0" smtClean="0">
                <a:solidFill>
                  <a:schemeClr val="tx1"/>
                </a:solidFill>
              </a:rPr>
              <a:t> Ельвіра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8-Б 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Constantia" pitchFamily="18" charset="0"/>
              </a:rPr>
              <a:t>Річкова мережа</a:t>
            </a:r>
            <a:endParaRPr lang="ru-RU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510"/>
          </a:xfrm>
        </p:spPr>
        <p:txBody>
          <a:bodyPr>
            <a:noAutofit/>
          </a:bodyPr>
          <a:lstStyle/>
          <a:p>
            <a:pPr lvl="0"/>
            <a:r>
              <a:rPr lang="ru-RU" sz="2400" dirty="0" err="1">
                <a:latin typeface="Constantia" pitchFamily="18" charset="0"/>
              </a:rPr>
              <a:t>Всі</a:t>
            </a:r>
            <a:r>
              <a:rPr lang="ru-RU" sz="2400" dirty="0">
                <a:latin typeface="Constantia" pitchFamily="18" charset="0"/>
              </a:rPr>
              <a:t> </a:t>
            </a:r>
            <a:r>
              <a:rPr lang="ru-RU" sz="2400" dirty="0" err="1">
                <a:latin typeface="Constantia" pitchFamily="18" charset="0"/>
              </a:rPr>
              <a:t>річки</a:t>
            </a:r>
            <a:r>
              <a:rPr lang="ru-RU" sz="2400" dirty="0">
                <a:latin typeface="Constantia" pitchFamily="18" charset="0"/>
              </a:rPr>
              <a:t> </a:t>
            </a:r>
            <a:r>
              <a:rPr lang="ru-RU" sz="2400" dirty="0" err="1">
                <a:latin typeface="Constantia" pitchFamily="18" charset="0"/>
              </a:rPr>
              <a:t>мають</a:t>
            </a:r>
            <a:r>
              <a:rPr lang="ru-RU" sz="2400" dirty="0">
                <a:latin typeface="Constantia" pitchFamily="18" charset="0"/>
              </a:rPr>
              <a:t> </a:t>
            </a:r>
            <a:r>
              <a:rPr lang="ru-RU" sz="2400" dirty="0" err="1">
                <a:latin typeface="Constantia" pitchFamily="18" charset="0"/>
              </a:rPr>
              <a:t>долини</a:t>
            </a:r>
            <a:r>
              <a:rPr lang="ru-RU" sz="2400" dirty="0">
                <a:latin typeface="Constantia" pitchFamily="18" charset="0"/>
              </a:rPr>
              <a:t> </a:t>
            </a:r>
            <a:r>
              <a:rPr lang="ru-RU" sz="2400" dirty="0" err="1">
                <a:latin typeface="Constantia" pitchFamily="18" charset="0"/>
              </a:rPr>
              <a:t>з</a:t>
            </a:r>
            <a:r>
              <a:rPr lang="ru-RU" sz="2400" dirty="0">
                <a:latin typeface="Constantia" pitchFamily="18" charset="0"/>
              </a:rPr>
              <a:t> </a:t>
            </a:r>
            <a:r>
              <a:rPr lang="ru-RU" sz="2400" dirty="0" err="1">
                <a:latin typeface="Constantia" pitchFamily="18" charset="0"/>
              </a:rPr>
              <a:t>асиметричними</a:t>
            </a:r>
            <a:r>
              <a:rPr lang="ru-RU" sz="2400" dirty="0">
                <a:latin typeface="Constantia" pitchFamily="18" charset="0"/>
              </a:rPr>
              <a:t> берегами та </a:t>
            </a:r>
            <a:r>
              <a:rPr lang="ru-RU" sz="2400" dirty="0" err="1">
                <a:latin typeface="Constantia" pitchFamily="18" charset="0"/>
              </a:rPr>
              <a:t>повільні</a:t>
            </a:r>
            <a:r>
              <a:rPr lang="ru-RU" sz="2400" dirty="0">
                <a:latin typeface="Constantia" pitchFamily="18" charset="0"/>
              </a:rPr>
              <a:t> </a:t>
            </a:r>
            <a:r>
              <a:rPr lang="ru-RU" sz="2400" dirty="0" err="1">
                <a:latin typeface="Constantia" pitchFamily="18" charset="0"/>
              </a:rPr>
              <a:t>течії</a:t>
            </a:r>
            <a:r>
              <a:rPr lang="ru-RU" sz="2400" dirty="0">
                <a:latin typeface="Constantia" pitchFamily="18" charset="0"/>
              </a:rPr>
              <a:t>. У </a:t>
            </a:r>
            <a:r>
              <a:rPr lang="ru-RU" sz="2400" dirty="0" err="1">
                <a:latin typeface="Constantia" pitchFamily="18" charset="0"/>
              </a:rPr>
              <a:t>місці</a:t>
            </a:r>
            <a:r>
              <a:rPr lang="ru-RU" sz="2400" dirty="0">
                <a:latin typeface="Constantia" pitchFamily="18" charset="0"/>
              </a:rPr>
              <a:t> </a:t>
            </a:r>
            <a:r>
              <a:rPr lang="ru-RU" sz="2400" dirty="0" err="1">
                <a:latin typeface="Constantia" pitchFamily="18" charset="0"/>
              </a:rPr>
              <a:t>перетину</a:t>
            </a:r>
            <a:r>
              <a:rPr lang="ru-RU" sz="2400" dirty="0">
                <a:latin typeface="Constantia" pitchFamily="18" charset="0"/>
              </a:rPr>
              <a:t> </a:t>
            </a:r>
            <a:r>
              <a:rPr lang="ru-RU" sz="2400" dirty="0" err="1">
                <a:latin typeface="Constantia" pitchFamily="18" charset="0"/>
              </a:rPr>
              <a:t>твердих</a:t>
            </a:r>
            <a:r>
              <a:rPr lang="ru-RU" sz="2400" dirty="0">
                <a:latin typeface="Constantia" pitchFamily="18" charset="0"/>
              </a:rPr>
              <a:t> </a:t>
            </a:r>
            <a:r>
              <a:rPr lang="ru-RU" sz="2400" dirty="0" err="1">
                <a:latin typeface="Constantia" pitchFamily="18" charset="0"/>
              </a:rPr>
              <a:t>порід</a:t>
            </a:r>
            <a:r>
              <a:rPr lang="ru-RU" sz="2400" dirty="0">
                <a:latin typeface="Constantia" pitchFamily="18" charset="0"/>
              </a:rPr>
              <a:t> </a:t>
            </a:r>
            <a:r>
              <a:rPr lang="ru-RU" sz="2400" dirty="0" err="1">
                <a:latin typeface="Constantia" pitchFamily="18" charset="0"/>
              </a:rPr>
              <a:t>Українського</a:t>
            </a:r>
            <a:r>
              <a:rPr lang="ru-RU" sz="2400" dirty="0">
                <a:latin typeface="Constantia" pitchFamily="18" charset="0"/>
              </a:rPr>
              <a:t> щита, де </a:t>
            </a:r>
            <a:r>
              <a:rPr lang="ru-RU" sz="2400" dirty="0" err="1">
                <a:latin typeface="Constantia" pitchFamily="18" charset="0"/>
              </a:rPr>
              <a:t>виходи</a:t>
            </a:r>
            <a:r>
              <a:rPr lang="ru-RU" sz="2400" dirty="0">
                <a:latin typeface="Constantia" pitchFamily="18" charset="0"/>
              </a:rPr>
              <a:t> </a:t>
            </a:r>
            <a:r>
              <a:rPr lang="ru-RU" sz="2400" dirty="0" err="1">
                <a:latin typeface="Constantia" pitchFamily="18" charset="0"/>
              </a:rPr>
              <a:t>гранітів</a:t>
            </a:r>
            <a:r>
              <a:rPr lang="ru-RU" sz="2400" dirty="0">
                <a:latin typeface="Constantia" pitchFamily="18" charset="0"/>
              </a:rPr>
              <a:t> </a:t>
            </a:r>
            <a:r>
              <a:rPr lang="ru-RU" sz="2400" dirty="0" err="1">
                <a:latin typeface="Constantia" pitchFamily="18" charset="0"/>
              </a:rPr>
              <a:t>перегороджують</a:t>
            </a:r>
            <a:r>
              <a:rPr lang="ru-RU" sz="2400" dirty="0">
                <a:latin typeface="Constantia" pitchFamily="18" charset="0"/>
              </a:rPr>
              <a:t> русла </a:t>
            </a:r>
            <a:r>
              <a:rPr lang="ru-RU" sz="2400" dirty="0" err="1">
                <a:latin typeface="Constantia" pitchFamily="18" charset="0"/>
              </a:rPr>
              <a:t>Південного</a:t>
            </a:r>
            <a:r>
              <a:rPr lang="ru-RU" sz="2400" dirty="0">
                <a:latin typeface="Constantia" pitchFamily="18" charset="0"/>
              </a:rPr>
              <a:t> Бугу </a:t>
            </a:r>
            <a:r>
              <a:rPr lang="ru-RU" sz="2400" dirty="0" err="1">
                <a:latin typeface="Constantia" pitchFamily="18" charset="0"/>
              </a:rPr>
              <a:t>і</a:t>
            </a:r>
            <a:r>
              <a:rPr lang="ru-RU" sz="2400" dirty="0">
                <a:latin typeface="Constantia" pitchFamily="18" charset="0"/>
              </a:rPr>
              <a:t> </a:t>
            </a:r>
            <a:r>
              <a:rPr lang="ru-RU" sz="2400" i="1" dirty="0" err="1">
                <a:latin typeface="Constantia" pitchFamily="18" charset="0"/>
              </a:rPr>
              <a:t>Гірського</a:t>
            </a:r>
            <a:r>
              <a:rPr lang="ru-RU" sz="2400" i="1" dirty="0">
                <a:latin typeface="Constantia" pitchFamily="18" charset="0"/>
              </a:rPr>
              <a:t> </a:t>
            </a:r>
            <a:r>
              <a:rPr lang="ru-RU" sz="2400" i="1" dirty="0" err="1">
                <a:latin typeface="Constantia" pitchFamily="18" charset="0"/>
              </a:rPr>
              <a:t>Тікича</a:t>
            </a:r>
            <a:r>
              <a:rPr lang="ru-RU" sz="2400" dirty="0">
                <a:latin typeface="Constantia" pitchFamily="18" charset="0"/>
              </a:rPr>
              <a:t>, </a:t>
            </a:r>
            <a:r>
              <a:rPr lang="ru-RU" sz="2400" dirty="0" err="1">
                <a:latin typeface="Constantia" pitchFamily="18" charset="0"/>
              </a:rPr>
              <a:t>утворюються</a:t>
            </a:r>
            <a:r>
              <a:rPr lang="ru-RU" sz="2400" dirty="0">
                <a:latin typeface="Constantia" pitchFamily="18" charset="0"/>
              </a:rPr>
              <a:t> пороги. </a:t>
            </a:r>
            <a:r>
              <a:rPr lang="ru-RU" sz="2400" dirty="0" err="1">
                <a:latin typeface="Constantia" pitchFamily="18" charset="0"/>
              </a:rPr>
              <a:t>Річки</a:t>
            </a:r>
            <a:r>
              <a:rPr lang="ru-RU" sz="2400" dirty="0">
                <a:latin typeface="Constantia" pitchFamily="18" charset="0"/>
              </a:rPr>
              <a:t> </a:t>
            </a:r>
            <a:r>
              <a:rPr lang="ru-RU" sz="2400" dirty="0" err="1">
                <a:latin typeface="Constantia" pitchFamily="18" charset="0"/>
              </a:rPr>
              <a:t>мають</a:t>
            </a:r>
            <a:r>
              <a:rPr lang="ru-RU" sz="2400" dirty="0">
                <a:latin typeface="Constantia" pitchFamily="18" charset="0"/>
              </a:rPr>
              <a:t> </a:t>
            </a:r>
            <a:r>
              <a:rPr lang="ru-RU" sz="2400" dirty="0" err="1">
                <a:latin typeface="Constantia" pitchFamily="18" charset="0"/>
              </a:rPr>
              <a:t>змішане</a:t>
            </a:r>
            <a:r>
              <a:rPr lang="ru-RU" sz="2400" dirty="0">
                <a:latin typeface="Constantia" pitchFamily="18" charset="0"/>
              </a:rPr>
              <a:t> </a:t>
            </a:r>
            <a:r>
              <a:rPr lang="ru-RU" sz="2400" dirty="0" err="1">
                <a:latin typeface="Constantia" pitchFamily="18" charset="0"/>
              </a:rPr>
              <a:t>живлення</a:t>
            </a:r>
            <a:r>
              <a:rPr lang="ru-RU" sz="2400" dirty="0">
                <a:latin typeface="Constantia" pitchFamily="18" charset="0"/>
              </a:rPr>
              <a:t>, </a:t>
            </a:r>
            <a:r>
              <a:rPr lang="ru-RU" sz="2400" dirty="0" err="1">
                <a:latin typeface="Constantia" pitchFamily="18" charset="0"/>
              </a:rPr>
              <a:t>найбільш</a:t>
            </a:r>
            <a:r>
              <a:rPr lang="ru-RU" sz="2400" dirty="0">
                <a:latin typeface="Constantia" pitchFamily="18" charset="0"/>
              </a:rPr>
              <a:t> </a:t>
            </a:r>
            <a:r>
              <a:rPr lang="ru-RU" sz="2400" dirty="0" err="1">
                <a:latin typeface="Constantia" pitchFamily="18" charset="0"/>
              </a:rPr>
              <a:t>повноводні</a:t>
            </a:r>
            <a:r>
              <a:rPr lang="ru-RU" sz="2400" dirty="0">
                <a:latin typeface="Constantia" pitchFamily="18" charset="0"/>
              </a:rPr>
              <a:t> </a:t>
            </a:r>
            <a:r>
              <a:rPr lang="ru-RU" sz="2400" dirty="0" err="1">
                <a:latin typeface="Constantia" pitchFamily="18" charset="0"/>
              </a:rPr>
              <a:t>навесні</a:t>
            </a:r>
            <a:r>
              <a:rPr lang="ru-RU" sz="2400" dirty="0">
                <a:latin typeface="Constantia" pitchFamily="18" charset="0"/>
              </a:rPr>
              <a:t> та у </a:t>
            </a:r>
            <a:r>
              <a:rPr lang="ru-RU" sz="2400" dirty="0" err="1">
                <a:latin typeface="Constantia" pitchFamily="18" charset="0"/>
              </a:rPr>
              <a:t>червні</a:t>
            </a:r>
            <a:r>
              <a:rPr lang="ru-RU" sz="2400" dirty="0">
                <a:latin typeface="Constantia" pitchFamily="18" charset="0"/>
              </a:rPr>
              <a:t>. </a:t>
            </a:r>
            <a:r>
              <a:rPr lang="ru-RU" sz="2400" dirty="0" err="1">
                <a:latin typeface="Constantia" pitchFamily="18" charset="0"/>
              </a:rPr>
              <a:t>Судноплавним</a:t>
            </a:r>
            <a:r>
              <a:rPr lang="ru-RU" sz="2400" dirty="0">
                <a:latin typeface="Constantia" pitchFamily="18" charset="0"/>
              </a:rPr>
              <a:t> </a:t>
            </a:r>
            <a:r>
              <a:rPr lang="ru-RU" sz="2400" dirty="0" err="1">
                <a:latin typeface="Constantia" pitchFamily="18" charset="0"/>
              </a:rPr>
              <a:t>є</a:t>
            </a:r>
            <a:r>
              <a:rPr lang="ru-RU" sz="2400" dirty="0">
                <a:latin typeface="Constantia" pitchFamily="18" charset="0"/>
              </a:rPr>
              <a:t> </a:t>
            </a:r>
            <a:r>
              <a:rPr lang="ru-RU" sz="2400" dirty="0" err="1">
                <a:latin typeface="Constantia" pitchFamily="18" charset="0"/>
              </a:rPr>
              <a:t>Дніпро</a:t>
            </a:r>
            <a:r>
              <a:rPr lang="ru-RU" sz="2400" dirty="0">
                <a:latin typeface="Constantia" pitchFamily="18" charset="0"/>
              </a:rPr>
              <a:t>. У </a:t>
            </a:r>
            <a:r>
              <a:rPr lang="ru-RU" sz="2400" dirty="0" err="1">
                <a:latin typeface="Constantia" pitchFamily="18" charset="0"/>
              </a:rPr>
              <a:t>минулі</a:t>
            </a:r>
            <a:r>
              <a:rPr lang="ru-RU" sz="2400" dirty="0">
                <a:latin typeface="Constantia" pitchFamily="18" charset="0"/>
              </a:rPr>
              <a:t> </a:t>
            </a:r>
            <a:r>
              <a:rPr lang="ru-RU" sz="2400" dirty="0" err="1">
                <a:latin typeface="Constantia" pitchFamily="18" charset="0"/>
              </a:rPr>
              <a:t>часи</a:t>
            </a:r>
            <a:r>
              <a:rPr lang="ru-RU" sz="2400" dirty="0">
                <a:latin typeface="Constantia" pitchFamily="18" charset="0"/>
              </a:rPr>
              <a:t> </a:t>
            </a:r>
            <a:r>
              <a:rPr lang="ru-RU" sz="2400" dirty="0" err="1">
                <a:latin typeface="Constantia" pitchFamily="18" charset="0"/>
              </a:rPr>
              <a:t>судноплавство</a:t>
            </a:r>
            <a:r>
              <a:rPr lang="ru-RU" sz="2400" dirty="0">
                <a:latin typeface="Constantia" pitchFamily="18" charset="0"/>
              </a:rPr>
              <a:t> </a:t>
            </a:r>
            <a:r>
              <a:rPr lang="ru-RU" sz="2400" dirty="0" err="1">
                <a:latin typeface="Constantia" pitchFamily="18" charset="0"/>
              </a:rPr>
              <a:t>було</a:t>
            </a:r>
            <a:r>
              <a:rPr lang="ru-RU" sz="2400" dirty="0">
                <a:latin typeface="Constantia" pitchFamily="18" charset="0"/>
              </a:rPr>
              <a:t> </a:t>
            </a:r>
            <a:r>
              <a:rPr lang="ru-RU" sz="2400" dirty="0" err="1">
                <a:latin typeface="Constantia" pitchFamily="18" charset="0"/>
              </a:rPr>
              <a:t>можливим</a:t>
            </a:r>
            <a:r>
              <a:rPr lang="ru-RU" sz="2400" dirty="0">
                <a:latin typeface="Constantia" pitchFamily="18" charset="0"/>
              </a:rPr>
              <a:t> </a:t>
            </a:r>
            <a:r>
              <a:rPr lang="ru-RU" sz="2400" dirty="0" err="1">
                <a:latin typeface="Constantia" pitchFamily="18" charset="0"/>
              </a:rPr>
              <a:t>і</a:t>
            </a:r>
            <a:r>
              <a:rPr lang="ru-RU" sz="2400" dirty="0">
                <a:latin typeface="Constantia" pitchFamily="18" charset="0"/>
              </a:rPr>
              <a:t> на </a:t>
            </a:r>
            <a:r>
              <a:rPr lang="ru-RU" sz="2400" dirty="0" err="1">
                <a:latin typeface="Constantia" pitchFamily="18" charset="0"/>
              </a:rPr>
              <a:t>його</a:t>
            </a:r>
            <a:r>
              <a:rPr lang="ru-RU" sz="2400" dirty="0">
                <a:latin typeface="Constantia" pitchFamily="18" charset="0"/>
              </a:rPr>
              <a:t> </a:t>
            </a:r>
            <a:r>
              <a:rPr lang="ru-RU" sz="2400" dirty="0" err="1">
                <a:latin typeface="Constantia" pitchFamily="18" charset="0"/>
              </a:rPr>
              <a:t>лівих</a:t>
            </a:r>
            <a:r>
              <a:rPr lang="ru-RU" sz="2400" dirty="0">
                <a:latin typeface="Constantia" pitchFamily="18" charset="0"/>
              </a:rPr>
              <a:t> притоках, таких, як </a:t>
            </a:r>
            <a:r>
              <a:rPr lang="ru-RU" sz="2400" i="1" dirty="0" err="1">
                <a:latin typeface="Constantia" pitchFamily="18" charset="0"/>
              </a:rPr>
              <a:t>Сула</a:t>
            </a:r>
            <a:r>
              <a:rPr lang="ru-RU" sz="2400" i="1" dirty="0">
                <a:latin typeface="Constantia" pitchFamily="18" charset="0"/>
              </a:rPr>
              <a:t>, </a:t>
            </a:r>
            <a:r>
              <a:rPr lang="ru-RU" sz="2400" i="1" dirty="0" err="1">
                <a:latin typeface="Constantia" pitchFamily="18" charset="0"/>
              </a:rPr>
              <a:t>Псел</a:t>
            </a:r>
            <a:r>
              <a:rPr lang="ru-RU" sz="2400" i="1" dirty="0">
                <a:latin typeface="Constantia" pitchFamily="18" charset="0"/>
              </a:rPr>
              <a:t>, </a:t>
            </a:r>
            <a:r>
              <a:rPr lang="ru-RU" sz="2400" i="1" dirty="0" err="1">
                <a:latin typeface="Constantia" pitchFamily="18" charset="0"/>
              </a:rPr>
              <a:t>Ворскла</a:t>
            </a:r>
            <a:r>
              <a:rPr lang="ru-RU" sz="2400" i="1" dirty="0">
                <a:latin typeface="Constantia" pitchFamily="18" charset="0"/>
              </a:rPr>
              <a:t>.</a:t>
            </a:r>
            <a:r>
              <a:rPr lang="ru-RU" sz="2400" dirty="0">
                <a:latin typeface="Constantia" pitchFamily="18" charset="0"/>
              </a:rPr>
              <a:t> Але через </a:t>
            </a:r>
            <a:r>
              <a:rPr lang="ru-RU" sz="2400" dirty="0" err="1">
                <a:latin typeface="Constantia" pitchFamily="18" charset="0"/>
              </a:rPr>
              <a:t>знищення</a:t>
            </a:r>
            <a:r>
              <a:rPr lang="ru-RU" sz="2400" dirty="0">
                <a:latin typeface="Constantia" pitchFamily="18" charset="0"/>
              </a:rPr>
              <a:t> </a:t>
            </a:r>
            <a:r>
              <a:rPr lang="ru-RU" sz="2400" dirty="0" err="1">
                <a:latin typeface="Constantia" pitchFamily="18" charset="0"/>
              </a:rPr>
              <a:t>лісів</a:t>
            </a:r>
            <a:r>
              <a:rPr lang="ru-RU" sz="2400" dirty="0">
                <a:latin typeface="Constantia" pitchFamily="18" charset="0"/>
              </a:rPr>
              <a:t> у </a:t>
            </a:r>
            <a:r>
              <a:rPr lang="ru-RU" sz="2400" dirty="0" err="1">
                <a:latin typeface="Constantia" pitchFamily="18" charset="0"/>
              </a:rPr>
              <a:t>їх</a:t>
            </a:r>
            <a:r>
              <a:rPr lang="ru-RU" sz="2400" dirty="0">
                <a:latin typeface="Constantia" pitchFamily="18" charset="0"/>
              </a:rPr>
              <a:t> долинах вони сильно </a:t>
            </a:r>
            <a:r>
              <a:rPr lang="ru-RU" sz="2400" dirty="0" err="1">
                <a:latin typeface="Constantia" pitchFamily="18" charset="0"/>
              </a:rPr>
              <a:t>обміліли</a:t>
            </a:r>
            <a:r>
              <a:rPr lang="ru-RU" sz="2400" dirty="0">
                <a:latin typeface="Constantia" pitchFamily="18" charset="0"/>
              </a:rPr>
              <a:t>. </a:t>
            </a:r>
            <a:r>
              <a:rPr lang="ru-RU" sz="2400" dirty="0" err="1">
                <a:latin typeface="Constantia" pitchFamily="18" charset="0"/>
              </a:rPr>
              <a:t>Праві</a:t>
            </a:r>
            <a:r>
              <a:rPr lang="ru-RU" sz="2400" dirty="0">
                <a:latin typeface="Constantia" pitchFamily="18" charset="0"/>
              </a:rPr>
              <a:t> притоки </a:t>
            </a:r>
            <a:r>
              <a:rPr lang="ru-RU" sz="2400" dirty="0" err="1">
                <a:latin typeface="Constantia" pitchFamily="18" charset="0"/>
              </a:rPr>
              <a:t>Дніпра</a:t>
            </a:r>
            <a:r>
              <a:rPr lang="ru-RU" sz="2400" dirty="0">
                <a:latin typeface="Constantia" pitchFamily="18" charset="0"/>
              </a:rPr>
              <a:t> – </a:t>
            </a:r>
            <a:r>
              <a:rPr lang="ru-RU" sz="2400" i="1" dirty="0" err="1">
                <a:latin typeface="Constantia" pitchFamily="18" charset="0"/>
              </a:rPr>
              <a:t>Рось</a:t>
            </a:r>
            <a:r>
              <a:rPr lang="ru-RU" sz="2400" i="1" dirty="0">
                <a:latin typeface="Constantia" pitchFamily="18" charset="0"/>
              </a:rPr>
              <a:t>, </a:t>
            </a:r>
            <a:r>
              <a:rPr lang="ru-RU" sz="2400" i="1" dirty="0" err="1">
                <a:latin typeface="Constantia" pitchFamily="18" charset="0"/>
              </a:rPr>
              <a:t>Тясмин</a:t>
            </a:r>
            <a:r>
              <a:rPr lang="ru-RU" sz="2400" dirty="0">
                <a:latin typeface="Constantia" pitchFamily="18" charset="0"/>
              </a:rPr>
              <a:t> </a:t>
            </a:r>
            <a:r>
              <a:rPr lang="ru-RU" sz="2400" dirty="0" err="1">
                <a:latin typeface="Constantia" pitchFamily="18" charset="0"/>
              </a:rPr>
              <a:t>також</a:t>
            </a:r>
            <a:r>
              <a:rPr lang="ru-RU" sz="2400" dirty="0">
                <a:latin typeface="Constantia" pitchFamily="18" charset="0"/>
              </a:rPr>
              <a:t> </a:t>
            </a:r>
            <a:r>
              <a:rPr lang="ru-RU" sz="2400" dirty="0" err="1">
                <a:latin typeface="Constantia" pitchFamily="18" charset="0"/>
              </a:rPr>
              <a:t>маловодні</a:t>
            </a:r>
            <a:r>
              <a:rPr lang="ru-RU" sz="2400" dirty="0">
                <a:latin typeface="Constantia" pitchFamily="18" charset="0"/>
              </a:rPr>
              <a:t>.</a:t>
            </a:r>
          </a:p>
          <a:p>
            <a:pPr>
              <a:buNone/>
            </a:pPr>
            <a:endParaRPr lang="ru-RU" sz="2400" dirty="0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714356"/>
            <a:ext cx="8186766" cy="5126055"/>
          </a:xfrm>
        </p:spPr>
        <p:txBody>
          <a:bodyPr>
            <a:noAutofit/>
          </a:bodyPr>
          <a:lstStyle/>
          <a:p>
            <a:pPr lvl="0"/>
            <a:r>
              <a:rPr lang="ru-RU" sz="3600" dirty="0">
                <a:latin typeface="Constantia" pitchFamily="18" charset="0"/>
              </a:rPr>
              <a:t>Озер у </a:t>
            </a:r>
            <a:r>
              <a:rPr lang="ru-RU" sz="3600" dirty="0" err="1">
                <a:latin typeface="Constantia" pitchFamily="18" charset="0"/>
              </a:rPr>
              <a:t>лісостепу</a:t>
            </a:r>
            <a:r>
              <a:rPr lang="ru-RU" sz="3600" dirty="0">
                <a:latin typeface="Constantia" pitchFamily="18" charset="0"/>
              </a:rPr>
              <a:t> мало. Вони </a:t>
            </a:r>
            <a:r>
              <a:rPr lang="ru-RU" sz="3600" dirty="0" err="1">
                <a:latin typeface="Constantia" pitchFamily="18" charset="0"/>
              </a:rPr>
              <a:t>є</a:t>
            </a:r>
            <a:r>
              <a:rPr lang="ru-RU" sz="3600" dirty="0">
                <a:latin typeface="Constantia" pitchFamily="18" charset="0"/>
              </a:rPr>
              <a:t> у </a:t>
            </a:r>
            <a:r>
              <a:rPr lang="ru-RU" sz="3600" dirty="0" err="1">
                <a:latin typeface="Constantia" pitchFamily="18" charset="0"/>
              </a:rPr>
              <a:t>заплавах</a:t>
            </a:r>
            <a:r>
              <a:rPr lang="ru-RU" sz="3600" dirty="0">
                <a:latin typeface="Constantia" pitchFamily="18" charset="0"/>
              </a:rPr>
              <a:t> великих </a:t>
            </a:r>
            <a:r>
              <a:rPr lang="ru-RU" sz="3600" dirty="0" err="1">
                <a:latin typeface="Constantia" pitchFamily="18" charset="0"/>
              </a:rPr>
              <a:t>лівих</a:t>
            </a:r>
            <a:r>
              <a:rPr lang="ru-RU" sz="3600" dirty="0">
                <a:latin typeface="Constantia" pitchFamily="18" charset="0"/>
              </a:rPr>
              <a:t> приток </a:t>
            </a:r>
            <a:r>
              <a:rPr lang="ru-RU" sz="3600" dirty="0" err="1">
                <a:latin typeface="Constantia" pitchFamily="18" charset="0"/>
              </a:rPr>
              <a:t>Дніпра</a:t>
            </a:r>
            <a:r>
              <a:rPr lang="ru-RU" sz="3600" dirty="0">
                <a:latin typeface="Constantia" pitchFamily="18" charset="0"/>
              </a:rPr>
              <a:t>. </a:t>
            </a:r>
            <a:r>
              <a:rPr lang="ru-RU" sz="3600" dirty="0" err="1">
                <a:latin typeface="Constantia" pitchFamily="18" charset="0"/>
              </a:rPr>
              <a:t>Численні</a:t>
            </a:r>
            <a:r>
              <a:rPr lang="ru-RU" sz="3600" dirty="0">
                <a:latin typeface="Constantia" pitchFamily="18" charset="0"/>
              </a:rPr>
              <a:t> </a:t>
            </a:r>
            <a:r>
              <a:rPr lang="ru-RU" sz="3600" dirty="0" err="1">
                <a:latin typeface="Constantia" pitchFamily="18" charset="0"/>
              </a:rPr>
              <a:t>озера-стариці</a:t>
            </a:r>
            <a:r>
              <a:rPr lang="ru-RU" sz="3600" dirty="0">
                <a:latin typeface="Constantia" pitchFamily="18" charset="0"/>
              </a:rPr>
              <a:t>, </a:t>
            </a:r>
            <a:r>
              <a:rPr lang="ru-RU" sz="3600" dirty="0" err="1">
                <a:latin typeface="Constantia" pitchFamily="18" charset="0"/>
              </a:rPr>
              <a:t>які</a:t>
            </a:r>
            <a:r>
              <a:rPr lang="ru-RU" sz="3600" dirty="0">
                <a:latin typeface="Constantia" pitchFamily="18" charset="0"/>
              </a:rPr>
              <a:t> колись </a:t>
            </a:r>
            <a:r>
              <a:rPr lang="ru-RU" sz="3600" dirty="0" err="1">
                <a:latin typeface="Constantia" pitchFamily="18" charset="0"/>
              </a:rPr>
              <a:t>були</a:t>
            </a:r>
            <a:r>
              <a:rPr lang="ru-RU" sz="3600" dirty="0">
                <a:latin typeface="Constantia" pitchFamily="18" charset="0"/>
              </a:rPr>
              <a:t> в </a:t>
            </a:r>
            <a:r>
              <a:rPr lang="ru-RU" sz="3600" dirty="0" err="1">
                <a:latin typeface="Constantia" pitchFamily="18" charset="0"/>
              </a:rPr>
              <a:t>заплаві</a:t>
            </a:r>
            <a:r>
              <a:rPr lang="ru-RU" sz="3600" dirty="0">
                <a:latin typeface="Constantia" pitchFamily="18" charset="0"/>
              </a:rPr>
              <a:t> самого </a:t>
            </a:r>
            <a:r>
              <a:rPr lang="ru-RU" sz="3600" dirty="0" err="1">
                <a:latin typeface="Constantia" pitchFamily="18" charset="0"/>
              </a:rPr>
              <a:t>Дніпра</a:t>
            </a:r>
            <a:r>
              <a:rPr lang="ru-RU" sz="3600" dirty="0">
                <a:latin typeface="Constantia" pitchFamily="18" charset="0"/>
              </a:rPr>
              <a:t>, </a:t>
            </a:r>
            <a:r>
              <a:rPr lang="ru-RU" sz="3600" dirty="0" err="1" smtClean="0">
                <a:latin typeface="Constantia" pitchFamily="18" charset="0"/>
              </a:rPr>
              <a:t>залиті</a:t>
            </a:r>
            <a:r>
              <a:rPr lang="ru-RU" sz="3600" dirty="0" smtClean="0">
                <a:latin typeface="Constantia" pitchFamily="18" charset="0"/>
              </a:rPr>
              <a:t> водами</a:t>
            </a:r>
            <a:r>
              <a:rPr lang="ru-RU" sz="3600" dirty="0">
                <a:latin typeface="Constantia" pitchFamily="18" charset="0"/>
              </a:rPr>
              <a:t> </a:t>
            </a:r>
            <a:r>
              <a:rPr lang="ru-RU" sz="3600" i="1" dirty="0" err="1">
                <a:latin typeface="Constantia" pitchFamily="18" charset="0"/>
              </a:rPr>
              <a:t>Каховського</a:t>
            </a:r>
            <a:r>
              <a:rPr lang="ru-RU" sz="3600" i="1" dirty="0">
                <a:latin typeface="Constantia" pitchFamily="18" charset="0"/>
              </a:rPr>
              <a:t> </a:t>
            </a:r>
            <a:r>
              <a:rPr lang="ru-RU" sz="3600" dirty="0">
                <a:latin typeface="Constantia" pitchFamily="18" charset="0"/>
              </a:rPr>
              <a:t>та </a:t>
            </a:r>
            <a:r>
              <a:rPr lang="ru-RU" sz="3600" i="1" dirty="0" err="1">
                <a:latin typeface="Constantia" pitchFamily="18" charset="0"/>
              </a:rPr>
              <a:t>Кременчуцького</a:t>
            </a:r>
            <a:r>
              <a:rPr lang="ru-RU" sz="3600" i="1" dirty="0">
                <a:latin typeface="Constantia" pitchFamily="18" charset="0"/>
              </a:rPr>
              <a:t> </a:t>
            </a:r>
            <a:r>
              <a:rPr lang="ru-RU" sz="3600" i="1" dirty="0" err="1">
                <a:latin typeface="Constantia" pitchFamily="18" charset="0"/>
              </a:rPr>
              <a:t>водосховищ</a:t>
            </a:r>
            <a:r>
              <a:rPr lang="ru-RU" sz="3600" dirty="0">
                <a:latin typeface="Constantia" pitchFamily="18" charset="0"/>
              </a:rPr>
              <a:t>. Брак </a:t>
            </a:r>
            <a:r>
              <a:rPr lang="ru-RU" sz="3600" dirty="0" err="1">
                <a:latin typeface="Constantia" pitchFamily="18" charset="0"/>
              </a:rPr>
              <a:t>природних</a:t>
            </a:r>
            <a:r>
              <a:rPr lang="ru-RU" sz="3600" dirty="0">
                <a:latin typeface="Constantia" pitchFamily="18" charset="0"/>
              </a:rPr>
              <a:t> </a:t>
            </a:r>
            <a:r>
              <a:rPr lang="ru-RU" sz="3600" dirty="0" err="1">
                <a:latin typeface="Constantia" pitchFamily="18" charset="0"/>
              </a:rPr>
              <a:t>водойм</a:t>
            </a:r>
            <a:r>
              <a:rPr lang="ru-RU" sz="3600" dirty="0">
                <a:latin typeface="Constantia" pitchFamily="18" charset="0"/>
              </a:rPr>
              <a:t> </a:t>
            </a:r>
            <a:r>
              <a:rPr lang="ru-RU" sz="3600" dirty="0" err="1">
                <a:latin typeface="Constantia" pitchFamily="18" charset="0"/>
              </a:rPr>
              <a:t>компенсується</a:t>
            </a:r>
            <a:r>
              <a:rPr lang="ru-RU" sz="3600" dirty="0">
                <a:latin typeface="Constantia" pitchFamily="18" charset="0"/>
              </a:rPr>
              <a:t> ставками, </a:t>
            </a:r>
            <a:r>
              <a:rPr lang="ru-RU" sz="3600" dirty="0" err="1">
                <a:latin typeface="Constantia" pitchFamily="18" charset="0"/>
              </a:rPr>
              <a:t>які</a:t>
            </a:r>
            <a:r>
              <a:rPr lang="ru-RU" sz="3600" dirty="0">
                <a:latin typeface="Constantia" pitchFamily="18" charset="0"/>
              </a:rPr>
              <a:t> </a:t>
            </a:r>
            <a:r>
              <a:rPr lang="ru-RU" sz="3600" dirty="0" err="1">
                <a:latin typeface="Constantia" pitchFamily="18" charset="0"/>
              </a:rPr>
              <a:t>створені</a:t>
            </a:r>
            <a:r>
              <a:rPr lang="ru-RU" sz="3600" dirty="0">
                <a:latin typeface="Constantia" pitchFamily="18" charset="0"/>
              </a:rPr>
              <a:t> </a:t>
            </a:r>
            <a:r>
              <a:rPr lang="ru-RU" sz="3600" dirty="0" err="1">
                <a:latin typeface="Constantia" pitchFamily="18" charset="0"/>
              </a:rPr>
              <a:t>біля</a:t>
            </a:r>
            <a:r>
              <a:rPr lang="ru-RU" sz="3600" dirty="0">
                <a:latin typeface="Constantia" pitchFamily="18" charset="0"/>
              </a:rPr>
              <a:t> </a:t>
            </a:r>
            <a:r>
              <a:rPr lang="ru-RU" sz="3600" dirty="0" err="1">
                <a:latin typeface="Constantia" pitchFamily="18" charset="0"/>
              </a:rPr>
              <a:t>багатьох</a:t>
            </a:r>
            <a:r>
              <a:rPr lang="ru-RU" sz="3600" dirty="0">
                <a:latin typeface="Constantia" pitchFamily="18" charset="0"/>
              </a:rPr>
              <a:t> </a:t>
            </a:r>
            <a:r>
              <a:rPr lang="ru-RU" sz="3600" dirty="0" err="1">
                <a:latin typeface="Constantia" pitchFamily="18" charset="0"/>
              </a:rPr>
              <a:t>населених</a:t>
            </a:r>
            <a:r>
              <a:rPr lang="ru-RU" sz="3600" dirty="0">
                <a:latin typeface="Constantia" pitchFamily="18" charset="0"/>
              </a:rPr>
              <a:t> </a:t>
            </a:r>
            <a:r>
              <a:rPr lang="ru-RU" sz="3600" dirty="0" err="1">
                <a:latin typeface="Constantia" pitchFamily="18" charset="0"/>
              </a:rPr>
              <a:t>пунктів</a:t>
            </a:r>
            <a:r>
              <a:rPr lang="ru-RU" sz="3600" dirty="0">
                <a:latin typeface="Constantia" pitchFamily="18" charset="0"/>
              </a:rPr>
              <a:t>.</a:t>
            </a:r>
          </a:p>
          <a:p>
            <a:endParaRPr lang="ru-RU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5429264"/>
            <a:ext cx="8229600" cy="1143000"/>
          </a:xfrm>
        </p:spPr>
        <p:txBody>
          <a:bodyPr/>
          <a:lstStyle/>
          <a:p>
            <a:r>
              <a:rPr lang="ru-RU" i="1" dirty="0" err="1" smtClean="0">
                <a:latin typeface="Constantia" pitchFamily="18" charset="0"/>
              </a:rPr>
              <a:t>Каховське</a:t>
            </a:r>
            <a:r>
              <a:rPr lang="ru-RU" i="1" dirty="0" smtClean="0">
                <a:latin typeface="Constantia" pitchFamily="18" charset="0"/>
              </a:rPr>
              <a:t> </a:t>
            </a:r>
            <a:r>
              <a:rPr lang="ru-RU" i="1" dirty="0" err="1" smtClean="0">
                <a:latin typeface="Constantia" pitchFamily="18" charset="0"/>
              </a:rPr>
              <a:t>водосховище</a:t>
            </a:r>
            <a:endParaRPr lang="ru-RU" dirty="0"/>
          </a:p>
        </p:txBody>
      </p:sp>
      <p:pic>
        <p:nvPicPr>
          <p:cNvPr id="4" name="Содержимое 3" descr="800px-Ках_вдхрн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00100" y="214290"/>
            <a:ext cx="7143800" cy="4982800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5429264"/>
            <a:ext cx="8229600" cy="1143000"/>
          </a:xfrm>
        </p:spPr>
        <p:txBody>
          <a:bodyPr/>
          <a:lstStyle/>
          <a:p>
            <a:r>
              <a:rPr lang="uk-UA" dirty="0" smtClean="0">
                <a:latin typeface="Constantia" pitchFamily="18" charset="0"/>
              </a:rPr>
              <a:t>Кременчуцьке водосховище</a:t>
            </a:r>
            <a:endParaRPr lang="ru-RU" dirty="0">
              <a:latin typeface="Constantia" pitchFamily="18" charset="0"/>
            </a:endParaRPr>
          </a:p>
        </p:txBody>
      </p:sp>
      <p:pic>
        <p:nvPicPr>
          <p:cNvPr id="4" name="Содержимое 3" descr="39853a3368_12529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2976" y="357166"/>
            <a:ext cx="6786610" cy="5089958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latin typeface="Constantia" pitchFamily="18" charset="0"/>
              </a:rPr>
              <a:t>Ґрунтово-рослинний</a:t>
            </a:r>
            <a:r>
              <a:rPr lang="ru-RU" dirty="0">
                <a:latin typeface="Constantia" pitchFamily="18" charset="0"/>
              </a:rPr>
              <a:t> </a:t>
            </a:r>
            <a:r>
              <a:rPr lang="ru-RU" dirty="0" err="1">
                <a:latin typeface="Constantia" pitchFamily="18" charset="0"/>
              </a:rPr>
              <a:t>покрив</a:t>
            </a:r>
            <a:endParaRPr lang="ru-RU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72518" cy="5043510"/>
          </a:xfrm>
        </p:spPr>
        <p:txBody>
          <a:bodyPr>
            <a:normAutofit fontScale="77500" lnSpcReduction="20000"/>
          </a:bodyPr>
          <a:lstStyle/>
          <a:p>
            <a:pPr lvl="0"/>
            <a:r>
              <a:rPr lang="ru-RU" sz="3400" dirty="0" err="1" smtClean="0">
                <a:latin typeface="Constantia" pitchFamily="18" charset="0"/>
              </a:rPr>
              <a:t>Природна</a:t>
            </a:r>
            <a:r>
              <a:rPr lang="ru-RU" sz="3400" dirty="0" smtClean="0">
                <a:latin typeface="Constantia" pitchFamily="18" charset="0"/>
              </a:rPr>
              <a:t> </a:t>
            </a:r>
            <a:r>
              <a:rPr lang="ru-RU" sz="3400" dirty="0" err="1">
                <a:latin typeface="Constantia" pitchFamily="18" charset="0"/>
              </a:rPr>
              <a:t>рослинність</a:t>
            </a:r>
            <a:r>
              <a:rPr lang="ru-RU" sz="3400" dirty="0">
                <a:latin typeface="Constantia" pitchFamily="18" charset="0"/>
              </a:rPr>
              <a:t> представлена </a:t>
            </a:r>
            <a:r>
              <a:rPr lang="ru-RU" sz="3400" dirty="0" err="1">
                <a:latin typeface="Constantia" pitchFamily="18" charset="0"/>
              </a:rPr>
              <a:t>лісовими</a:t>
            </a:r>
            <a:r>
              <a:rPr lang="ru-RU" sz="3400" dirty="0">
                <a:latin typeface="Constantia" pitchFamily="18" charset="0"/>
              </a:rPr>
              <a:t> </a:t>
            </a:r>
            <a:r>
              <a:rPr lang="ru-RU" sz="3400" dirty="0" err="1">
                <a:latin typeface="Constantia" pitchFamily="18" charset="0"/>
              </a:rPr>
              <a:t>і</a:t>
            </a:r>
            <a:r>
              <a:rPr lang="ru-RU" sz="3400" dirty="0">
                <a:latin typeface="Constantia" pitchFamily="18" charset="0"/>
              </a:rPr>
              <a:t> </a:t>
            </a:r>
            <a:r>
              <a:rPr lang="ru-RU" sz="3400" dirty="0" err="1">
                <a:latin typeface="Constantia" pitchFamily="18" charset="0"/>
              </a:rPr>
              <a:t>степовими</a:t>
            </a:r>
            <a:r>
              <a:rPr lang="ru-RU" sz="3400" dirty="0">
                <a:latin typeface="Constantia" pitchFamily="18" charset="0"/>
              </a:rPr>
              <a:t> видами. </a:t>
            </a:r>
            <a:r>
              <a:rPr lang="ru-RU" sz="3400" dirty="0" err="1">
                <a:latin typeface="Constantia" pitchFamily="18" charset="0"/>
              </a:rPr>
              <a:t>Лісистість</a:t>
            </a:r>
            <a:r>
              <a:rPr lang="ru-RU" sz="3400" dirty="0">
                <a:latin typeface="Constantia" pitchFamily="18" charset="0"/>
              </a:rPr>
              <a:t> </a:t>
            </a:r>
            <a:r>
              <a:rPr lang="ru-RU" sz="3400" dirty="0" err="1">
                <a:latin typeface="Constantia" pitchFamily="18" charset="0"/>
              </a:rPr>
              <a:t>території</a:t>
            </a:r>
            <a:r>
              <a:rPr lang="ru-RU" sz="3400" dirty="0">
                <a:latin typeface="Constantia" pitchFamily="18" charset="0"/>
              </a:rPr>
              <a:t> становить </a:t>
            </a:r>
            <a:r>
              <a:rPr lang="ru-RU" sz="3400" dirty="0" err="1">
                <a:latin typeface="Constantia" pitchFamily="18" charset="0"/>
              </a:rPr>
              <a:t>лише</a:t>
            </a:r>
            <a:r>
              <a:rPr lang="ru-RU" sz="3400" dirty="0">
                <a:latin typeface="Constantia" pitchFamily="18" charset="0"/>
              </a:rPr>
              <a:t> 12 %. </a:t>
            </a:r>
            <a:r>
              <a:rPr lang="ru-RU" sz="3400" dirty="0" err="1">
                <a:latin typeface="Constantia" pitchFamily="18" charset="0"/>
              </a:rPr>
              <a:t>Ліси</a:t>
            </a:r>
            <a:r>
              <a:rPr lang="ru-RU" sz="3400" dirty="0">
                <a:latin typeface="Constantia" pitchFamily="18" charset="0"/>
              </a:rPr>
              <a:t> </a:t>
            </a:r>
            <a:r>
              <a:rPr lang="ru-RU" sz="3400" dirty="0" err="1">
                <a:latin typeface="Constantia" pitchFamily="18" charset="0"/>
              </a:rPr>
              <a:t>збереглися</a:t>
            </a:r>
            <a:r>
              <a:rPr lang="ru-RU" sz="3400" dirty="0">
                <a:latin typeface="Constantia" pitchFamily="18" charset="0"/>
              </a:rPr>
              <a:t> в долинах </a:t>
            </a:r>
            <a:r>
              <a:rPr lang="ru-RU" sz="3400" dirty="0" err="1">
                <a:latin typeface="Constantia" pitchFamily="18" charset="0"/>
              </a:rPr>
              <a:t>річок</a:t>
            </a:r>
            <a:r>
              <a:rPr lang="ru-RU" sz="3400" dirty="0">
                <a:latin typeface="Constantia" pitchFamily="18" charset="0"/>
              </a:rPr>
              <a:t> та </a:t>
            </a:r>
            <a:r>
              <a:rPr lang="ru-RU" sz="3400" dirty="0" err="1">
                <a:latin typeface="Constantia" pitchFamily="18" charset="0"/>
              </a:rPr>
              <a:t>межиріччях</a:t>
            </a:r>
            <a:r>
              <a:rPr lang="ru-RU" sz="3400" dirty="0">
                <a:latin typeface="Constantia" pitchFamily="18" charset="0"/>
              </a:rPr>
              <a:t>. Вони </a:t>
            </a:r>
            <a:r>
              <a:rPr lang="ru-RU" sz="3400" dirty="0" err="1">
                <a:latin typeface="Constantia" pitchFamily="18" charset="0"/>
              </a:rPr>
              <a:t>ростуть</a:t>
            </a:r>
            <a:r>
              <a:rPr lang="ru-RU" sz="3400" dirty="0">
                <a:latin typeface="Constantia" pitchFamily="18" charset="0"/>
              </a:rPr>
              <a:t> на </a:t>
            </a:r>
            <a:r>
              <a:rPr lang="ru-RU" sz="3400" i="1" dirty="0" err="1">
                <a:latin typeface="Constantia" pitchFamily="18" charset="0"/>
              </a:rPr>
              <a:t>сірих</a:t>
            </a:r>
            <a:r>
              <a:rPr lang="ru-RU" sz="3400" i="1" dirty="0">
                <a:latin typeface="Constantia" pitchFamily="18" charset="0"/>
              </a:rPr>
              <a:t> </a:t>
            </a:r>
            <a:r>
              <a:rPr lang="ru-RU" sz="3400" i="1" dirty="0" err="1">
                <a:latin typeface="Constantia" pitchFamily="18" charset="0"/>
              </a:rPr>
              <a:t>лісових</a:t>
            </a:r>
            <a:r>
              <a:rPr lang="ru-RU" sz="3400" i="1" dirty="0">
                <a:latin typeface="Constantia" pitchFamily="18" charset="0"/>
              </a:rPr>
              <a:t> </a:t>
            </a:r>
            <a:r>
              <a:rPr lang="ru-RU" sz="3400" i="1" dirty="0" err="1">
                <a:latin typeface="Constantia" pitchFamily="18" charset="0"/>
              </a:rPr>
              <a:t>ґрунтах</a:t>
            </a:r>
            <a:r>
              <a:rPr lang="ru-RU" sz="3400" dirty="0">
                <a:latin typeface="Constantia" pitchFamily="18" charset="0"/>
              </a:rPr>
              <a:t> та </a:t>
            </a:r>
            <a:r>
              <a:rPr lang="ru-RU" sz="3400" dirty="0" err="1">
                <a:latin typeface="Constantia" pitchFamily="18" charset="0"/>
              </a:rPr>
              <a:t>деградованих</a:t>
            </a:r>
            <a:r>
              <a:rPr lang="ru-RU" sz="3400" dirty="0">
                <a:latin typeface="Constantia" pitchFamily="18" charset="0"/>
              </a:rPr>
              <a:t> </a:t>
            </a:r>
            <a:r>
              <a:rPr lang="ru-RU" sz="3400" dirty="0" err="1">
                <a:latin typeface="Constantia" pitchFamily="18" charset="0"/>
              </a:rPr>
              <a:t>чорноземах</a:t>
            </a:r>
            <a:r>
              <a:rPr lang="ru-RU" sz="3400" dirty="0">
                <a:latin typeface="Constantia" pitchFamily="18" charset="0"/>
              </a:rPr>
              <a:t> (в </a:t>
            </a:r>
            <a:r>
              <a:rPr lang="ru-RU" sz="3400" dirty="0" err="1">
                <a:latin typeface="Constantia" pitchFamily="18" charset="0"/>
              </a:rPr>
              <a:t>яких</a:t>
            </a:r>
            <a:r>
              <a:rPr lang="ru-RU" sz="3400" dirty="0">
                <a:latin typeface="Constantia" pitchFamily="18" charset="0"/>
              </a:rPr>
              <a:t> </a:t>
            </a:r>
            <a:r>
              <a:rPr lang="ru-RU" sz="3400" dirty="0" err="1">
                <a:latin typeface="Constantia" pitchFamily="18" charset="0"/>
              </a:rPr>
              <a:t>зменшився</a:t>
            </a:r>
            <a:r>
              <a:rPr lang="ru-RU" sz="3400" dirty="0">
                <a:latin typeface="Constantia" pitchFamily="18" charset="0"/>
              </a:rPr>
              <a:t> </a:t>
            </a:r>
            <a:r>
              <a:rPr lang="ru-RU" sz="3400" dirty="0" err="1">
                <a:latin typeface="Constantia" pitchFamily="18" charset="0"/>
              </a:rPr>
              <a:t>вміст</a:t>
            </a:r>
            <a:r>
              <a:rPr lang="ru-RU" sz="3400" dirty="0">
                <a:latin typeface="Constantia" pitchFamily="18" charset="0"/>
              </a:rPr>
              <a:t> гумусу, </a:t>
            </a:r>
            <a:r>
              <a:rPr lang="ru-RU" sz="3400" dirty="0" err="1">
                <a:latin typeface="Constantia" pitchFamily="18" charset="0"/>
              </a:rPr>
              <a:t>і</a:t>
            </a:r>
            <a:r>
              <a:rPr lang="ru-RU" sz="3400" dirty="0">
                <a:latin typeface="Constantia" pitchFamily="18" charset="0"/>
              </a:rPr>
              <a:t> вони стали </a:t>
            </a:r>
            <a:r>
              <a:rPr lang="ru-RU" sz="3400" dirty="0" err="1">
                <a:latin typeface="Constantia" pitchFamily="18" charset="0"/>
              </a:rPr>
              <a:t>менш</a:t>
            </a:r>
            <a:r>
              <a:rPr lang="ru-RU" sz="3400" dirty="0">
                <a:latin typeface="Constantia" pitchFamily="18" charset="0"/>
              </a:rPr>
              <a:t> </a:t>
            </a:r>
            <a:r>
              <a:rPr lang="ru-RU" sz="3400" dirty="0" err="1">
                <a:latin typeface="Constantia" pitchFamily="18" charset="0"/>
              </a:rPr>
              <a:t>родючими</a:t>
            </a:r>
            <a:r>
              <a:rPr lang="ru-RU" sz="3400" dirty="0">
                <a:latin typeface="Constantia" pitchFamily="18" charset="0"/>
              </a:rPr>
              <a:t>), </a:t>
            </a:r>
            <a:r>
              <a:rPr lang="ru-RU" sz="3400" dirty="0" err="1">
                <a:latin typeface="Constantia" pitchFamily="18" charset="0"/>
              </a:rPr>
              <a:t>що</a:t>
            </a:r>
            <a:r>
              <a:rPr lang="ru-RU" sz="3400" dirty="0">
                <a:latin typeface="Constantia" pitchFamily="18" charset="0"/>
              </a:rPr>
              <a:t> </a:t>
            </a:r>
            <a:r>
              <a:rPr lang="ru-RU" sz="3400" dirty="0" err="1">
                <a:latin typeface="Constantia" pitchFamily="18" charset="0"/>
              </a:rPr>
              <a:t>раніше</a:t>
            </a:r>
            <a:r>
              <a:rPr lang="ru-RU" sz="3400" dirty="0">
                <a:latin typeface="Constantia" pitchFamily="18" charset="0"/>
              </a:rPr>
              <a:t> </a:t>
            </a:r>
            <a:r>
              <a:rPr lang="ru-RU" sz="3400" dirty="0" err="1">
                <a:latin typeface="Constantia" pitchFamily="18" charset="0"/>
              </a:rPr>
              <a:t>були</a:t>
            </a:r>
            <a:r>
              <a:rPr lang="ru-RU" sz="3400" dirty="0">
                <a:latin typeface="Constantia" pitchFamily="18" charset="0"/>
              </a:rPr>
              <a:t> </a:t>
            </a:r>
            <a:r>
              <a:rPr lang="ru-RU" sz="3400" dirty="0" err="1">
                <a:latin typeface="Constantia" pitchFamily="18" charset="0"/>
              </a:rPr>
              <a:t>під</a:t>
            </a:r>
            <a:r>
              <a:rPr lang="ru-RU" sz="3400" dirty="0">
                <a:latin typeface="Constantia" pitchFamily="18" charset="0"/>
              </a:rPr>
              <a:t> степами, а </a:t>
            </a:r>
            <a:r>
              <a:rPr lang="ru-RU" sz="3400" dirty="0" err="1">
                <a:latin typeface="Constantia" pitchFamily="18" charset="0"/>
              </a:rPr>
              <a:t>потім</a:t>
            </a:r>
            <a:r>
              <a:rPr lang="ru-RU" sz="3400" dirty="0">
                <a:latin typeface="Constantia" pitchFamily="18" charset="0"/>
              </a:rPr>
              <a:t> </a:t>
            </a:r>
            <a:r>
              <a:rPr lang="ru-RU" sz="3400" dirty="0" err="1">
                <a:latin typeface="Constantia" pitchFamily="18" charset="0"/>
              </a:rPr>
              <a:t>позаростали</a:t>
            </a:r>
            <a:r>
              <a:rPr lang="ru-RU" sz="3400" dirty="0">
                <a:latin typeface="Constantia" pitchFamily="18" charset="0"/>
              </a:rPr>
              <a:t> деревами. </a:t>
            </a:r>
            <a:r>
              <a:rPr lang="ru-RU" sz="3400" dirty="0" err="1">
                <a:latin typeface="Constantia" pitchFamily="18" charset="0"/>
              </a:rPr>
              <a:t>Лісові</a:t>
            </a:r>
            <a:r>
              <a:rPr lang="ru-RU" sz="3400" dirty="0">
                <a:latin typeface="Constantia" pitchFamily="18" charset="0"/>
              </a:rPr>
              <a:t> </a:t>
            </a:r>
            <a:r>
              <a:rPr lang="ru-RU" sz="3400" dirty="0" err="1">
                <a:latin typeface="Constantia" pitchFamily="18" charset="0"/>
              </a:rPr>
              <a:t>масиви</a:t>
            </a:r>
            <a:r>
              <a:rPr lang="ru-RU" sz="3400" dirty="0">
                <a:latin typeface="Constantia" pitchFamily="18" charset="0"/>
              </a:rPr>
              <a:t> </a:t>
            </a:r>
            <a:r>
              <a:rPr lang="ru-RU" sz="3400" dirty="0" err="1">
                <a:latin typeface="Constantia" pitchFamily="18" charset="0"/>
              </a:rPr>
              <a:t>утворюють</a:t>
            </a:r>
            <a:r>
              <a:rPr lang="ru-RU" sz="3400" dirty="0">
                <a:latin typeface="Constantia" pitchFamily="18" charset="0"/>
              </a:rPr>
              <a:t> </a:t>
            </a:r>
            <a:r>
              <a:rPr lang="ru-RU" sz="3400" dirty="0" err="1">
                <a:latin typeface="Constantia" pitchFamily="18" charset="0"/>
              </a:rPr>
              <a:t>переважно</a:t>
            </a:r>
            <a:r>
              <a:rPr lang="ru-RU" sz="3400" dirty="0">
                <a:latin typeface="Constantia" pitchFamily="18" charset="0"/>
              </a:rPr>
              <a:t> дуб </a:t>
            </a:r>
            <a:r>
              <a:rPr lang="ru-RU" sz="3400" dirty="0" err="1">
                <a:latin typeface="Constantia" pitchFamily="18" charset="0"/>
              </a:rPr>
              <a:t>і</a:t>
            </a:r>
            <a:r>
              <a:rPr lang="ru-RU" sz="3400" dirty="0">
                <a:latin typeface="Constantia" pitchFamily="18" charset="0"/>
              </a:rPr>
              <a:t> граб. У широких балках </a:t>
            </a:r>
            <a:r>
              <a:rPr lang="ru-RU" sz="3400" dirty="0" err="1">
                <a:latin typeface="Constantia" pitchFamily="18" charset="0"/>
              </a:rPr>
              <a:t>поширені</a:t>
            </a:r>
            <a:r>
              <a:rPr lang="ru-RU" sz="3400" dirty="0">
                <a:latin typeface="Constantia" pitchFamily="18" charset="0"/>
              </a:rPr>
              <a:t> </a:t>
            </a:r>
            <a:r>
              <a:rPr lang="ru-RU" sz="3400" dirty="0" err="1">
                <a:latin typeface="Constantia" pitchFamily="18" charset="0"/>
              </a:rPr>
              <a:t>байракові</a:t>
            </a:r>
            <a:r>
              <a:rPr lang="ru-RU" sz="3400" dirty="0">
                <a:latin typeface="Constantia" pitchFamily="18" charset="0"/>
              </a:rPr>
              <a:t> </a:t>
            </a:r>
            <a:r>
              <a:rPr lang="ru-RU" sz="3400" dirty="0" err="1">
                <a:latin typeface="Constantia" pitchFamily="18" charset="0"/>
              </a:rPr>
              <a:t>ліси</a:t>
            </a:r>
            <a:r>
              <a:rPr lang="ru-RU" sz="3400" dirty="0">
                <a:latin typeface="Constantia" pitchFamily="18" charset="0"/>
              </a:rPr>
              <a:t>, в </a:t>
            </a:r>
            <a:r>
              <a:rPr lang="ru-RU" sz="3400" dirty="0" err="1">
                <a:latin typeface="Constantia" pitchFamily="18" charset="0"/>
              </a:rPr>
              <a:t>яких</a:t>
            </a:r>
            <a:r>
              <a:rPr lang="ru-RU" sz="3400" dirty="0">
                <a:latin typeface="Constantia" pitchFamily="18" charset="0"/>
              </a:rPr>
              <a:t> </a:t>
            </a:r>
            <a:r>
              <a:rPr lang="ru-RU" sz="3400" dirty="0" err="1">
                <a:latin typeface="Constantia" pitchFamily="18" charset="0"/>
              </a:rPr>
              <a:t>ростуть</a:t>
            </a:r>
            <a:r>
              <a:rPr lang="ru-RU" sz="3400" dirty="0">
                <a:latin typeface="Constantia" pitchFamily="18" charset="0"/>
              </a:rPr>
              <a:t> дуб, граб, клен, липа, </a:t>
            </a:r>
            <a:r>
              <a:rPr lang="ru-RU" sz="3400" dirty="0" err="1">
                <a:latin typeface="Constantia" pitchFamily="18" charset="0"/>
              </a:rPr>
              <a:t>ліщина</a:t>
            </a:r>
            <a:r>
              <a:rPr lang="ru-RU" sz="3400" dirty="0">
                <a:latin typeface="Constantia" pitchFamily="18" charset="0"/>
              </a:rPr>
              <a:t>, </a:t>
            </a:r>
            <a:r>
              <a:rPr lang="ru-RU" sz="3400" dirty="0" err="1">
                <a:latin typeface="Constantia" pitchFamily="18" charset="0"/>
              </a:rPr>
              <a:t>бруслина</a:t>
            </a:r>
            <a:r>
              <a:rPr lang="ru-RU" sz="3400" dirty="0">
                <a:latin typeface="Constantia" pitchFamily="18" charset="0"/>
              </a:rPr>
              <a:t> та </a:t>
            </a:r>
            <a:r>
              <a:rPr lang="ru-RU" sz="3400" dirty="0" err="1">
                <a:latin typeface="Constantia" pitchFamily="18" charset="0"/>
              </a:rPr>
              <a:t>ін</a:t>
            </a:r>
            <a:r>
              <a:rPr lang="ru-RU" sz="3400" dirty="0">
                <a:latin typeface="Constantia" pitchFamily="18" charset="0"/>
              </a:rPr>
              <a:t>. На </a:t>
            </a:r>
            <a:r>
              <a:rPr lang="ru-RU" sz="3400" dirty="0" err="1">
                <a:latin typeface="Constantia" pitchFamily="18" charset="0"/>
              </a:rPr>
              <a:t>піщаних</a:t>
            </a:r>
            <a:r>
              <a:rPr lang="ru-RU" sz="3400" dirty="0">
                <a:latin typeface="Constantia" pitchFamily="18" charset="0"/>
              </a:rPr>
              <a:t> берегах </a:t>
            </a:r>
            <a:r>
              <a:rPr lang="ru-RU" sz="3400" dirty="0" err="1">
                <a:latin typeface="Constantia" pitchFamily="18" charset="0"/>
              </a:rPr>
              <a:t>Дніпра</a:t>
            </a:r>
            <a:r>
              <a:rPr lang="ru-RU" sz="3400" dirty="0">
                <a:latin typeface="Constantia" pitchFamily="18" charset="0"/>
              </a:rPr>
              <a:t> та </a:t>
            </a:r>
            <a:r>
              <a:rPr lang="ru-RU" sz="3400" dirty="0" err="1">
                <a:latin typeface="Constantia" pitchFamily="18" charset="0"/>
              </a:rPr>
              <a:t>Сіверського</a:t>
            </a:r>
            <a:r>
              <a:rPr lang="ru-RU" sz="3400" dirty="0">
                <a:latin typeface="Constantia" pitchFamily="18" charset="0"/>
              </a:rPr>
              <a:t> </a:t>
            </a:r>
            <a:r>
              <a:rPr lang="ru-RU" sz="3400" dirty="0" err="1">
                <a:latin typeface="Constantia" pitchFamily="18" charset="0"/>
              </a:rPr>
              <a:t>Дінця</a:t>
            </a:r>
            <a:r>
              <a:rPr lang="ru-RU" sz="3400" dirty="0">
                <a:latin typeface="Constantia" pitchFamily="18" charset="0"/>
              </a:rPr>
              <a:t>, </a:t>
            </a:r>
            <a:r>
              <a:rPr lang="ru-RU" sz="3400" dirty="0" err="1">
                <a:latin typeface="Constantia" pitchFamily="18" charset="0"/>
              </a:rPr>
              <a:t>куди</a:t>
            </a:r>
            <a:r>
              <a:rPr lang="ru-RU" sz="3400" dirty="0">
                <a:latin typeface="Constantia" pitchFamily="18" charset="0"/>
              </a:rPr>
              <a:t> доходив </a:t>
            </a:r>
            <a:r>
              <a:rPr lang="ru-RU" sz="3400" dirty="0" err="1">
                <a:latin typeface="Constantia" pitchFamily="18" charset="0"/>
              </a:rPr>
              <a:t>язик</a:t>
            </a:r>
            <a:r>
              <a:rPr lang="ru-RU" sz="3400" dirty="0">
                <a:latin typeface="Constantia" pitchFamily="18" charset="0"/>
              </a:rPr>
              <a:t> </a:t>
            </a:r>
            <a:r>
              <a:rPr lang="ru-RU" sz="3400" dirty="0" err="1">
                <a:latin typeface="Constantia" pitchFamily="18" charset="0"/>
              </a:rPr>
              <a:t>давнього</a:t>
            </a:r>
            <a:r>
              <a:rPr lang="ru-RU" sz="3400" dirty="0">
                <a:latin typeface="Constantia" pitchFamily="18" charset="0"/>
              </a:rPr>
              <a:t> </a:t>
            </a:r>
            <a:r>
              <a:rPr lang="ru-RU" sz="3400" dirty="0" err="1">
                <a:latin typeface="Constantia" pitchFamily="18" charset="0"/>
              </a:rPr>
              <a:t>льодовика</a:t>
            </a:r>
            <a:r>
              <a:rPr lang="ru-RU" sz="3400" dirty="0">
                <a:latin typeface="Constantia" pitchFamily="18" charset="0"/>
              </a:rPr>
              <a:t>, </a:t>
            </a:r>
            <a:r>
              <a:rPr lang="ru-RU" sz="3400" dirty="0" err="1">
                <a:latin typeface="Constantia" pitchFamily="18" charset="0"/>
              </a:rPr>
              <a:t>острівцями</a:t>
            </a:r>
            <a:r>
              <a:rPr lang="ru-RU" sz="3400" dirty="0">
                <a:latin typeface="Constantia" pitchFamily="18" charset="0"/>
              </a:rPr>
              <a:t> </a:t>
            </a:r>
            <a:r>
              <a:rPr lang="ru-RU" sz="3400" dirty="0" err="1">
                <a:latin typeface="Constantia" pitchFamily="18" charset="0"/>
              </a:rPr>
              <a:t>трапляються</a:t>
            </a:r>
            <a:r>
              <a:rPr lang="ru-RU" sz="3400" dirty="0">
                <a:latin typeface="Constantia" pitchFamily="18" charset="0"/>
              </a:rPr>
              <a:t> </a:t>
            </a:r>
            <a:r>
              <a:rPr lang="ru-RU" sz="3400" dirty="0" err="1">
                <a:latin typeface="Constantia" pitchFamily="18" charset="0"/>
              </a:rPr>
              <a:t>соснові</a:t>
            </a:r>
            <a:r>
              <a:rPr lang="ru-RU" sz="3400" dirty="0">
                <a:latin typeface="Constantia" pitchFamily="18" charset="0"/>
              </a:rPr>
              <a:t> </a:t>
            </a:r>
            <a:r>
              <a:rPr lang="ru-RU" sz="3400" dirty="0" err="1">
                <a:latin typeface="Constantia" pitchFamily="18" charset="0"/>
              </a:rPr>
              <a:t>ліси</a:t>
            </a:r>
            <a:r>
              <a:rPr lang="ru-RU" sz="3400" dirty="0">
                <a:latin typeface="Constantia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85728"/>
            <a:ext cx="8429684" cy="5857916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sz="3300" dirty="0" smtClean="0">
                <a:latin typeface="Constantia" pitchFamily="18" charset="0"/>
              </a:rPr>
              <a:t> </a:t>
            </a:r>
            <a:r>
              <a:rPr lang="ru-RU" sz="3300" dirty="0">
                <a:latin typeface="Constantia" pitchFamily="18" charset="0"/>
              </a:rPr>
              <a:t>До </a:t>
            </a:r>
            <a:r>
              <a:rPr lang="ru-RU" sz="3300" dirty="0" err="1">
                <a:latin typeface="Constantia" pitchFamily="18" charset="0"/>
              </a:rPr>
              <a:t>лісових</a:t>
            </a:r>
            <a:r>
              <a:rPr lang="ru-RU" sz="3300" dirty="0">
                <a:latin typeface="Constantia" pitchFamily="18" charset="0"/>
              </a:rPr>
              <a:t> </a:t>
            </a:r>
            <a:r>
              <a:rPr lang="ru-RU" sz="3300" dirty="0" err="1">
                <a:latin typeface="Constantia" pitchFamily="18" charset="0"/>
              </a:rPr>
              <a:t>масивів</a:t>
            </a:r>
            <a:r>
              <a:rPr lang="ru-RU" sz="3300" dirty="0">
                <a:latin typeface="Constantia" pitchFamily="18" charset="0"/>
              </a:rPr>
              <a:t> </a:t>
            </a:r>
            <a:r>
              <a:rPr lang="ru-RU" sz="3300" dirty="0" err="1">
                <a:latin typeface="Constantia" pitchFamily="18" charset="0"/>
              </a:rPr>
              <a:t>безпосередньо</a:t>
            </a:r>
            <a:r>
              <a:rPr lang="ru-RU" sz="3300" dirty="0">
                <a:latin typeface="Constantia" pitchFamily="18" charset="0"/>
              </a:rPr>
              <a:t> </a:t>
            </a:r>
            <a:r>
              <a:rPr lang="ru-RU" sz="3300" dirty="0" err="1">
                <a:latin typeface="Constantia" pitchFamily="18" charset="0"/>
              </a:rPr>
              <a:t>прилягає</a:t>
            </a:r>
            <a:r>
              <a:rPr lang="ru-RU" sz="3300" dirty="0">
                <a:latin typeface="Constantia" pitchFamily="18" charset="0"/>
              </a:rPr>
              <a:t> степ, </a:t>
            </a:r>
            <a:r>
              <a:rPr lang="ru-RU" sz="3300" dirty="0" err="1">
                <a:latin typeface="Constantia" pitchFamily="18" charset="0"/>
              </a:rPr>
              <a:t>проте</a:t>
            </a:r>
            <a:r>
              <a:rPr lang="ru-RU" sz="3300" dirty="0">
                <a:latin typeface="Constantia" pitchFamily="18" charset="0"/>
              </a:rPr>
              <a:t> </a:t>
            </a:r>
            <a:r>
              <a:rPr lang="ru-RU" sz="3300" dirty="0" err="1">
                <a:latin typeface="Constantia" pitchFamily="18" charset="0"/>
              </a:rPr>
              <a:t>він</a:t>
            </a:r>
            <a:r>
              <a:rPr lang="ru-RU" sz="3300" dirty="0">
                <a:latin typeface="Constantia" pitchFamily="18" charset="0"/>
              </a:rPr>
              <a:t> не </a:t>
            </a:r>
            <a:r>
              <a:rPr lang="ru-RU" sz="3300" dirty="0" err="1">
                <a:latin typeface="Constantia" pitchFamily="18" charset="0"/>
              </a:rPr>
              <a:t>займає</a:t>
            </a:r>
            <a:r>
              <a:rPr lang="ru-RU" sz="3300" dirty="0">
                <a:latin typeface="Constantia" pitchFamily="18" charset="0"/>
              </a:rPr>
              <a:t> великих </a:t>
            </a:r>
            <a:r>
              <a:rPr lang="ru-RU" sz="3300" dirty="0" err="1">
                <a:latin typeface="Constantia" pitchFamily="18" charset="0"/>
              </a:rPr>
              <a:t>площ</a:t>
            </a:r>
            <a:r>
              <a:rPr lang="ru-RU" sz="3300" dirty="0">
                <a:latin typeface="Constantia" pitchFamily="18" charset="0"/>
              </a:rPr>
              <a:t>, тому </a:t>
            </a:r>
            <a:r>
              <a:rPr lang="ru-RU" sz="3300" dirty="0" err="1">
                <a:latin typeface="Constantia" pitchFamily="18" charset="0"/>
              </a:rPr>
              <a:t>що</a:t>
            </a:r>
            <a:r>
              <a:rPr lang="ru-RU" sz="3300" dirty="0">
                <a:latin typeface="Constantia" pitchFamily="18" charset="0"/>
              </a:rPr>
              <a:t> </a:t>
            </a:r>
            <a:r>
              <a:rPr lang="ru-RU" sz="3300" dirty="0" err="1">
                <a:latin typeface="Constantia" pitchFamily="18" charset="0"/>
              </a:rPr>
              <a:t>його</a:t>
            </a:r>
            <a:r>
              <a:rPr lang="ru-RU" sz="3300" dirty="0">
                <a:latin typeface="Constantia" pitchFamily="18" charset="0"/>
              </a:rPr>
              <a:t> </a:t>
            </a:r>
            <a:r>
              <a:rPr lang="ru-RU" sz="3300" dirty="0" err="1">
                <a:latin typeface="Constantia" pitchFamily="18" charset="0"/>
              </a:rPr>
              <a:t>змінили</a:t>
            </a:r>
            <a:r>
              <a:rPr lang="ru-RU" sz="3300" dirty="0">
                <a:latin typeface="Constantia" pitchFamily="18" charset="0"/>
              </a:rPr>
              <a:t> сади </a:t>
            </a:r>
            <a:r>
              <a:rPr lang="ru-RU" sz="3300" dirty="0" err="1">
                <a:latin typeface="Constantia" pitchFamily="18" charset="0"/>
              </a:rPr>
              <a:t>і</a:t>
            </a:r>
            <a:r>
              <a:rPr lang="ru-RU" sz="3300" dirty="0">
                <a:latin typeface="Constantia" pitchFamily="18" charset="0"/>
              </a:rPr>
              <a:t> поля, де </a:t>
            </a:r>
            <a:r>
              <a:rPr lang="ru-RU" sz="3300" dirty="0" err="1">
                <a:latin typeface="Constantia" pitchFamily="18" charset="0"/>
              </a:rPr>
              <a:t>ростуть</a:t>
            </a:r>
            <a:r>
              <a:rPr lang="ru-RU" sz="3300" dirty="0">
                <a:latin typeface="Constantia" pitchFamily="18" charset="0"/>
              </a:rPr>
              <a:t> </a:t>
            </a:r>
            <a:r>
              <a:rPr lang="ru-RU" sz="3300" dirty="0" err="1">
                <a:latin typeface="Constantia" pitchFamily="18" charset="0"/>
              </a:rPr>
              <a:t>різноманітні</a:t>
            </a:r>
            <a:r>
              <a:rPr lang="ru-RU" sz="3300" dirty="0">
                <a:latin typeface="Constantia" pitchFamily="18" charset="0"/>
              </a:rPr>
              <a:t> </a:t>
            </a:r>
            <a:r>
              <a:rPr lang="ru-RU" sz="3300" dirty="0" err="1">
                <a:latin typeface="Constantia" pitchFamily="18" charset="0"/>
              </a:rPr>
              <a:t>сільськогосподарські</a:t>
            </a:r>
            <a:r>
              <a:rPr lang="ru-RU" sz="3300" dirty="0">
                <a:latin typeface="Constantia" pitchFamily="18" charset="0"/>
              </a:rPr>
              <a:t> </a:t>
            </a:r>
            <a:r>
              <a:rPr lang="ru-RU" sz="3300" dirty="0" err="1">
                <a:latin typeface="Constantia" pitchFamily="18" charset="0"/>
              </a:rPr>
              <a:t>культури</a:t>
            </a:r>
            <a:r>
              <a:rPr lang="ru-RU" sz="3300" dirty="0">
                <a:latin typeface="Constantia" pitchFamily="18" charset="0"/>
              </a:rPr>
              <a:t> (</a:t>
            </a:r>
            <a:r>
              <a:rPr lang="ru-RU" sz="3300" dirty="0" err="1">
                <a:latin typeface="Constantia" pitchFamily="18" charset="0"/>
              </a:rPr>
              <a:t>пшениця</a:t>
            </a:r>
            <a:r>
              <a:rPr lang="ru-RU" sz="3300" dirty="0">
                <a:latin typeface="Constantia" pitchFamily="18" charset="0"/>
              </a:rPr>
              <a:t>, </a:t>
            </a:r>
            <a:r>
              <a:rPr lang="ru-RU" sz="3300" dirty="0" err="1">
                <a:latin typeface="Constantia" pitchFamily="18" charset="0"/>
              </a:rPr>
              <a:t>ячмінь</a:t>
            </a:r>
            <a:r>
              <a:rPr lang="ru-RU" sz="3300" dirty="0">
                <a:latin typeface="Constantia" pitchFamily="18" charset="0"/>
              </a:rPr>
              <a:t>, овес, гречка, </a:t>
            </a:r>
            <a:r>
              <a:rPr lang="ru-RU" sz="3300" dirty="0" err="1">
                <a:latin typeface="Constantia" pitchFamily="18" charset="0"/>
              </a:rPr>
              <a:t>цукровий</a:t>
            </a:r>
            <a:r>
              <a:rPr lang="ru-RU" sz="3300" dirty="0">
                <a:latin typeface="Constantia" pitchFamily="18" charset="0"/>
              </a:rPr>
              <a:t> </a:t>
            </a:r>
            <a:r>
              <a:rPr lang="ru-RU" sz="3300" dirty="0" err="1">
                <a:latin typeface="Constantia" pitchFamily="18" charset="0"/>
              </a:rPr>
              <a:t>буряк</a:t>
            </a:r>
            <a:r>
              <a:rPr lang="ru-RU" sz="3300" dirty="0">
                <a:latin typeface="Constantia" pitchFamily="18" charset="0"/>
              </a:rPr>
              <a:t>, </a:t>
            </a:r>
            <a:r>
              <a:rPr lang="ru-RU" sz="3300" dirty="0" err="1">
                <a:latin typeface="Constantia" pitchFamily="18" charset="0"/>
              </a:rPr>
              <a:t>картопля</a:t>
            </a:r>
            <a:r>
              <a:rPr lang="ru-RU" sz="3300" dirty="0">
                <a:latin typeface="Constantia" pitchFamily="18" charset="0"/>
              </a:rPr>
              <a:t>, </a:t>
            </a:r>
            <a:r>
              <a:rPr lang="ru-RU" sz="3300" dirty="0" err="1">
                <a:latin typeface="Constantia" pitchFamily="18" charset="0"/>
              </a:rPr>
              <a:t>овочі</a:t>
            </a:r>
            <a:r>
              <a:rPr lang="ru-RU" sz="3300" dirty="0">
                <a:latin typeface="Constantia" pitchFamily="18" charset="0"/>
              </a:rPr>
              <a:t>). </a:t>
            </a:r>
            <a:r>
              <a:rPr lang="ru-RU" sz="3300" dirty="0" err="1">
                <a:latin typeface="Constantia" pitchFamily="18" charset="0"/>
              </a:rPr>
              <a:t>Степове</a:t>
            </a:r>
            <a:r>
              <a:rPr lang="ru-RU" sz="3300" dirty="0">
                <a:latin typeface="Constantia" pitchFamily="18" charset="0"/>
              </a:rPr>
              <a:t> </a:t>
            </a:r>
            <a:r>
              <a:rPr lang="ru-RU" sz="3300" dirty="0" err="1">
                <a:latin typeface="Constantia" pitchFamily="18" charset="0"/>
              </a:rPr>
              <a:t>природне</a:t>
            </a:r>
            <a:r>
              <a:rPr lang="ru-RU" sz="3300" dirty="0">
                <a:latin typeface="Constantia" pitchFamily="18" charset="0"/>
              </a:rPr>
              <a:t> </a:t>
            </a:r>
            <a:r>
              <a:rPr lang="ru-RU" sz="3300" dirty="0" err="1">
                <a:latin typeface="Constantia" pitchFamily="18" charset="0"/>
              </a:rPr>
              <a:t>різнотрав’я</a:t>
            </a:r>
            <a:r>
              <a:rPr lang="ru-RU" sz="3300" dirty="0">
                <a:latin typeface="Constantia" pitchFamily="18" charset="0"/>
              </a:rPr>
              <a:t>  </a:t>
            </a:r>
            <a:r>
              <a:rPr lang="ru-RU" sz="3300" dirty="0" err="1">
                <a:latin typeface="Constantia" pitchFamily="18" charset="0"/>
              </a:rPr>
              <a:t>збереглося</a:t>
            </a:r>
            <a:r>
              <a:rPr lang="ru-RU" sz="3300" dirty="0">
                <a:latin typeface="Constantia" pitchFamily="18" charset="0"/>
              </a:rPr>
              <a:t> на </a:t>
            </a:r>
            <a:r>
              <a:rPr lang="ru-RU" sz="3300" dirty="0" err="1">
                <a:latin typeface="Constantia" pitchFamily="18" charset="0"/>
              </a:rPr>
              <a:t>схилах</a:t>
            </a:r>
            <a:r>
              <a:rPr lang="ru-RU" sz="3300" dirty="0">
                <a:latin typeface="Constantia" pitchFamily="18" charset="0"/>
              </a:rPr>
              <a:t> балок </a:t>
            </a:r>
            <a:r>
              <a:rPr lang="ru-RU" sz="3300" dirty="0" err="1">
                <a:latin typeface="Constantia" pitchFamily="18" charset="0"/>
              </a:rPr>
              <a:t>і</a:t>
            </a:r>
            <a:r>
              <a:rPr lang="ru-RU" sz="3300" dirty="0">
                <a:latin typeface="Constantia" pitchFamily="18" charset="0"/>
              </a:rPr>
              <a:t> берегах </a:t>
            </a:r>
            <a:r>
              <a:rPr lang="ru-RU" sz="3300" dirty="0" err="1">
                <a:latin typeface="Constantia" pitchFamily="18" charset="0"/>
              </a:rPr>
              <a:t>річок</a:t>
            </a:r>
            <a:r>
              <a:rPr lang="ru-RU" sz="3300" dirty="0">
                <a:latin typeface="Constantia" pitchFamily="18" charset="0"/>
              </a:rPr>
              <a:t>. </a:t>
            </a:r>
            <a:r>
              <a:rPr lang="ru-RU" sz="3300" dirty="0" err="1">
                <a:latin typeface="Constantia" pitchFamily="18" charset="0"/>
              </a:rPr>
              <a:t>Доволі</a:t>
            </a:r>
            <a:r>
              <a:rPr lang="ru-RU" sz="3300" dirty="0">
                <a:latin typeface="Constantia" pitchFamily="18" charset="0"/>
              </a:rPr>
              <a:t> </a:t>
            </a:r>
            <a:r>
              <a:rPr lang="ru-RU" sz="3300" dirty="0" err="1">
                <a:latin typeface="Constantia" pitchFamily="18" charset="0"/>
              </a:rPr>
              <a:t>великі</a:t>
            </a:r>
            <a:r>
              <a:rPr lang="ru-RU" sz="3300" dirty="0">
                <a:latin typeface="Constantia" pitchFamily="18" charset="0"/>
              </a:rPr>
              <a:t> </a:t>
            </a:r>
            <a:r>
              <a:rPr lang="ru-RU" sz="3300" dirty="0" err="1">
                <a:latin typeface="Constantia" pitchFamily="18" charset="0"/>
              </a:rPr>
              <a:t>площі</a:t>
            </a:r>
            <a:r>
              <a:rPr lang="ru-RU" sz="3300" dirty="0">
                <a:latin typeface="Constantia" pitchFamily="18" charset="0"/>
              </a:rPr>
              <a:t> в </a:t>
            </a:r>
            <a:r>
              <a:rPr lang="ru-RU" sz="3300" dirty="0" err="1">
                <a:latin typeface="Constantia" pitchFamily="18" charset="0"/>
              </a:rPr>
              <a:t>лісостепу</a:t>
            </a:r>
            <a:r>
              <a:rPr lang="ru-RU" sz="3300" dirty="0">
                <a:latin typeface="Constantia" pitchFamily="18" charset="0"/>
              </a:rPr>
              <a:t> </a:t>
            </a:r>
            <a:r>
              <a:rPr lang="ru-RU" sz="3300" dirty="0" err="1">
                <a:latin typeface="Constantia" pitchFamily="18" charset="0"/>
              </a:rPr>
              <a:t>зайняті</a:t>
            </a:r>
            <a:r>
              <a:rPr lang="ru-RU" sz="3300" dirty="0">
                <a:latin typeface="Constantia" pitchFamily="18" charset="0"/>
              </a:rPr>
              <a:t> луками. </a:t>
            </a:r>
            <a:r>
              <a:rPr lang="ru-RU" sz="3300" dirty="0" err="1">
                <a:latin typeface="Constantia" pitchFamily="18" charset="0"/>
              </a:rPr>
              <a:t>Суходільні</a:t>
            </a:r>
            <a:r>
              <a:rPr lang="ru-RU" sz="3300" dirty="0">
                <a:latin typeface="Constantia" pitchFamily="18" charset="0"/>
              </a:rPr>
              <a:t> луки </a:t>
            </a:r>
            <a:r>
              <a:rPr lang="ru-RU" sz="3300" dirty="0" err="1">
                <a:latin typeface="Constantia" pitchFamily="18" charset="0"/>
              </a:rPr>
              <a:t>знаходяться</a:t>
            </a:r>
            <a:r>
              <a:rPr lang="ru-RU" sz="3300" dirty="0">
                <a:latin typeface="Constantia" pitchFamily="18" charset="0"/>
              </a:rPr>
              <a:t> на </a:t>
            </a:r>
            <a:r>
              <a:rPr lang="ru-RU" sz="3300" dirty="0" err="1">
                <a:latin typeface="Constantia" pitchFamily="18" charset="0"/>
              </a:rPr>
              <a:t>вододілах</a:t>
            </a:r>
            <a:r>
              <a:rPr lang="ru-RU" sz="3300" dirty="0">
                <a:latin typeface="Constantia" pitchFamily="18" charset="0"/>
              </a:rPr>
              <a:t> </a:t>
            </a:r>
            <a:r>
              <a:rPr lang="ru-RU" sz="3300" dirty="0" err="1">
                <a:latin typeface="Constantia" pitchFamily="18" charset="0"/>
              </a:rPr>
              <a:t>річок</a:t>
            </a:r>
            <a:r>
              <a:rPr lang="ru-RU" sz="3300" dirty="0">
                <a:latin typeface="Constantia" pitchFamily="18" charset="0"/>
              </a:rPr>
              <a:t> </a:t>
            </a:r>
            <a:r>
              <a:rPr lang="ru-RU" sz="3300" dirty="0" err="1">
                <a:latin typeface="Constantia" pitchFamily="18" charset="0"/>
              </a:rPr>
              <a:t>і</a:t>
            </a:r>
            <a:r>
              <a:rPr lang="ru-RU" sz="3300" dirty="0">
                <a:latin typeface="Constantia" pitchFamily="18" charset="0"/>
              </a:rPr>
              <a:t> </a:t>
            </a:r>
            <a:r>
              <a:rPr lang="ru-RU" sz="3300" dirty="0" err="1">
                <a:latin typeface="Constantia" pitchFamily="18" charset="0"/>
              </a:rPr>
              <a:t>їх</a:t>
            </a:r>
            <a:r>
              <a:rPr lang="ru-RU" sz="3300" dirty="0">
                <a:latin typeface="Constantia" pitchFamily="18" charset="0"/>
              </a:rPr>
              <a:t> </a:t>
            </a:r>
            <a:r>
              <a:rPr lang="ru-RU" sz="3300" dirty="0" err="1">
                <a:latin typeface="Constantia" pitchFamily="18" charset="0"/>
              </a:rPr>
              <a:t>схилах</a:t>
            </a:r>
            <a:r>
              <a:rPr lang="ru-RU" sz="3300" dirty="0">
                <a:latin typeface="Constantia" pitchFamily="18" charset="0"/>
              </a:rPr>
              <a:t>. Там </a:t>
            </a:r>
            <a:r>
              <a:rPr lang="ru-RU" sz="3300" dirty="0" err="1">
                <a:latin typeface="Constantia" pitchFamily="18" charset="0"/>
              </a:rPr>
              <a:t>ростуть</a:t>
            </a:r>
            <a:r>
              <a:rPr lang="ru-RU" sz="3300" dirty="0">
                <a:latin typeface="Constantia" pitchFamily="18" charset="0"/>
              </a:rPr>
              <a:t> </a:t>
            </a:r>
            <a:r>
              <a:rPr lang="ru-RU" sz="3300" dirty="0" err="1">
                <a:latin typeface="Constantia" pitchFamily="18" charset="0"/>
              </a:rPr>
              <a:t>горицвіт</a:t>
            </a:r>
            <a:r>
              <a:rPr lang="ru-RU" sz="3300" dirty="0">
                <a:latin typeface="Constantia" pitchFamily="18" charset="0"/>
              </a:rPr>
              <a:t>, анемона, </a:t>
            </a:r>
            <a:r>
              <a:rPr lang="ru-RU" sz="3300" dirty="0" err="1">
                <a:latin typeface="Constantia" pitchFamily="18" charset="0"/>
              </a:rPr>
              <a:t>конюшина</a:t>
            </a:r>
            <a:r>
              <a:rPr lang="ru-RU" sz="3300" dirty="0">
                <a:latin typeface="Constantia" pitchFamily="18" charset="0"/>
              </a:rPr>
              <a:t>, </a:t>
            </a:r>
            <a:r>
              <a:rPr lang="ru-RU" sz="3300" dirty="0" err="1">
                <a:latin typeface="Constantia" pitchFamily="18" charset="0"/>
              </a:rPr>
              <a:t>тонконіг</a:t>
            </a:r>
            <a:r>
              <a:rPr lang="ru-RU" sz="3300" dirty="0">
                <a:latin typeface="Constantia" pitchFamily="18" charset="0"/>
              </a:rPr>
              <a:t>, </a:t>
            </a:r>
            <a:r>
              <a:rPr lang="ru-RU" sz="3300" dirty="0" err="1">
                <a:latin typeface="Constantia" pitchFamily="18" charset="0"/>
              </a:rPr>
              <a:t>стоколос</a:t>
            </a:r>
            <a:r>
              <a:rPr lang="ru-RU" sz="3300" dirty="0">
                <a:latin typeface="Constantia" pitchFamily="18" charset="0"/>
              </a:rPr>
              <a:t>, </a:t>
            </a:r>
            <a:r>
              <a:rPr lang="ru-RU" sz="3300" dirty="0" err="1">
                <a:latin typeface="Constantia" pitchFamily="18" charset="0"/>
              </a:rPr>
              <a:t>ковила</a:t>
            </a:r>
            <a:r>
              <a:rPr lang="ru-RU" sz="3300" dirty="0">
                <a:latin typeface="Constantia" pitchFamily="18" charset="0"/>
              </a:rPr>
              <a:t>, </a:t>
            </a:r>
            <a:r>
              <a:rPr lang="ru-RU" sz="3300" dirty="0" err="1">
                <a:latin typeface="Constantia" pitchFamily="18" charset="0"/>
              </a:rPr>
              <a:t>вероніка</a:t>
            </a:r>
            <a:r>
              <a:rPr lang="ru-RU" sz="3300" dirty="0">
                <a:latin typeface="Constantia" pitchFamily="18" charset="0"/>
              </a:rPr>
              <a:t> колосовидна, </a:t>
            </a:r>
            <a:r>
              <a:rPr lang="ru-RU" sz="3300" dirty="0" err="1">
                <a:latin typeface="Constantia" pitchFamily="18" charset="0"/>
              </a:rPr>
              <a:t>гадючник</a:t>
            </a:r>
            <a:r>
              <a:rPr lang="ru-RU" sz="3300" dirty="0">
                <a:latin typeface="Constantia" pitchFamily="18" charset="0"/>
              </a:rPr>
              <a:t>, </a:t>
            </a:r>
            <a:r>
              <a:rPr lang="ru-RU" sz="3300" dirty="0" err="1">
                <a:latin typeface="Constantia" pitchFamily="18" charset="0"/>
              </a:rPr>
              <a:t>звіробій</a:t>
            </a:r>
            <a:r>
              <a:rPr lang="ru-RU" sz="3300" dirty="0">
                <a:latin typeface="Constantia" pitchFamily="18" charset="0"/>
              </a:rPr>
              <a:t>. </a:t>
            </a:r>
            <a:r>
              <a:rPr lang="ru-RU" sz="3300" dirty="0" err="1">
                <a:latin typeface="Constantia" pitchFamily="18" charset="0"/>
              </a:rPr>
              <a:t>Це</a:t>
            </a:r>
            <a:r>
              <a:rPr lang="ru-RU" sz="3300" dirty="0">
                <a:latin typeface="Constantia" pitchFamily="18" charset="0"/>
              </a:rPr>
              <a:t> </a:t>
            </a:r>
            <a:r>
              <a:rPr lang="ru-RU" sz="3300" dirty="0" err="1">
                <a:latin typeface="Constantia" pitchFamily="18" charset="0"/>
              </a:rPr>
              <a:t>переважно</a:t>
            </a:r>
            <a:r>
              <a:rPr lang="ru-RU" sz="3300" dirty="0">
                <a:latin typeface="Constantia" pitchFamily="18" charset="0"/>
              </a:rPr>
              <a:t> </a:t>
            </a:r>
            <a:r>
              <a:rPr lang="ru-RU" sz="3300" dirty="0" err="1">
                <a:latin typeface="Constantia" pitchFamily="18" charset="0"/>
              </a:rPr>
              <a:t>багаторічні</a:t>
            </a:r>
            <a:r>
              <a:rPr lang="ru-RU" sz="3300" dirty="0">
                <a:latin typeface="Constantia" pitchFamily="18" charset="0"/>
              </a:rPr>
              <a:t> </a:t>
            </a:r>
            <a:r>
              <a:rPr lang="ru-RU" sz="3300" dirty="0" err="1">
                <a:latin typeface="Constantia" pitchFamily="18" charset="0"/>
              </a:rPr>
              <a:t>рослини</a:t>
            </a:r>
            <a:r>
              <a:rPr lang="ru-RU" sz="3300" dirty="0">
                <a:latin typeface="Constantia" pitchFamily="18" charset="0"/>
              </a:rPr>
              <a:t>, </a:t>
            </a:r>
            <a:r>
              <a:rPr lang="ru-RU" sz="3300" dirty="0" err="1">
                <a:latin typeface="Constantia" pitchFamily="18" charset="0"/>
              </a:rPr>
              <a:t>із</a:t>
            </a:r>
            <a:r>
              <a:rPr lang="ru-RU" sz="3300" dirty="0">
                <a:latin typeface="Constantia" pitchFamily="18" charset="0"/>
              </a:rPr>
              <a:t> </a:t>
            </a:r>
            <a:r>
              <a:rPr lang="ru-RU" sz="3300" dirty="0" err="1">
                <a:latin typeface="Constantia" pitchFamily="18" charset="0"/>
              </a:rPr>
              <a:t>коренів</a:t>
            </a:r>
            <a:r>
              <a:rPr lang="ru-RU" sz="3300" dirty="0">
                <a:latin typeface="Constantia" pitchFamily="18" charset="0"/>
              </a:rPr>
              <a:t> </a:t>
            </a:r>
            <a:r>
              <a:rPr lang="ru-RU" sz="3300" dirty="0" err="1">
                <a:latin typeface="Constantia" pitchFamily="18" charset="0"/>
              </a:rPr>
              <a:t>і</a:t>
            </a:r>
            <a:r>
              <a:rPr lang="ru-RU" sz="3300" dirty="0">
                <a:latin typeface="Constantia" pitchFamily="18" charset="0"/>
              </a:rPr>
              <a:t> стебел </a:t>
            </a:r>
            <a:r>
              <a:rPr lang="ru-RU" sz="3300" dirty="0" err="1">
                <a:latin typeface="Constantia" pitchFamily="18" charset="0"/>
              </a:rPr>
              <a:t>яких</a:t>
            </a:r>
            <a:r>
              <a:rPr lang="ru-RU" sz="3300" dirty="0">
                <a:latin typeface="Constantia" pitchFamily="18" charset="0"/>
              </a:rPr>
              <a:t> </a:t>
            </a:r>
            <a:r>
              <a:rPr lang="ru-RU" sz="3300" dirty="0" err="1">
                <a:latin typeface="Constantia" pitchFamily="18" charset="0"/>
              </a:rPr>
              <a:t>утворюється</a:t>
            </a:r>
            <a:r>
              <a:rPr lang="ru-RU" sz="3300" dirty="0">
                <a:latin typeface="Constantia" pitchFamily="18" charset="0"/>
              </a:rPr>
              <a:t> дернина. </a:t>
            </a:r>
            <a:r>
              <a:rPr lang="ru-RU" sz="3300" dirty="0" err="1">
                <a:latin typeface="Constantia" pitchFamily="18" charset="0"/>
              </a:rPr>
              <a:t>Низовинні</a:t>
            </a:r>
            <a:r>
              <a:rPr lang="ru-RU" sz="3300" dirty="0">
                <a:latin typeface="Constantia" pitchFamily="18" charset="0"/>
              </a:rPr>
              <a:t> луки лежать у </a:t>
            </a:r>
            <a:r>
              <a:rPr lang="ru-RU" sz="3300" dirty="0" err="1">
                <a:latin typeface="Constantia" pitchFamily="18" charset="0"/>
              </a:rPr>
              <a:t>зниженнях</a:t>
            </a:r>
            <a:r>
              <a:rPr lang="ru-RU" sz="3300" dirty="0">
                <a:latin typeface="Constantia" pitchFamily="18" charset="0"/>
              </a:rPr>
              <a:t>, де </a:t>
            </a:r>
            <a:r>
              <a:rPr lang="ru-RU" sz="3300" dirty="0" err="1">
                <a:latin typeface="Constantia" pitchFamily="18" charset="0"/>
              </a:rPr>
              <a:t>близько</a:t>
            </a:r>
            <a:r>
              <a:rPr lang="ru-RU" sz="3300" dirty="0">
                <a:latin typeface="Constantia" pitchFamily="18" charset="0"/>
              </a:rPr>
              <a:t> до </a:t>
            </a:r>
            <a:r>
              <a:rPr lang="ru-RU" sz="3300" dirty="0" err="1">
                <a:latin typeface="Constantia" pitchFamily="18" charset="0"/>
              </a:rPr>
              <a:t>поверхні</a:t>
            </a:r>
            <a:r>
              <a:rPr lang="ru-RU" sz="3300" dirty="0">
                <a:latin typeface="Constantia" pitchFamily="18" charset="0"/>
              </a:rPr>
              <a:t> </a:t>
            </a:r>
            <a:r>
              <a:rPr lang="ru-RU" sz="3300" dirty="0" err="1">
                <a:latin typeface="Constantia" pitchFamily="18" charset="0"/>
              </a:rPr>
              <a:t>залягають</a:t>
            </a:r>
            <a:r>
              <a:rPr lang="ru-RU" sz="3300" dirty="0">
                <a:latin typeface="Constantia" pitchFamily="18" charset="0"/>
              </a:rPr>
              <a:t> </a:t>
            </a:r>
            <a:r>
              <a:rPr lang="ru-RU" sz="3300" dirty="0" err="1">
                <a:latin typeface="Constantia" pitchFamily="18" charset="0"/>
              </a:rPr>
              <a:t>ґрунтові</a:t>
            </a:r>
            <a:r>
              <a:rPr lang="ru-RU" sz="3300" dirty="0">
                <a:latin typeface="Constantia" pitchFamily="18" charset="0"/>
              </a:rPr>
              <a:t> води.</a:t>
            </a:r>
            <a:endParaRPr lang="ru-RU" sz="3300" dirty="0" smtClean="0">
              <a:latin typeface="Constantia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57167"/>
            <a:ext cx="8229600" cy="3429024"/>
          </a:xfrm>
        </p:spPr>
        <p:txBody>
          <a:bodyPr>
            <a:normAutofit/>
          </a:bodyPr>
          <a:lstStyle/>
          <a:p>
            <a:r>
              <a:rPr lang="ru-RU" sz="2400" dirty="0" smtClean="0">
                <a:latin typeface="Constantia" pitchFamily="18" charset="0"/>
              </a:rPr>
              <a:t>У </a:t>
            </a:r>
            <a:r>
              <a:rPr lang="ru-RU" sz="2400" dirty="0" err="1" smtClean="0">
                <a:latin typeface="Constantia" pitchFamily="18" charset="0"/>
              </a:rPr>
              <a:t>лісостепу</a:t>
            </a:r>
            <a:r>
              <a:rPr lang="ru-RU" sz="2400" dirty="0" smtClean="0">
                <a:latin typeface="Constantia" pitchFamily="18" charset="0"/>
              </a:rPr>
              <a:t> </a:t>
            </a:r>
            <a:r>
              <a:rPr lang="ru-RU" sz="2400" dirty="0" err="1" smtClean="0">
                <a:latin typeface="Constantia" pitchFamily="18" charset="0"/>
              </a:rPr>
              <a:t>переважають</a:t>
            </a:r>
            <a:r>
              <a:rPr lang="ru-RU" sz="2400" dirty="0" smtClean="0">
                <a:latin typeface="Constantia" pitchFamily="18" charset="0"/>
              </a:rPr>
              <a:t> </a:t>
            </a:r>
            <a:r>
              <a:rPr lang="ru-RU" sz="2400" dirty="0" err="1" smtClean="0">
                <a:latin typeface="Constantia" pitchFamily="18" charset="0"/>
              </a:rPr>
              <a:t>родючі</a:t>
            </a:r>
            <a:r>
              <a:rPr lang="ru-RU" sz="2400" dirty="0" smtClean="0">
                <a:latin typeface="Constantia" pitchFamily="18" charset="0"/>
              </a:rPr>
              <a:t> </a:t>
            </a:r>
            <a:r>
              <a:rPr lang="ru-RU" sz="2400" i="1" dirty="0" err="1" smtClean="0">
                <a:latin typeface="Constantia" pitchFamily="18" charset="0"/>
              </a:rPr>
              <a:t>чорноземи</a:t>
            </a:r>
            <a:r>
              <a:rPr lang="ru-RU" sz="2400" i="1" dirty="0" smtClean="0">
                <a:latin typeface="Constantia" pitchFamily="18" charset="0"/>
              </a:rPr>
              <a:t> </a:t>
            </a:r>
            <a:r>
              <a:rPr lang="ru-RU" sz="2400" dirty="0" smtClean="0">
                <a:latin typeface="Constantia" pitchFamily="18" charset="0"/>
              </a:rPr>
              <a:t>(</a:t>
            </a:r>
            <a:r>
              <a:rPr lang="ru-RU" sz="2400" i="1" dirty="0" err="1" smtClean="0">
                <a:latin typeface="Constantia" pitchFamily="18" charset="0"/>
              </a:rPr>
              <a:t>типові</a:t>
            </a:r>
            <a:r>
              <a:rPr lang="ru-RU" sz="2400" dirty="0" smtClean="0">
                <a:latin typeface="Constantia" pitchFamily="18" charset="0"/>
              </a:rPr>
              <a:t> та </a:t>
            </a:r>
            <a:r>
              <a:rPr lang="ru-RU" sz="2400" i="1" dirty="0" err="1" smtClean="0">
                <a:latin typeface="Constantia" pitchFamily="18" charset="0"/>
              </a:rPr>
              <a:t>опідзолені</a:t>
            </a:r>
            <a:r>
              <a:rPr lang="ru-RU" sz="2400" dirty="0" smtClean="0">
                <a:latin typeface="Constantia" pitchFamily="18" charset="0"/>
              </a:rPr>
              <a:t>), </a:t>
            </a:r>
            <a:r>
              <a:rPr lang="ru-RU" sz="2400" dirty="0" err="1" smtClean="0">
                <a:latin typeface="Constantia" pitchFamily="18" charset="0"/>
              </a:rPr>
              <a:t>що</a:t>
            </a:r>
            <a:r>
              <a:rPr lang="ru-RU" sz="2400" dirty="0" smtClean="0">
                <a:latin typeface="Constantia" pitchFamily="18" charset="0"/>
              </a:rPr>
              <a:t> </a:t>
            </a:r>
            <a:r>
              <a:rPr lang="ru-RU" sz="2400" dirty="0" err="1" smtClean="0">
                <a:latin typeface="Constantia" pitchFamily="18" charset="0"/>
              </a:rPr>
              <a:t>сформувалися</a:t>
            </a:r>
            <a:r>
              <a:rPr lang="ru-RU" sz="2400" dirty="0" smtClean="0">
                <a:latin typeface="Constantia" pitchFamily="18" charset="0"/>
              </a:rPr>
              <a:t> на лесах </a:t>
            </a:r>
            <a:r>
              <a:rPr lang="ru-RU" sz="2400" dirty="0" err="1" smtClean="0">
                <a:latin typeface="Constantia" pitchFamily="18" charset="0"/>
              </a:rPr>
              <a:t>або</a:t>
            </a:r>
            <a:r>
              <a:rPr lang="ru-RU" sz="2400" dirty="0" smtClean="0">
                <a:latin typeface="Constantia" pitchFamily="18" charset="0"/>
              </a:rPr>
              <a:t> </a:t>
            </a:r>
            <a:r>
              <a:rPr lang="ru-RU" sz="2400" dirty="0" err="1" smtClean="0">
                <a:latin typeface="Constantia" pitchFamily="18" charset="0"/>
              </a:rPr>
              <a:t>лесовидних</a:t>
            </a:r>
            <a:r>
              <a:rPr lang="ru-RU" sz="2400" dirty="0" smtClean="0">
                <a:latin typeface="Constantia" pitchFamily="18" charset="0"/>
              </a:rPr>
              <a:t> суглинках. У </a:t>
            </a:r>
            <a:r>
              <a:rPr lang="ru-RU" sz="2400" dirty="0" err="1" smtClean="0">
                <a:latin typeface="Constantia" pitchFamily="18" charset="0"/>
              </a:rPr>
              <a:t>зниженнях</a:t>
            </a:r>
            <a:r>
              <a:rPr lang="ru-RU" sz="2400" dirty="0" smtClean="0">
                <a:latin typeface="Constantia" pitchFamily="18" charset="0"/>
              </a:rPr>
              <a:t> </a:t>
            </a:r>
            <a:r>
              <a:rPr lang="ru-RU" sz="2400" dirty="0" err="1" smtClean="0">
                <a:latin typeface="Constantia" pitchFamily="18" charset="0"/>
              </a:rPr>
              <a:t>поширені</a:t>
            </a:r>
            <a:r>
              <a:rPr lang="ru-RU" sz="2400" dirty="0" smtClean="0">
                <a:latin typeface="Constantia" pitchFamily="18" charset="0"/>
              </a:rPr>
              <a:t> </a:t>
            </a:r>
            <a:r>
              <a:rPr lang="ru-RU" sz="2400" i="1" dirty="0" err="1" smtClean="0">
                <a:latin typeface="Constantia" pitchFamily="18" charset="0"/>
              </a:rPr>
              <a:t>лучні</a:t>
            </a:r>
            <a:r>
              <a:rPr lang="ru-RU" sz="2400" i="1" dirty="0" smtClean="0">
                <a:latin typeface="Constantia" pitchFamily="18" charset="0"/>
              </a:rPr>
              <a:t> </a:t>
            </a:r>
            <a:r>
              <a:rPr lang="ru-RU" sz="2400" i="1" dirty="0" err="1" smtClean="0">
                <a:latin typeface="Constantia" pitchFamily="18" charset="0"/>
              </a:rPr>
              <a:t>ґрунти</a:t>
            </a:r>
            <a:r>
              <a:rPr lang="ru-RU" sz="2400" dirty="0" smtClean="0">
                <a:latin typeface="Constantia" pitchFamily="18" charset="0"/>
              </a:rPr>
              <a:t>, </a:t>
            </a:r>
            <a:r>
              <a:rPr lang="ru-RU" sz="2400" dirty="0" err="1" smtClean="0">
                <a:latin typeface="Constantia" pitchFamily="18" charset="0"/>
              </a:rPr>
              <a:t>подекуди</a:t>
            </a:r>
            <a:r>
              <a:rPr lang="ru-RU" sz="2400" dirty="0" smtClean="0">
                <a:latin typeface="Constantia" pitchFamily="18" charset="0"/>
              </a:rPr>
              <a:t> – </a:t>
            </a:r>
            <a:r>
              <a:rPr lang="ru-RU" sz="2400" i="1" dirty="0" err="1" smtClean="0">
                <a:latin typeface="Constantia" pitchFamily="18" charset="0"/>
              </a:rPr>
              <a:t>торфові</a:t>
            </a:r>
            <a:endParaRPr lang="ru-RU" sz="2400" dirty="0"/>
          </a:p>
        </p:txBody>
      </p:sp>
      <p:pic>
        <p:nvPicPr>
          <p:cNvPr id="3074" name="Picture 2" descr="C:\Users\Elvira\Desktop\Nip\geography\hjhj\2257_slid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2500306"/>
            <a:ext cx="6643734" cy="41523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Constantia" pitchFamily="18" charset="0"/>
              </a:rPr>
              <a:t>Зміст</a:t>
            </a:r>
            <a:endParaRPr lang="ru-RU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>
                <a:latin typeface="Constantia" pitchFamily="18" charset="0"/>
              </a:rPr>
              <a:t>1)Визначення</a:t>
            </a:r>
          </a:p>
          <a:p>
            <a:pPr>
              <a:buNone/>
            </a:pPr>
            <a:r>
              <a:rPr lang="uk-UA" dirty="0" smtClean="0">
                <a:latin typeface="Constantia" pitchFamily="18" charset="0"/>
              </a:rPr>
              <a:t>2)Рельєф і корисні копалини</a:t>
            </a:r>
          </a:p>
          <a:p>
            <a:pPr>
              <a:buNone/>
            </a:pPr>
            <a:r>
              <a:rPr lang="uk-UA" dirty="0" smtClean="0">
                <a:latin typeface="Constantia" pitchFamily="18" charset="0"/>
              </a:rPr>
              <a:t>3)Клімат</a:t>
            </a:r>
          </a:p>
          <a:p>
            <a:pPr>
              <a:buNone/>
            </a:pPr>
            <a:r>
              <a:rPr lang="uk-UA" dirty="0" smtClean="0">
                <a:latin typeface="Constantia" pitchFamily="18" charset="0"/>
              </a:rPr>
              <a:t>4)Річкова система</a:t>
            </a:r>
          </a:p>
          <a:p>
            <a:pPr>
              <a:buNone/>
            </a:pPr>
            <a:r>
              <a:rPr lang="uk-UA" dirty="0" smtClean="0">
                <a:latin typeface="Constantia" pitchFamily="18" charset="0"/>
              </a:rPr>
              <a:t>5)</a:t>
            </a:r>
            <a:r>
              <a:rPr lang="ru-RU" dirty="0" smtClean="0">
                <a:latin typeface="Constantia" pitchFamily="18" charset="0"/>
              </a:rPr>
              <a:t> </a:t>
            </a:r>
            <a:r>
              <a:rPr lang="ru-RU" dirty="0" err="1" smtClean="0">
                <a:latin typeface="Constantia" pitchFamily="18" charset="0"/>
              </a:rPr>
              <a:t>Ґрунтово-рослинний</a:t>
            </a:r>
            <a:r>
              <a:rPr lang="ru-RU" dirty="0" smtClean="0">
                <a:latin typeface="Constantia" pitchFamily="18" charset="0"/>
              </a:rPr>
              <a:t> </a:t>
            </a:r>
            <a:r>
              <a:rPr lang="ru-RU" dirty="0" err="1" smtClean="0">
                <a:latin typeface="Constantia" pitchFamily="18" charset="0"/>
              </a:rPr>
              <a:t>покрив</a:t>
            </a:r>
            <a:endParaRPr lang="uk-UA" dirty="0" smtClean="0">
              <a:latin typeface="Constantia" pitchFamily="18" charset="0"/>
            </a:endParaRPr>
          </a:p>
          <a:p>
            <a:pPr>
              <a:buNone/>
            </a:pPr>
            <a:endParaRPr lang="ru-RU" dirty="0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latin typeface="Constantia" pitchFamily="18" charset="0"/>
              </a:rPr>
              <a:t>Визначення</a:t>
            </a:r>
            <a:endParaRPr lang="ru-RU" dirty="0">
              <a:latin typeface="Constantia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357158" y="1285860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ru-RU" sz="2400" b="1" i="0" dirty="0" smtClean="0">
              <a:solidFill>
                <a:srgbClr val="333333"/>
              </a:solidFill>
              <a:effectLst/>
              <a:latin typeface="Constantia" pitchFamily="18" charset="0"/>
            </a:endParaRPr>
          </a:p>
          <a:p>
            <a:r>
              <a:rPr lang="ru-RU" sz="2400" b="0" i="0" dirty="0" smtClean="0">
                <a:latin typeface="Constantia" pitchFamily="18" charset="0"/>
              </a:rPr>
              <a:t> </a:t>
            </a:r>
            <a:r>
              <a:rPr lang="ru-RU" sz="2400" b="0" i="0" dirty="0" err="1" smtClean="0">
                <a:latin typeface="Constantia" pitchFamily="18" charset="0"/>
              </a:rPr>
              <a:t>Лісостеп</a:t>
            </a:r>
            <a:r>
              <a:rPr lang="ru-RU" sz="2400" b="0" i="0" dirty="0" smtClean="0">
                <a:latin typeface="Constantia" pitchFamily="18" charset="0"/>
              </a:rPr>
              <a:t> – </a:t>
            </a:r>
            <a:r>
              <a:rPr lang="ru-RU" sz="2400" b="0" i="0" dirty="0" err="1" smtClean="0">
                <a:latin typeface="Constantia" pitchFamily="18" charset="0"/>
              </a:rPr>
              <a:t>це</a:t>
            </a:r>
            <a:r>
              <a:rPr lang="ru-RU" sz="2400" b="0" i="0" dirty="0" smtClean="0">
                <a:latin typeface="Constantia" pitchFamily="18" charset="0"/>
              </a:rPr>
              <a:t> </a:t>
            </a:r>
            <a:r>
              <a:rPr lang="ru-RU" sz="2400" b="0" i="0" dirty="0" err="1" smtClean="0">
                <a:latin typeface="Constantia" pitchFamily="18" charset="0"/>
              </a:rPr>
              <a:t>перехідна</a:t>
            </a:r>
            <a:r>
              <a:rPr lang="ru-RU" sz="2400" b="0" i="0" dirty="0" smtClean="0">
                <a:latin typeface="Constantia" pitchFamily="18" charset="0"/>
              </a:rPr>
              <a:t> зона </a:t>
            </a:r>
            <a:r>
              <a:rPr lang="ru-RU" sz="2400" b="0" i="0" dirty="0" err="1" smtClean="0">
                <a:latin typeface="Constantia" pitchFamily="18" charset="0"/>
              </a:rPr>
              <a:t>між</a:t>
            </a:r>
            <a:r>
              <a:rPr lang="ru-RU" sz="2400" b="0" i="0" dirty="0" smtClean="0">
                <a:latin typeface="Constantia" pitchFamily="18" charset="0"/>
              </a:rPr>
              <a:t> </a:t>
            </a:r>
            <a:r>
              <a:rPr lang="ru-RU" sz="2400" b="0" i="0" dirty="0" err="1" smtClean="0">
                <a:latin typeface="Constantia" pitchFamily="18" charset="0"/>
              </a:rPr>
              <a:t>мішаними</a:t>
            </a:r>
            <a:r>
              <a:rPr lang="ru-RU" sz="2400" b="0" i="0" dirty="0" smtClean="0">
                <a:latin typeface="Constantia" pitchFamily="18" charset="0"/>
              </a:rPr>
              <a:t> </a:t>
            </a:r>
            <a:r>
              <a:rPr lang="ru-RU" sz="2400" b="0" i="0" dirty="0" err="1" smtClean="0">
                <a:latin typeface="Constantia" pitchFamily="18" charset="0"/>
              </a:rPr>
              <a:t>і</a:t>
            </a:r>
            <a:r>
              <a:rPr lang="ru-RU" sz="2400" b="0" i="0" dirty="0" smtClean="0">
                <a:latin typeface="Constantia" pitchFamily="18" charset="0"/>
              </a:rPr>
              <a:t> </a:t>
            </a:r>
            <a:r>
              <a:rPr lang="ru-RU" sz="2400" b="0" i="0" dirty="0" err="1" smtClean="0">
                <a:latin typeface="Constantia" pitchFamily="18" charset="0"/>
              </a:rPr>
              <a:t>широколистими</a:t>
            </a:r>
            <a:r>
              <a:rPr lang="ru-RU" sz="2400" b="0" i="0" dirty="0" smtClean="0">
                <a:latin typeface="Constantia" pitchFamily="18" charset="0"/>
              </a:rPr>
              <a:t> </a:t>
            </a:r>
            <a:r>
              <a:rPr lang="ru-RU" sz="2400" b="0" i="0" dirty="0" err="1" smtClean="0">
                <a:latin typeface="Constantia" pitchFamily="18" charset="0"/>
              </a:rPr>
              <a:t>лісами</a:t>
            </a:r>
            <a:r>
              <a:rPr lang="ru-RU" sz="2400" b="0" i="0" dirty="0" smtClean="0">
                <a:latin typeface="Constantia" pitchFamily="18" charset="0"/>
              </a:rPr>
              <a:t> та степом. </a:t>
            </a:r>
            <a:r>
              <a:rPr lang="ru-RU" sz="2400" b="0" i="0" dirty="0" err="1" smtClean="0">
                <a:latin typeface="Constantia" pitchFamily="18" charset="0"/>
              </a:rPr>
              <a:t>Південна</a:t>
            </a:r>
            <a:r>
              <a:rPr lang="ru-RU" sz="2400" b="0" i="0" dirty="0" smtClean="0">
                <a:latin typeface="Constantia" pitchFamily="18" charset="0"/>
              </a:rPr>
              <a:t> </a:t>
            </a:r>
            <a:r>
              <a:rPr lang="ru-RU" sz="2400" b="0" i="0" dirty="0" err="1" smtClean="0">
                <a:latin typeface="Constantia" pitchFamily="18" charset="0"/>
              </a:rPr>
              <a:t>умовна</a:t>
            </a:r>
            <a:r>
              <a:rPr lang="ru-RU" sz="2400" b="0" i="0" dirty="0" smtClean="0">
                <a:latin typeface="Constantia" pitchFamily="18" charset="0"/>
              </a:rPr>
              <a:t> межа </a:t>
            </a:r>
            <a:r>
              <a:rPr lang="ru-RU" sz="2400" b="0" i="0" dirty="0" err="1" smtClean="0">
                <a:latin typeface="Constantia" pitchFamily="18" charset="0"/>
              </a:rPr>
              <a:t>природної</a:t>
            </a:r>
            <a:r>
              <a:rPr lang="ru-RU" sz="2400" b="0" i="0" dirty="0" smtClean="0">
                <a:latin typeface="Constantia" pitchFamily="18" charset="0"/>
              </a:rPr>
              <a:t> </a:t>
            </a:r>
            <a:r>
              <a:rPr lang="ru-RU" sz="2400" b="0" i="0" dirty="0" err="1" smtClean="0">
                <a:latin typeface="Constantia" pitchFamily="18" charset="0"/>
              </a:rPr>
              <a:t>зони</a:t>
            </a:r>
            <a:r>
              <a:rPr lang="ru-RU" sz="2400" b="0" i="0" dirty="0" smtClean="0">
                <a:latin typeface="Constantia" pitchFamily="18" charset="0"/>
              </a:rPr>
              <a:t> проходить по </a:t>
            </a:r>
            <a:r>
              <a:rPr lang="ru-RU" sz="2400" b="0" i="0" dirty="0" err="1" smtClean="0">
                <a:latin typeface="Constantia" pitchFamily="18" charset="0"/>
              </a:rPr>
              <a:t>лінії</a:t>
            </a:r>
            <a:r>
              <a:rPr lang="ru-RU" sz="2400" b="0" i="0" dirty="0" smtClean="0">
                <a:latin typeface="Constantia" pitchFamily="18" charset="0"/>
              </a:rPr>
              <a:t> </a:t>
            </a:r>
            <a:r>
              <a:rPr lang="ru-RU" sz="2400" b="0" i="0" dirty="0" err="1" smtClean="0">
                <a:latin typeface="Constantia" pitchFamily="18" charset="0"/>
              </a:rPr>
              <a:t>міст</a:t>
            </a:r>
            <a:r>
              <a:rPr lang="ru-RU" sz="2400" b="0" i="0" dirty="0" smtClean="0">
                <a:latin typeface="Constantia" pitchFamily="18" charset="0"/>
              </a:rPr>
              <a:t> </a:t>
            </a:r>
            <a:r>
              <a:rPr lang="ru-RU" sz="2400" b="0" i="1" dirty="0" err="1" smtClean="0">
                <a:latin typeface="Constantia" pitchFamily="18" charset="0"/>
              </a:rPr>
              <a:t>Котовськ</a:t>
            </a:r>
            <a:r>
              <a:rPr lang="ru-RU" sz="2400" b="0" i="1" dirty="0" smtClean="0">
                <a:latin typeface="Constantia" pitchFamily="18" charset="0"/>
              </a:rPr>
              <a:t> – </a:t>
            </a:r>
            <a:r>
              <a:rPr lang="ru-RU" sz="2400" b="0" i="1" dirty="0" err="1" smtClean="0">
                <a:latin typeface="Constantia" pitchFamily="18" charset="0"/>
              </a:rPr>
              <a:t>Кіровоград</a:t>
            </a:r>
            <a:r>
              <a:rPr lang="ru-RU" sz="2400" b="0" i="1" dirty="0" smtClean="0">
                <a:latin typeface="Constantia" pitchFamily="18" charset="0"/>
              </a:rPr>
              <a:t> – </a:t>
            </a:r>
            <a:r>
              <a:rPr lang="ru-RU" sz="2400" b="0" i="1" dirty="0" err="1" smtClean="0">
                <a:latin typeface="Constantia" pitchFamily="18" charset="0"/>
              </a:rPr>
              <a:t>Кременчук</a:t>
            </a:r>
            <a:r>
              <a:rPr lang="ru-RU" sz="2400" b="0" i="1" dirty="0" smtClean="0">
                <a:latin typeface="Constantia" pitchFamily="18" charset="0"/>
              </a:rPr>
              <a:t> –Красноград – </a:t>
            </a:r>
            <a:r>
              <a:rPr lang="ru-RU" sz="2400" b="0" i="1" dirty="0" err="1" smtClean="0">
                <a:latin typeface="Constantia" pitchFamily="18" charset="0"/>
              </a:rPr>
              <a:t>Вовчанськ</a:t>
            </a:r>
            <a:r>
              <a:rPr lang="ru-RU" sz="2400" b="0" i="0" dirty="0" smtClean="0">
                <a:latin typeface="Constantia" pitchFamily="18" charset="0"/>
              </a:rPr>
              <a:t>. Широка </a:t>
            </a:r>
            <a:r>
              <a:rPr lang="ru-RU" sz="2400" b="0" i="0" dirty="0" err="1" smtClean="0">
                <a:latin typeface="Constantia" pitchFamily="18" charset="0"/>
              </a:rPr>
              <a:t>смуга</a:t>
            </a:r>
            <a:r>
              <a:rPr lang="ru-RU" sz="2400" b="0" i="0" dirty="0" smtClean="0">
                <a:latin typeface="Constantia" pitchFamily="18" charset="0"/>
              </a:rPr>
              <a:t> </a:t>
            </a:r>
            <a:r>
              <a:rPr lang="ru-RU" sz="2400" b="0" i="0" dirty="0" err="1" smtClean="0">
                <a:latin typeface="Constantia" pitchFamily="18" charset="0"/>
              </a:rPr>
              <a:t>лісостепу</a:t>
            </a:r>
            <a:r>
              <a:rPr lang="ru-RU" sz="2400" b="0" i="0" dirty="0" smtClean="0">
                <a:latin typeface="Constantia" pitchFamily="18" charset="0"/>
              </a:rPr>
              <a:t> </a:t>
            </a:r>
            <a:r>
              <a:rPr lang="ru-RU" sz="2400" b="0" i="0" dirty="0" err="1" smtClean="0">
                <a:latin typeface="Constantia" pitchFamily="18" charset="0"/>
              </a:rPr>
              <a:t>простягається</a:t>
            </a:r>
            <a:r>
              <a:rPr lang="ru-RU" sz="2400" b="0" i="0" dirty="0" smtClean="0">
                <a:latin typeface="Constantia" pitchFamily="18" charset="0"/>
              </a:rPr>
              <a:t> </a:t>
            </a:r>
            <a:r>
              <a:rPr lang="ru-RU" sz="2400" b="0" i="0" dirty="0" err="1" smtClean="0">
                <a:latin typeface="Constantia" pitchFamily="18" charset="0"/>
              </a:rPr>
              <a:t>з</a:t>
            </a:r>
            <a:r>
              <a:rPr lang="ru-RU" sz="2400" b="0" i="0" dirty="0" smtClean="0">
                <a:latin typeface="Constantia" pitchFamily="18" charset="0"/>
              </a:rPr>
              <a:t> </a:t>
            </a:r>
            <a:r>
              <a:rPr lang="ru-RU" sz="2400" b="0" i="0" dirty="0" err="1" smtClean="0">
                <a:latin typeface="Constantia" pitchFamily="18" charset="0"/>
              </a:rPr>
              <a:t>південного</a:t>
            </a:r>
            <a:r>
              <a:rPr lang="ru-RU" sz="2400" b="0" i="0" dirty="0" smtClean="0">
                <a:latin typeface="Constantia" pitchFamily="18" charset="0"/>
              </a:rPr>
              <a:t> заходу </a:t>
            </a:r>
            <a:r>
              <a:rPr lang="ru-RU" sz="2400" b="0" i="0" dirty="0" err="1" smtClean="0">
                <a:latin typeface="Constantia" pitchFamily="18" charset="0"/>
              </a:rPr>
              <a:t>від</a:t>
            </a:r>
            <a:r>
              <a:rPr lang="ru-RU" sz="2400" b="0" i="0" dirty="0" smtClean="0">
                <a:latin typeface="Constantia" pitchFamily="18" charset="0"/>
              </a:rPr>
              <a:t> кордону </a:t>
            </a:r>
            <a:r>
              <a:rPr lang="ru-RU" sz="2400" b="0" i="0" dirty="0" err="1" smtClean="0">
                <a:latin typeface="Constantia" pitchFamily="18" charset="0"/>
              </a:rPr>
              <a:t>з</a:t>
            </a:r>
            <a:r>
              <a:rPr lang="ru-RU" sz="2400" b="0" i="0" dirty="0" smtClean="0">
                <a:latin typeface="Constantia" pitchFamily="18" charset="0"/>
              </a:rPr>
              <a:t> Молдовою на </a:t>
            </a:r>
            <a:r>
              <a:rPr lang="ru-RU" sz="2400" b="0" i="0" dirty="0" err="1" smtClean="0">
                <a:latin typeface="Constantia" pitchFamily="18" charset="0"/>
              </a:rPr>
              <a:t>північний</a:t>
            </a:r>
            <a:r>
              <a:rPr lang="ru-RU" sz="2400" b="0" i="0" dirty="0" smtClean="0">
                <a:latin typeface="Constantia" pitchFamily="18" charset="0"/>
              </a:rPr>
              <a:t> </a:t>
            </a:r>
            <a:r>
              <a:rPr lang="ru-RU" sz="2400" b="0" i="0" dirty="0" err="1" smtClean="0">
                <a:latin typeface="Constantia" pitchFamily="18" charset="0"/>
              </a:rPr>
              <a:t>схід</a:t>
            </a:r>
            <a:r>
              <a:rPr lang="ru-RU" sz="2400" b="0" i="0" dirty="0" smtClean="0">
                <a:latin typeface="Constantia" pitchFamily="18" charset="0"/>
              </a:rPr>
              <a:t> до кордону </a:t>
            </a:r>
            <a:r>
              <a:rPr lang="ru-RU" sz="2400" b="0" i="0" dirty="0" err="1" smtClean="0">
                <a:latin typeface="Constantia" pitchFamily="18" charset="0"/>
              </a:rPr>
              <a:t>з</a:t>
            </a:r>
            <a:r>
              <a:rPr lang="ru-RU" sz="2400" b="0" i="0" dirty="0" smtClean="0">
                <a:latin typeface="Constantia" pitchFamily="18" charset="0"/>
              </a:rPr>
              <a:t> </a:t>
            </a:r>
            <a:r>
              <a:rPr lang="ru-RU" sz="2400" b="0" i="0" dirty="0" err="1" smtClean="0">
                <a:latin typeface="Constantia" pitchFamily="18" charset="0"/>
              </a:rPr>
              <a:t>Росією</a:t>
            </a:r>
            <a:r>
              <a:rPr lang="ru-RU" sz="2400" b="0" i="0" dirty="0" smtClean="0">
                <a:latin typeface="Constantia" pitchFamily="18" charset="0"/>
              </a:rPr>
              <a:t>, </a:t>
            </a:r>
            <a:r>
              <a:rPr lang="ru-RU" sz="2400" b="0" i="0" dirty="0" err="1" smtClean="0">
                <a:latin typeface="Constantia" pitchFamily="18" charset="0"/>
              </a:rPr>
              <a:t>займаючи</a:t>
            </a:r>
            <a:r>
              <a:rPr lang="ru-RU" sz="2400" b="0" i="0" dirty="0" smtClean="0">
                <a:latin typeface="Constantia" pitchFamily="18" charset="0"/>
              </a:rPr>
              <a:t> 25% </a:t>
            </a:r>
            <a:r>
              <a:rPr lang="ru-RU" sz="2400" b="0" i="0" dirty="0" err="1" smtClean="0">
                <a:latin typeface="Constantia" pitchFamily="18" charset="0"/>
              </a:rPr>
              <a:t>території</a:t>
            </a:r>
            <a:r>
              <a:rPr lang="ru-RU" sz="2400" b="0" i="0" dirty="0" smtClean="0">
                <a:latin typeface="Constantia" pitchFamily="18" charset="0"/>
              </a:rPr>
              <a:t> </a:t>
            </a:r>
            <a:r>
              <a:rPr lang="ru-RU" sz="2400" b="0" i="0" dirty="0" err="1" smtClean="0">
                <a:latin typeface="Constantia" pitchFamily="18" charset="0"/>
              </a:rPr>
              <a:t>України</a:t>
            </a:r>
            <a:r>
              <a:rPr lang="ru-RU" sz="2400" b="0" i="0" dirty="0" smtClean="0">
                <a:latin typeface="Constantia" pitchFamily="18" charset="0"/>
              </a:rPr>
              <a:t>. </a:t>
            </a:r>
            <a:r>
              <a:rPr lang="ru-RU" sz="2400" b="0" i="0" dirty="0" err="1" smtClean="0">
                <a:latin typeface="Constantia" pitchFamily="18" charset="0"/>
              </a:rPr>
              <a:t>Виразних</a:t>
            </a:r>
            <a:r>
              <a:rPr lang="ru-RU" sz="2400" b="0" i="0" dirty="0" smtClean="0">
                <a:latin typeface="Constantia" pitchFamily="18" charset="0"/>
              </a:rPr>
              <a:t> меж зона не </a:t>
            </a:r>
            <a:r>
              <a:rPr lang="ru-RU" sz="2400" b="0" i="0" dirty="0" err="1" smtClean="0">
                <a:latin typeface="Constantia" pitchFamily="18" charset="0"/>
              </a:rPr>
              <a:t>має</a:t>
            </a:r>
            <a:r>
              <a:rPr lang="ru-RU" sz="2400" b="0" i="0" dirty="0" smtClean="0">
                <a:latin typeface="Constantia" pitchFamily="18" charset="0"/>
              </a:rPr>
              <a:t>, </a:t>
            </a:r>
            <a:r>
              <a:rPr lang="ru-RU" sz="2400" b="0" i="0" dirty="0" err="1" smtClean="0">
                <a:latin typeface="Constantia" pitchFamily="18" charset="0"/>
              </a:rPr>
              <a:t>адже</a:t>
            </a:r>
            <a:r>
              <a:rPr lang="ru-RU" sz="2400" b="0" i="0" dirty="0" smtClean="0">
                <a:latin typeface="Constantia" pitchFamily="18" charset="0"/>
              </a:rPr>
              <a:t> </a:t>
            </a:r>
            <a:r>
              <a:rPr lang="ru-RU" sz="2400" b="0" i="0" dirty="0" err="1" smtClean="0">
                <a:latin typeface="Constantia" pitchFamily="18" charset="0"/>
              </a:rPr>
              <a:t>степові</a:t>
            </a:r>
            <a:r>
              <a:rPr lang="ru-RU" sz="2400" b="0" i="0" dirty="0" smtClean="0">
                <a:latin typeface="Constantia" pitchFamily="18" charset="0"/>
              </a:rPr>
              <a:t> </a:t>
            </a:r>
            <a:r>
              <a:rPr lang="ru-RU" sz="2400" b="0" i="0" dirty="0" err="1" smtClean="0">
                <a:latin typeface="Constantia" pitchFamily="18" charset="0"/>
              </a:rPr>
              <a:t>ділянки</a:t>
            </a:r>
            <a:r>
              <a:rPr lang="ru-RU" sz="2400" b="0" i="0" dirty="0" smtClean="0">
                <a:latin typeface="Constantia" pitchFamily="18" charset="0"/>
              </a:rPr>
              <a:t> </a:t>
            </a:r>
            <a:r>
              <a:rPr lang="ru-RU" sz="2400" b="0" i="0" dirty="0" err="1" smtClean="0">
                <a:latin typeface="Constantia" pitchFamily="18" charset="0"/>
              </a:rPr>
              <a:t>вклинюються</a:t>
            </a:r>
            <a:r>
              <a:rPr lang="ru-RU" sz="2400" b="0" i="0" dirty="0" smtClean="0">
                <a:latin typeface="Constantia" pitchFamily="18" charset="0"/>
              </a:rPr>
              <a:t> островами в </a:t>
            </a:r>
            <a:r>
              <a:rPr lang="ru-RU" sz="2400" b="0" i="0" dirty="0" err="1" smtClean="0">
                <a:latin typeface="Constantia" pitchFamily="18" charset="0"/>
              </a:rPr>
              <a:t>лісову</a:t>
            </a:r>
            <a:r>
              <a:rPr lang="ru-RU" sz="2400" b="0" i="0" dirty="0" smtClean="0">
                <a:latin typeface="Constantia" pitchFamily="18" charset="0"/>
              </a:rPr>
              <a:t> зону, а </a:t>
            </a:r>
            <a:r>
              <a:rPr lang="ru-RU" sz="2400" b="0" i="0" dirty="0" err="1" smtClean="0">
                <a:latin typeface="Constantia" pitchFamily="18" charset="0"/>
              </a:rPr>
              <a:t>ліси</a:t>
            </a:r>
            <a:r>
              <a:rPr lang="ru-RU" sz="2400" b="0" i="0" dirty="0" smtClean="0">
                <a:latin typeface="Constantia" pitchFamily="18" charset="0"/>
              </a:rPr>
              <a:t> </a:t>
            </a:r>
            <a:r>
              <a:rPr lang="ru-RU" sz="2400" b="0" i="0" dirty="0" err="1" smtClean="0">
                <a:latin typeface="Constantia" pitchFamily="18" charset="0"/>
              </a:rPr>
              <a:t>окремими</a:t>
            </a:r>
            <a:r>
              <a:rPr lang="ru-RU" sz="2400" b="0" i="0" dirty="0" smtClean="0">
                <a:latin typeface="Constantia" pitchFamily="18" charset="0"/>
              </a:rPr>
              <a:t> </a:t>
            </a:r>
            <a:r>
              <a:rPr lang="ru-RU" sz="2400" b="0" i="0" dirty="0" err="1" smtClean="0">
                <a:latin typeface="Constantia" pitchFamily="18" charset="0"/>
              </a:rPr>
              <a:t>масивами</a:t>
            </a:r>
            <a:r>
              <a:rPr lang="ru-RU" sz="2400" b="0" i="0" dirty="0" smtClean="0">
                <a:latin typeface="Constantia" pitchFamily="18" charset="0"/>
              </a:rPr>
              <a:t> </a:t>
            </a:r>
            <a:r>
              <a:rPr lang="ru-RU" sz="2400" b="0" i="0" dirty="0" err="1" smtClean="0">
                <a:latin typeface="Constantia" pitchFamily="18" charset="0"/>
              </a:rPr>
              <a:t>заходять</a:t>
            </a:r>
            <a:r>
              <a:rPr lang="ru-RU" sz="2400" b="0" i="0" dirty="0" smtClean="0">
                <a:latin typeface="Constantia" pitchFamily="18" charset="0"/>
              </a:rPr>
              <a:t> у зону </a:t>
            </a:r>
            <a:r>
              <a:rPr lang="ru-RU" sz="2400" b="0" i="0" dirty="0" err="1" smtClean="0">
                <a:latin typeface="Constantia" pitchFamily="18" charset="0"/>
              </a:rPr>
              <a:t>степів</a:t>
            </a:r>
            <a:r>
              <a:rPr lang="ru-RU" sz="2400" b="0" i="0" dirty="0" smtClean="0">
                <a:latin typeface="Constantia" pitchFamily="18" charset="0"/>
              </a:rPr>
              <a:t>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Содержимое 5" descr="2643953_914782b5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57224" y="500042"/>
            <a:ext cx="7501494" cy="5626121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>
                <a:latin typeface="Constantia" pitchFamily="18" charset="0"/>
              </a:rPr>
              <a:t>Рельеф</a:t>
            </a:r>
            <a:r>
              <a:rPr lang="uk-UA" dirty="0" smtClean="0">
                <a:latin typeface="Constantia" pitchFamily="18" charset="0"/>
              </a:rPr>
              <a:t> і корисні копалини</a:t>
            </a:r>
            <a:endParaRPr lang="ru-RU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ru-RU" dirty="0" err="1" smtClean="0">
                <a:latin typeface="Constantia" pitchFamily="18" charset="0"/>
              </a:rPr>
              <a:t>Правобережна</a:t>
            </a:r>
            <a:r>
              <a:rPr lang="ru-RU" dirty="0" smtClean="0">
                <a:latin typeface="Constantia" pitchFamily="18" charset="0"/>
              </a:rPr>
              <a:t> </a:t>
            </a:r>
            <a:r>
              <a:rPr lang="ru-RU" dirty="0" err="1">
                <a:latin typeface="Constantia" pitchFamily="18" charset="0"/>
              </a:rPr>
              <a:t>частина</a:t>
            </a:r>
            <a:r>
              <a:rPr lang="ru-RU" dirty="0">
                <a:latin typeface="Constantia" pitchFamily="18" charset="0"/>
              </a:rPr>
              <a:t> </a:t>
            </a:r>
            <a:r>
              <a:rPr lang="ru-RU" dirty="0" err="1">
                <a:latin typeface="Constantia" pitchFamily="18" charset="0"/>
              </a:rPr>
              <a:t>лісостепу</a:t>
            </a:r>
            <a:r>
              <a:rPr lang="ru-RU" dirty="0">
                <a:latin typeface="Constantia" pitchFamily="18" charset="0"/>
              </a:rPr>
              <a:t> </a:t>
            </a:r>
            <a:r>
              <a:rPr lang="ru-RU" dirty="0" err="1">
                <a:latin typeface="Constantia" pitchFamily="18" charset="0"/>
              </a:rPr>
              <a:t>лежить</a:t>
            </a:r>
            <a:r>
              <a:rPr lang="ru-RU" dirty="0">
                <a:latin typeface="Constantia" pitchFamily="18" charset="0"/>
              </a:rPr>
              <a:t> на </a:t>
            </a:r>
            <a:r>
              <a:rPr lang="ru-RU" dirty="0" err="1">
                <a:latin typeface="Constantia" pitchFamily="18" charset="0"/>
              </a:rPr>
              <a:t>височинах</a:t>
            </a:r>
            <a:r>
              <a:rPr lang="ru-RU" dirty="0">
                <a:latin typeface="Constantia" pitchFamily="18" charset="0"/>
              </a:rPr>
              <a:t> – </a:t>
            </a:r>
            <a:r>
              <a:rPr lang="ru-RU" i="1" dirty="0" err="1">
                <a:latin typeface="Constantia" pitchFamily="18" charset="0"/>
              </a:rPr>
              <a:t>Подільській</a:t>
            </a:r>
            <a:r>
              <a:rPr lang="ru-RU" i="1" dirty="0">
                <a:latin typeface="Constantia" pitchFamily="18" charset="0"/>
              </a:rPr>
              <a:t> </a:t>
            </a:r>
            <a:r>
              <a:rPr lang="ru-RU" dirty="0" err="1">
                <a:latin typeface="Constantia" pitchFamily="18" charset="0"/>
              </a:rPr>
              <a:t>та</a:t>
            </a:r>
            <a:r>
              <a:rPr lang="ru-RU" i="1" dirty="0" err="1">
                <a:latin typeface="Constantia" pitchFamily="18" charset="0"/>
              </a:rPr>
              <a:t>Придніпровській</a:t>
            </a:r>
            <a:r>
              <a:rPr lang="ru-RU" i="1" dirty="0">
                <a:latin typeface="Constantia" pitchFamily="18" charset="0"/>
              </a:rPr>
              <a:t>,</a:t>
            </a:r>
            <a:r>
              <a:rPr lang="ru-RU" dirty="0">
                <a:latin typeface="Constantia" pitchFamily="18" charset="0"/>
              </a:rPr>
              <a:t> а </a:t>
            </a:r>
            <a:r>
              <a:rPr lang="ru-RU" dirty="0" err="1">
                <a:latin typeface="Constantia" pitchFamily="18" charset="0"/>
              </a:rPr>
              <a:t>лівобережна</a:t>
            </a:r>
            <a:r>
              <a:rPr lang="ru-RU" dirty="0">
                <a:latin typeface="Constantia" pitchFamily="18" charset="0"/>
              </a:rPr>
              <a:t> – на </a:t>
            </a:r>
            <a:r>
              <a:rPr lang="ru-RU" i="1" dirty="0" err="1">
                <a:latin typeface="Constantia" pitchFamily="18" charset="0"/>
              </a:rPr>
              <a:t>Придніпровській</a:t>
            </a:r>
            <a:r>
              <a:rPr lang="ru-RU" i="1" dirty="0">
                <a:latin typeface="Constantia" pitchFamily="18" charset="0"/>
              </a:rPr>
              <a:t> </a:t>
            </a:r>
            <a:r>
              <a:rPr lang="ru-RU" i="1" dirty="0" err="1">
                <a:latin typeface="Constantia" pitchFamily="18" charset="0"/>
              </a:rPr>
              <a:t>низовині</a:t>
            </a:r>
            <a:r>
              <a:rPr lang="ru-RU" i="1" dirty="0">
                <a:latin typeface="Constantia" pitchFamily="18" charset="0"/>
              </a:rPr>
              <a:t>. </a:t>
            </a:r>
            <a:r>
              <a:rPr lang="ru-RU" dirty="0" err="1">
                <a:latin typeface="Constantia" pitchFamily="18" charset="0"/>
              </a:rPr>
              <a:t>Лише</a:t>
            </a:r>
            <a:r>
              <a:rPr lang="ru-RU" dirty="0">
                <a:latin typeface="Constantia" pitchFamily="18" charset="0"/>
              </a:rPr>
              <a:t> на </a:t>
            </a:r>
            <a:r>
              <a:rPr lang="ru-RU" dirty="0" err="1">
                <a:latin typeface="Constantia" pitchFamily="18" charset="0"/>
              </a:rPr>
              <a:t>крайньому</a:t>
            </a:r>
            <a:r>
              <a:rPr lang="ru-RU" dirty="0">
                <a:latin typeface="Constantia" pitchFamily="18" charset="0"/>
              </a:rPr>
              <a:t> </a:t>
            </a:r>
            <a:r>
              <a:rPr lang="ru-RU" dirty="0" err="1">
                <a:latin typeface="Constantia" pitchFamily="18" charset="0"/>
              </a:rPr>
              <a:t>сході</a:t>
            </a:r>
            <a:r>
              <a:rPr lang="ru-RU" dirty="0">
                <a:latin typeface="Constantia" pitchFamily="18" charset="0"/>
              </a:rPr>
              <a:t> зона </a:t>
            </a:r>
            <a:r>
              <a:rPr lang="ru-RU" dirty="0" err="1">
                <a:latin typeface="Constantia" pitchFamily="18" charset="0"/>
              </a:rPr>
              <a:t>виходить</a:t>
            </a:r>
            <a:r>
              <a:rPr lang="ru-RU" dirty="0">
                <a:latin typeface="Constantia" pitchFamily="18" charset="0"/>
              </a:rPr>
              <a:t> </a:t>
            </a:r>
            <a:r>
              <a:rPr lang="ru-RU" dirty="0" err="1">
                <a:latin typeface="Constantia" pitchFamily="18" charset="0"/>
              </a:rPr>
              <a:t>довідрогів</a:t>
            </a:r>
            <a:r>
              <a:rPr lang="ru-RU" i="1" dirty="0">
                <a:latin typeface="Constantia" pitchFamily="18" charset="0"/>
              </a:rPr>
              <a:t> </a:t>
            </a:r>
            <a:r>
              <a:rPr lang="ru-RU" i="1" dirty="0" err="1">
                <a:latin typeface="Constantia" pitchFamily="18" charset="0"/>
              </a:rPr>
              <a:t>Середньоруської</a:t>
            </a:r>
            <a:r>
              <a:rPr lang="ru-RU" i="1" dirty="0">
                <a:latin typeface="Constantia" pitchFamily="18" charset="0"/>
              </a:rPr>
              <a:t> </a:t>
            </a:r>
            <a:r>
              <a:rPr lang="ru-RU" i="1" dirty="0" err="1">
                <a:latin typeface="Constantia" pitchFamily="18" charset="0"/>
              </a:rPr>
              <a:t>височини</a:t>
            </a:r>
            <a:r>
              <a:rPr lang="ru-RU" dirty="0">
                <a:latin typeface="Constantia" pitchFamily="18" charset="0"/>
              </a:rPr>
              <a:t>. </a:t>
            </a:r>
            <a:r>
              <a:rPr lang="ru-RU" dirty="0" err="1">
                <a:latin typeface="Constantia" pitchFamily="18" charset="0"/>
              </a:rPr>
              <a:t>Платоподібні</a:t>
            </a:r>
            <a:r>
              <a:rPr lang="ru-RU" dirty="0">
                <a:latin typeface="Constantia" pitchFamily="18" charset="0"/>
              </a:rPr>
              <a:t> </a:t>
            </a:r>
            <a:r>
              <a:rPr lang="ru-RU" dirty="0" err="1">
                <a:latin typeface="Constantia" pitchFamily="18" charset="0"/>
              </a:rPr>
              <a:t>поверхні</a:t>
            </a:r>
            <a:r>
              <a:rPr lang="ru-RU" dirty="0">
                <a:latin typeface="Constantia" pitchFamily="18" charset="0"/>
              </a:rPr>
              <a:t> </a:t>
            </a:r>
            <a:r>
              <a:rPr lang="ru-RU" dirty="0" err="1">
                <a:latin typeface="Constantia" pitchFamily="18" charset="0"/>
              </a:rPr>
              <a:t>правобережних</a:t>
            </a:r>
            <a:r>
              <a:rPr lang="ru-RU" dirty="0">
                <a:latin typeface="Constantia" pitchFamily="18" charset="0"/>
              </a:rPr>
              <a:t> </a:t>
            </a:r>
            <a:r>
              <a:rPr lang="ru-RU" dirty="0" err="1">
                <a:latin typeface="Constantia" pitchFamily="18" charset="0"/>
              </a:rPr>
              <a:t>височин</a:t>
            </a:r>
            <a:r>
              <a:rPr lang="ru-RU" dirty="0">
                <a:latin typeface="Constantia" pitchFamily="18" charset="0"/>
              </a:rPr>
              <a:t> </a:t>
            </a:r>
            <a:r>
              <a:rPr lang="ru-RU" dirty="0" err="1">
                <a:latin typeface="Constantia" pitchFamily="18" charset="0"/>
              </a:rPr>
              <a:t>чергуються</a:t>
            </a:r>
            <a:r>
              <a:rPr lang="ru-RU" dirty="0">
                <a:latin typeface="Constantia" pitchFamily="18" charset="0"/>
              </a:rPr>
              <a:t> </a:t>
            </a:r>
            <a:r>
              <a:rPr lang="ru-RU" dirty="0" err="1">
                <a:latin typeface="Constantia" pitchFamily="18" charset="0"/>
              </a:rPr>
              <a:t>з</a:t>
            </a:r>
            <a:r>
              <a:rPr lang="ru-RU" dirty="0">
                <a:latin typeface="Constantia" pitchFamily="18" charset="0"/>
              </a:rPr>
              <a:t> </a:t>
            </a:r>
            <a:r>
              <a:rPr lang="ru-RU" dirty="0" err="1">
                <a:latin typeface="Constantia" pitchFamily="18" charset="0"/>
              </a:rPr>
              <a:t>горбогір’ями</a:t>
            </a:r>
            <a:r>
              <a:rPr lang="ru-RU" dirty="0">
                <a:latin typeface="Constantia" pitchFamily="18" charset="0"/>
              </a:rPr>
              <a:t>. </a:t>
            </a:r>
            <a:r>
              <a:rPr lang="ru-RU" dirty="0" err="1">
                <a:latin typeface="Constantia" pitchFamily="18" charset="0"/>
              </a:rPr>
              <a:t>Їх</a:t>
            </a:r>
            <a:r>
              <a:rPr lang="ru-RU" dirty="0">
                <a:latin typeface="Constantia" pitchFamily="18" charset="0"/>
              </a:rPr>
              <a:t> </a:t>
            </a:r>
            <a:r>
              <a:rPr lang="ru-RU" dirty="0" err="1">
                <a:latin typeface="Constantia" pitchFamily="18" charset="0"/>
              </a:rPr>
              <a:t>окраїни</a:t>
            </a:r>
            <a:r>
              <a:rPr lang="ru-RU" dirty="0">
                <a:latin typeface="Constantia" pitchFamily="18" charset="0"/>
              </a:rPr>
              <a:t> сильно </a:t>
            </a:r>
            <a:r>
              <a:rPr lang="ru-RU" dirty="0" err="1">
                <a:latin typeface="Constantia" pitchFamily="18" charset="0"/>
              </a:rPr>
              <a:t>розчленовані</a:t>
            </a:r>
            <a:r>
              <a:rPr lang="ru-RU" dirty="0">
                <a:latin typeface="Constantia" pitchFamily="18" charset="0"/>
              </a:rPr>
              <a:t> ярами та балками. </a:t>
            </a:r>
            <a:r>
              <a:rPr lang="ru-RU" dirty="0" err="1">
                <a:latin typeface="Constantia" pitchFamily="18" charset="0"/>
              </a:rPr>
              <a:t>Такий</a:t>
            </a:r>
            <a:r>
              <a:rPr lang="ru-RU" dirty="0">
                <a:latin typeface="Constantia" pitchFamily="18" charset="0"/>
              </a:rPr>
              <a:t> </a:t>
            </a:r>
            <a:r>
              <a:rPr lang="ru-RU" dirty="0" err="1">
                <a:latin typeface="Constantia" pitchFamily="18" charset="0"/>
              </a:rPr>
              <a:t>самий</a:t>
            </a:r>
            <a:r>
              <a:rPr lang="ru-RU" dirty="0">
                <a:latin typeface="Constantia" pitchFamily="18" charset="0"/>
              </a:rPr>
              <a:t> </a:t>
            </a:r>
            <a:r>
              <a:rPr lang="ru-RU" dirty="0" err="1">
                <a:latin typeface="Constantia" pitchFamily="18" charset="0"/>
              </a:rPr>
              <a:t>рельєф</a:t>
            </a:r>
            <a:r>
              <a:rPr lang="ru-RU" dirty="0">
                <a:latin typeface="Constantia" pitchFamily="18" charset="0"/>
              </a:rPr>
              <a:t> </a:t>
            </a:r>
            <a:r>
              <a:rPr lang="ru-RU" dirty="0" err="1">
                <a:latin typeface="Constantia" pitchFamily="18" charset="0"/>
              </a:rPr>
              <a:t>і</a:t>
            </a:r>
            <a:r>
              <a:rPr lang="ru-RU" dirty="0">
                <a:latin typeface="Constantia" pitchFamily="18" charset="0"/>
              </a:rPr>
              <a:t> на </a:t>
            </a:r>
            <a:r>
              <a:rPr lang="ru-RU" dirty="0" err="1">
                <a:latin typeface="Constantia" pitchFamily="18" charset="0"/>
              </a:rPr>
              <a:t>схилах</a:t>
            </a:r>
            <a:r>
              <a:rPr lang="ru-RU" dirty="0">
                <a:latin typeface="Constantia" pitchFamily="18" charset="0"/>
              </a:rPr>
              <a:t> </a:t>
            </a:r>
            <a:r>
              <a:rPr lang="ru-RU" dirty="0" err="1">
                <a:latin typeface="Constantia" pitchFamily="18" charset="0"/>
              </a:rPr>
              <a:t>Середньоруської</a:t>
            </a:r>
            <a:r>
              <a:rPr lang="ru-RU" dirty="0">
                <a:latin typeface="Constantia" pitchFamily="18" charset="0"/>
              </a:rPr>
              <a:t> </a:t>
            </a:r>
            <a:r>
              <a:rPr lang="ru-RU" dirty="0" err="1">
                <a:latin typeface="Constantia" pitchFamily="18" charset="0"/>
              </a:rPr>
              <a:t>височини</a:t>
            </a:r>
            <a:r>
              <a:rPr lang="ru-RU" dirty="0">
                <a:latin typeface="Constantia" pitchFamily="18" charset="0"/>
              </a:rPr>
              <a:t> </a:t>
            </a:r>
            <a:r>
              <a:rPr lang="ru-RU" dirty="0" err="1">
                <a:latin typeface="Constantia" pitchFamily="18" charset="0"/>
              </a:rPr>
              <a:t>та</a:t>
            </a:r>
            <a:r>
              <a:rPr lang="ru-RU" i="1" dirty="0" err="1">
                <a:latin typeface="Constantia" pitchFamily="18" charset="0"/>
              </a:rPr>
              <a:t>Полтавській</a:t>
            </a:r>
            <a:r>
              <a:rPr lang="ru-RU" i="1" dirty="0">
                <a:latin typeface="Constantia" pitchFamily="18" charset="0"/>
              </a:rPr>
              <a:t> </a:t>
            </a:r>
            <a:r>
              <a:rPr lang="ru-RU" i="1" dirty="0" err="1">
                <a:latin typeface="Constantia" pitchFamily="18" charset="0"/>
              </a:rPr>
              <a:t>рівнині</a:t>
            </a:r>
            <a:r>
              <a:rPr lang="ru-RU" dirty="0">
                <a:latin typeface="Constantia" pitchFamily="18" charset="0"/>
              </a:rPr>
              <a:t>, </a:t>
            </a:r>
            <a:r>
              <a:rPr lang="ru-RU" dirty="0" err="1">
                <a:latin typeface="Constantia" pitchFamily="18" charset="0"/>
              </a:rPr>
              <a:t>що</a:t>
            </a:r>
            <a:r>
              <a:rPr lang="ru-RU" dirty="0">
                <a:latin typeface="Constantia" pitchFamily="18" charset="0"/>
              </a:rPr>
              <a:t> до </a:t>
            </a:r>
            <a:r>
              <a:rPr lang="ru-RU" dirty="0" err="1">
                <a:latin typeface="Constantia" pitchFamily="18" charset="0"/>
              </a:rPr>
              <a:t>неї</a:t>
            </a:r>
            <a:r>
              <a:rPr lang="ru-RU" dirty="0">
                <a:latin typeface="Constantia" pitchFamily="18" charset="0"/>
              </a:rPr>
              <a:t> </a:t>
            </a:r>
            <a:r>
              <a:rPr lang="ru-RU" dirty="0" err="1">
                <a:latin typeface="Constantia" pitchFamily="18" charset="0"/>
              </a:rPr>
              <a:t>прилягає</a:t>
            </a:r>
            <a:r>
              <a:rPr lang="ru-RU" dirty="0">
                <a:latin typeface="Constantia" pitchFamily="18" charset="0"/>
              </a:rPr>
              <a:t>. </a:t>
            </a:r>
            <a:r>
              <a:rPr lang="ru-RU" dirty="0" err="1">
                <a:latin typeface="Constantia" pitchFamily="18" charset="0"/>
              </a:rPr>
              <a:t>Загалом</a:t>
            </a:r>
            <a:r>
              <a:rPr lang="ru-RU" dirty="0">
                <a:latin typeface="Constantia" pitchFamily="18" charset="0"/>
              </a:rPr>
              <a:t> </a:t>
            </a:r>
            <a:r>
              <a:rPr lang="ru-RU" dirty="0" err="1">
                <a:latin typeface="Constantia" pitchFamily="18" charset="0"/>
              </a:rPr>
              <a:t>поверхня</a:t>
            </a:r>
            <a:r>
              <a:rPr lang="ru-RU" dirty="0">
                <a:latin typeface="Constantia" pitchFamily="18" charset="0"/>
              </a:rPr>
              <a:t> </a:t>
            </a:r>
            <a:r>
              <a:rPr lang="ru-RU" dirty="0" err="1">
                <a:latin typeface="Constantia" pitchFamily="18" charset="0"/>
              </a:rPr>
              <a:t>із</a:t>
            </a:r>
            <a:r>
              <a:rPr lang="ru-RU" dirty="0">
                <a:latin typeface="Constantia" pitchFamily="18" charset="0"/>
              </a:rPr>
              <a:t> заходу та сходу </a:t>
            </a:r>
            <a:r>
              <a:rPr lang="ru-RU" dirty="0" err="1">
                <a:latin typeface="Constantia" pitchFamily="18" charset="0"/>
              </a:rPr>
              <a:t>нахилена</a:t>
            </a:r>
            <a:r>
              <a:rPr lang="ru-RU" dirty="0">
                <a:latin typeface="Constantia" pitchFamily="18" charset="0"/>
              </a:rPr>
              <a:t> до </a:t>
            </a:r>
            <a:r>
              <a:rPr lang="ru-RU" dirty="0" err="1">
                <a:latin typeface="Constantia" pitchFamily="18" charset="0"/>
              </a:rPr>
              <a:t>Дніпра</a:t>
            </a:r>
            <a:r>
              <a:rPr lang="ru-RU" dirty="0">
                <a:latin typeface="Constantia" pitchFamily="18" charset="0"/>
              </a:rPr>
              <a:t>, </a:t>
            </a:r>
            <a:r>
              <a:rPr lang="ru-RU" dirty="0" err="1">
                <a:latin typeface="Constantia" pitchFamily="18" charset="0"/>
              </a:rPr>
              <a:t>абсолютні</a:t>
            </a:r>
            <a:r>
              <a:rPr lang="ru-RU" dirty="0">
                <a:latin typeface="Constantia" pitchFamily="18" charset="0"/>
              </a:rPr>
              <a:t> </a:t>
            </a:r>
            <a:r>
              <a:rPr lang="ru-RU" dirty="0" err="1">
                <a:latin typeface="Constantia" pitchFamily="18" charset="0"/>
              </a:rPr>
              <a:t>висоти</a:t>
            </a:r>
            <a:r>
              <a:rPr lang="ru-RU" dirty="0">
                <a:latin typeface="Constantia" pitchFamily="18" charset="0"/>
              </a:rPr>
              <a:t> </a:t>
            </a:r>
            <a:r>
              <a:rPr lang="ru-RU" dirty="0" err="1">
                <a:latin typeface="Constantia" pitchFamily="18" charset="0"/>
              </a:rPr>
              <a:t>змінюються</a:t>
            </a:r>
            <a:r>
              <a:rPr lang="ru-RU" dirty="0">
                <a:latin typeface="Constantia" pitchFamily="18" charset="0"/>
              </a:rPr>
              <a:t> </a:t>
            </a:r>
            <a:r>
              <a:rPr lang="ru-RU" dirty="0" err="1">
                <a:latin typeface="Constantia" pitchFamily="18" charset="0"/>
              </a:rPr>
              <a:t>від</a:t>
            </a:r>
            <a:r>
              <a:rPr lang="ru-RU" dirty="0">
                <a:latin typeface="Constantia" pitchFamily="18" charset="0"/>
              </a:rPr>
              <a:t> 380 м на </a:t>
            </a:r>
            <a:r>
              <a:rPr lang="ru-RU" dirty="0" err="1">
                <a:latin typeface="Constantia" pitchFamily="18" charset="0"/>
              </a:rPr>
              <a:t>Подільській</a:t>
            </a:r>
            <a:r>
              <a:rPr lang="ru-RU" dirty="0">
                <a:latin typeface="Constantia" pitchFamily="18" charset="0"/>
              </a:rPr>
              <a:t> </a:t>
            </a:r>
            <a:r>
              <a:rPr lang="ru-RU" dirty="0" err="1">
                <a:latin typeface="Constantia" pitchFamily="18" charset="0"/>
              </a:rPr>
              <a:t>височині</a:t>
            </a:r>
            <a:r>
              <a:rPr lang="ru-RU" dirty="0">
                <a:latin typeface="Constantia" pitchFamily="18" charset="0"/>
              </a:rPr>
              <a:t> </a:t>
            </a:r>
            <a:r>
              <a:rPr lang="ru-RU" dirty="0" err="1">
                <a:latin typeface="Constantia" pitchFamily="18" charset="0"/>
              </a:rPr>
              <a:t>і</a:t>
            </a:r>
            <a:r>
              <a:rPr lang="ru-RU" dirty="0">
                <a:latin typeface="Constantia" pitchFamily="18" charset="0"/>
              </a:rPr>
              <a:t> 230 м на </a:t>
            </a:r>
            <a:r>
              <a:rPr lang="ru-RU" dirty="0" err="1">
                <a:latin typeface="Constantia" pitchFamily="18" charset="0"/>
              </a:rPr>
              <a:t>Середньоруській</a:t>
            </a:r>
            <a:r>
              <a:rPr lang="ru-RU" dirty="0">
                <a:latin typeface="Constantia" pitchFamily="18" charset="0"/>
              </a:rPr>
              <a:t> </a:t>
            </a:r>
            <a:r>
              <a:rPr lang="ru-RU" dirty="0" err="1">
                <a:latin typeface="Constantia" pitchFamily="18" charset="0"/>
              </a:rPr>
              <a:t>височині</a:t>
            </a:r>
            <a:r>
              <a:rPr lang="ru-RU" dirty="0">
                <a:latin typeface="Constantia" pitchFamily="18" charset="0"/>
              </a:rPr>
              <a:t> до 50 м </a:t>
            </a:r>
            <a:r>
              <a:rPr lang="ru-RU" dirty="0" err="1">
                <a:latin typeface="Constantia" pitchFamily="18" charset="0"/>
              </a:rPr>
              <a:t>біля</a:t>
            </a:r>
            <a:r>
              <a:rPr lang="ru-RU" dirty="0">
                <a:latin typeface="Constantia" pitchFamily="18" charset="0"/>
              </a:rPr>
              <a:t> русла </a:t>
            </a:r>
            <a:r>
              <a:rPr lang="ru-RU" dirty="0" err="1">
                <a:latin typeface="Constantia" pitchFamily="18" charset="0"/>
              </a:rPr>
              <a:t>Дніпра</a:t>
            </a:r>
            <a:r>
              <a:rPr lang="ru-RU" dirty="0">
                <a:latin typeface="Constantia" pitchFamily="18" charset="0"/>
              </a:rPr>
              <a:t>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429000"/>
            <a:ext cx="8329642" cy="3214710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ru-RU" dirty="0">
                <a:latin typeface="Constantia" pitchFamily="18" charset="0"/>
              </a:rPr>
              <a:t>У межах </a:t>
            </a:r>
            <a:r>
              <a:rPr lang="ru-RU" dirty="0" err="1">
                <a:latin typeface="Constantia" pitchFamily="18" charset="0"/>
              </a:rPr>
              <a:t>лісостепу</a:t>
            </a:r>
            <a:r>
              <a:rPr lang="ru-RU" dirty="0">
                <a:latin typeface="Constantia" pitchFamily="18" charset="0"/>
              </a:rPr>
              <a:t> </a:t>
            </a:r>
            <a:r>
              <a:rPr lang="ru-RU" dirty="0" err="1">
                <a:latin typeface="Constantia" pitchFamily="18" charset="0"/>
              </a:rPr>
              <a:t>залягають</a:t>
            </a:r>
            <a:r>
              <a:rPr lang="ru-RU" dirty="0">
                <a:latin typeface="Constantia" pitchFamily="18" charset="0"/>
              </a:rPr>
              <a:t> </a:t>
            </a:r>
            <a:r>
              <a:rPr lang="ru-RU" dirty="0" err="1">
                <a:latin typeface="Constantia" pitchFamily="18" charset="0"/>
              </a:rPr>
              <a:t>поклади</a:t>
            </a:r>
            <a:r>
              <a:rPr lang="ru-RU" dirty="0">
                <a:latin typeface="Constantia" pitchFamily="18" charset="0"/>
              </a:rPr>
              <a:t> бурого </a:t>
            </a:r>
            <a:r>
              <a:rPr lang="ru-RU" dirty="0" err="1">
                <a:latin typeface="Constantia" pitchFamily="18" charset="0"/>
              </a:rPr>
              <a:t>вугілля</a:t>
            </a:r>
            <a:r>
              <a:rPr lang="ru-RU" dirty="0">
                <a:latin typeface="Constantia" pitchFamily="18" charset="0"/>
              </a:rPr>
              <a:t> (</a:t>
            </a:r>
            <a:r>
              <a:rPr lang="ru-RU" i="1" dirty="0" err="1">
                <a:latin typeface="Constantia" pitchFamily="18" charset="0"/>
              </a:rPr>
              <a:t>Дніпровський</a:t>
            </a:r>
            <a:r>
              <a:rPr lang="ru-RU" i="1" dirty="0">
                <a:latin typeface="Constantia" pitchFamily="18" charset="0"/>
              </a:rPr>
              <a:t> </a:t>
            </a:r>
            <a:r>
              <a:rPr lang="ru-RU" i="1" dirty="0" err="1">
                <a:latin typeface="Constantia" pitchFamily="18" charset="0"/>
              </a:rPr>
              <a:t>басейн</a:t>
            </a:r>
            <a:r>
              <a:rPr lang="ru-RU" dirty="0">
                <a:latin typeface="Constantia" pitchFamily="18" charset="0"/>
              </a:rPr>
              <a:t>), </a:t>
            </a:r>
            <a:r>
              <a:rPr lang="ru-RU" dirty="0" err="1">
                <a:latin typeface="Constantia" pitchFamily="18" charset="0"/>
              </a:rPr>
              <a:t>нафти</a:t>
            </a:r>
            <a:r>
              <a:rPr lang="ru-RU" dirty="0">
                <a:latin typeface="Constantia" pitchFamily="18" charset="0"/>
              </a:rPr>
              <a:t> </a:t>
            </a:r>
            <a:r>
              <a:rPr lang="ru-RU" dirty="0" err="1">
                <a:latin typeface="Constantia" pitchFamily="18" charset="0"/>
              </a:rPr>
              <a:t>і</a:t>
            </a:r>
            <a:r>
              <a:rPr lang="ru-RU" dirty="0">
                <a:latin typeface="Constantia" pitchFamily="18" charset="0"/>
              </a:rPr>
              <a:t> природного газу (</a:t>
            </a:r>
            <a:r>
              <a:rPr lang="ru-RU" i="1" dirty="0" err="1">
                <a:latin typeface="Constantia" pitchFamily="18" charset="0"/>
              </a:rPr>
              <a:t>Дніпровсько-Донецька</a:t>
            </a:r>
            <a:r>
              <a:rPr lang="ru-RU" i="1" dirty="0">
                <a:latin typeface="Constantia" pitchFamily="18" charset="0"/>
              </a:rPr>
              <a:t> </a:t>
            </a:r>
            <a:r>
              <a:rPr lang="ru-RU" i="1" dirty="0" err="1">
                <a:latin typeface="Constantia" pitchFamily="18" charset="0"/>
              </a:rPr>
              <a:t>нафтогазоносна</a:t>
            </a:r>
            <a:r>
              <a:rPr lang="ru-RU" i="1" dirty="0">
                <a:latin typeface="Constantia" pitchFamily="18" charset="0"/>
              </a:rPr>
              <a:t> область</a:t>
            </a:r>
            <a:r>
              <a:rPr lang="ru-RU" dirty="0">
                <a:latin typeface="Constantia" pitchFamily="18" charset="0"/>
              </a:rPr>
              <a:t>), </a:t>
            </a:r>
            <a:r>
              <a:rPr lang="ru-RU" dirty="0" err="1">
                <a:latin typeface="Constantia" pitchFamily="18" charset="0"/>
              </a:rPr>
              <a:t>природних</a:t>
            </a:r>
            <a:r>
              <a:rPr lang="ru-RU" dirty="0">
                <a:latin typeface="Constantia" pitchFamily="18" charset="0"/>
              </a:rPr>
              <a:t> </a:t>
            </a:r>
            <a:r>
              <a:rPr lang="ru-RU" dirty="0" err="1">
                <a:latin typeface="Constantia" pitchFamily="18" charset="0"/>
              </a:rPr>
              <a:t>будівельних</a:t>
            </a:r>
            <a:r>
              <a:rPr lang="ru-RU" dirty="0">
                <a:latin typeface="Constantia" pitchFamily="18" charset="0"/>
              </a:rPr>
              <a:t> </a:t>
            </a:r>
            <a:r>
              <a:rPr lang="ru-RU" dirty="0" err="1">
                <a:latin typeface="Constantia" pitchFamily="18" charset="0"/>
              </a:rPr>
              <a:t>матеріалів</a:t>
            </a:r>
            <a:r>
              <a:rPr lang="ru-RU" dirty="0">
                <a:latin typeface="Constantia" pitchFamily="18" charset="0"/>
              </a:rPr>
              <a:t> (</a:t>
            </a:r>
            <a:r>
              <a:rPr lang="ru-RU" dirty="0" err="1">
                <a:latin typeface="Constantia" pitchFamily="18" charset="0"/>
              </a:rPr>
              <a:t>гіпс</a:t>
            </a:r>
            <a:r>
              <a:rPr lang="ru-RU" dirty="0">
                <a:latin typeface="Constantia" pitchFamily="18" charset="0"/>
              </a:rPr>
              <a:t>, </a:t>
            </a:r>
            <a:r>
              <a:rPr lang="ru-RU" dirty="0" err="1">
                <a:latin typeface="Constantia" pitchFamily="18" charset="0"/>
              </a:rPr>
              <a:t>вапняк</a:t>
            </a:r>
            <a:r>
              <a:rPr lang="ru-RU" dirty="0">
                <a:latin typeface="Constantia" pitchFamily="18" charset="0"/>
              </a:rPr>
              <a:t>, </a:t>
            </a:r>
            <a:r>
              <a:rPr lang="ru-RU" dirty="0" err="1">
                <a:latin typeface="Constantia" pitchFamily="18" charset="0"/>
              </a:rPr>
              <a:t>каолін</a:t>
            </a:r>
            <a:r>
              <a:rPr lang="ru-RU" dirty="0">
                <a:latin typeface="Constantia" pitchFamily="18" charset="0"/>
              </a:rPr>
              <a:t>, мергель, </a:t>
            </a:r>
            <a:r>
              <a:rPr lang="ru-RU" dirty="0" err="1">
                <a:latin typeface="Constantia" pitchFamily="18" charset="0"/>
              </a:rPr>
              <a:t>пісок</a:t>
            </a:r>
            <a:r>
              <a:rPr lang="ru-RU" dirty="0">
                <a:latin typeface="Constantia" pitchFamily="18" charset="0"/>
              </a:rPr>
              <a:t>). У </a:t>
            </a:r>
            <a:r>
              <a:rPr lang="ru-RU" dirty="0" err="1">
                <a:latin typeface="Constantia" pitchFamily="18" charset="0"/>
              </a:rPr>
              <a:t>місцях</a:t>
            </a:r>
            <a:r>
              <a:rPr lang="ru-RU" dirty="0">
                <a:latin typeface="Constantia" pitchFamily="18" charset="0"/>
              </a:rPr>
              <a:t> </a:t>
            </a:r>
            <a:r>
              <a:rPr lang="ru-RU" dirty="0" err="1">
                <a:latin typeface="Constantia" pitchFamily="18" charset="0"/>
              </a:rPr>
              <a:t>виходу</a:t>
            </a:r>
            <a:r>
              <a:rPr lang="ru-RU" dirty="0">
                <a:latin typeface="Constantia" pitchFamily="18" charset="0"/>
              </a:rPr>
              <a:t> на </a:t>
            </a:r>
            <a:r>
              <a:rPr lang="ru-RU" dirty="0" err="1">
                <a:latin typeface="Constantia" pitchFamily="18" charset="0"/>
              </a:rPr>
              <a:t>поверхню</a:t>
            </a:r>
            <a:r>
              <a:rPr lang="ru-RU" dirty="0">
                <a:latin typeface="Constantia" pitchFamily="18" charset="0"/>
              </a:rPr>
              <a:t> </a:t>
            </a:r>
            <a:r>
              <a:rPr lang="ru-RU" dirty="0" err="1">
                <a:latin typeface="Constantia" pitchFamily="18" charset="0"/>
              </a:rPr>
              <a:t>порід</a:t>
            </a:r>
            <a:r>
              <a:rPr lang="ru-RU" dirty="0">
                <a:latin typeface="Constantia" pitchFamily="18" charset="0"/>
              </a:rPr>
              <a:t> </a:t>
            </a:r>
            <a:r>
              <a:rPr lang="ru-RU" dirty="0" err="1">
                <a:latin typeface="Constantia" pitchFamily="18" charset="0"/>
              </a:rPr>
              <a:t>Українського</a:t>
            </a:r>
            <a:r>
              <a:rPr lang="ru-RU" dirty="0">
                <a:latin typeface="Constantia" pitchFamily="18" charset="0"/>
              </a:rPr>
              <a:t> щита </a:t>
            </a:r>
            <a:r>
              <a:rPr lang="ru-RU" dirty="0" err="1">
                <a:latin typeface="Constantia" pitchFamily="18" charset="0"/>
              </a:rPr>
              <a:t>є</a:t>
            </a:r>
            <a:r>
              <a:rPr lang="ru-RU" dirty="0">
                <a:latin typeface="Constantia" pitchFamily="18" charset="0"/>
              </a:rPr>
              <a:t> </a:t>
            </a:r>
            <a:r>
              <a:rPr lang="ru-RU" dirty="0" err="1">
                <a:latin typeface="Constantia" pitchFamily="18" charset="0"/>
              </a:rPr>
              <a:t>родовища</a:t>
            </a:r>
            <a:r>
              <a:rPr lang="ru-RU" dirty="0">
                <a:latin typeface="Constantia" pitchFamily="18" charset="0"/>
              </a:rPr>
              <a:t> </a:t>
            </a:r>
            <a:r>
              <a:rPr lang="ru-RU" dirty="0" err="1">
                <a:latin typeface="Constantia" pitchFamily="18" charset="0"/>
              </a:rPr>
              <a:t>мармуру</a:t>
            </a:r>
            <a:r>
              <a:rPr lang="ru-RU" dirty="0">
                <a:latin typeface="Constantia" pitchFamily="18" charset="0"/>
              </a:rPr>
              <a:t>, </a:t>
            </a:r>
            <a:r>
              <a:rPr lang="ru-RU" dirty="0" err="1">
                <a:latin typeface="Constantia" pitchFamily="18" charset="0"/>
              </a:rPr>
              <a:t>лабрадоритів</a:t>
            </a:r>
            <a:r>
              <a:rPr lang="ru-RU" dirty="0">
                <a:latin typeface="Constantia" pitchFamily="18" charset="0"/>
              </a:rPr>
              <a:t>, </a:t>
            </a:r>
            <a:r>
              <a:rPr lang="ru-RU" dirty="0" err="1">
                <a:latin typeface="Constantia" pitchFamily="18" charset="0"/>
              </a:rPr>
              <a:t>доломітів</a:t>
            </a:r>
            <a:r>
              <a:rPr lang="ru-RU" dirty="0">
                <a:latin typeface="Constantia" pitchFamily="18" charset="0"/>
              </a:rPr>
              <a:t>, </a:t>
            </a:r>
            <a:r>
              <a:rPr lang="ru-RU" dirty="0" err="1">
                <a:latin typeface="Constantia" pitchFamily="18" charset="0"/>
              </a:rPr>
              <a:t>графіту</a:t>
            </a:r>
            <a:r>
              <a:rPr lang="ru-RU" dirty="0">
                <a:latin typeface="Constantia" pitchFamily="18" charset="0"/>
              </a:rPr>
              <a:t>, горючих </a:t>
            </a:r>
            <a:r>
              <a:rPr lang="ru-RU" dirty="0" err="1">
                <a:latin typeface="Constantia" pitchFamily="18" charset="0"/>
              </a:rPr>
              <a:t>сланців</a:t>
            </a:r>
            <a:r>
              <a:rPr lang="ru-RU" dirty="0">
                <a:latin typeface="Constantia" pitchFamily="18" charset="0"/>
              </a:rPr>
              <a:t>, а у болотах – </a:t>
            </a:r>
            <a:r>
              <a:rPr lang="ru-RU" dirty="0" err="1">
                <a:latin typeface="Constantia" pitchFamily="18" charset="0"/>
              </a:rPr>
              <a:t>бурштину</a:t>
            </a:r>
            <a:r>
              <a:rPr lang="ru-RU" dirty="0">
                <a:latin typeface="Constantia" pitchFamily="18" charset="0"/>
              </a:rPr>
              <a:t>.</a:t>
            </a:r>
          </a:p>
          <a:p>
            <a:endParaRPr lang="ru-RU" dirty="0"/>
          </a:p>
        </p:txBody>
      </p:sp>
      <p:pic>
        <p:nvPicPr>
          <p:cNvPr id="1026" name="Picture 2" descr="C:\Users\Elvira\Desktop\Nip\geography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214290"/>
            <a:ext cx="6499443" cy="307183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14290"/>
            <a:ext cx="2900354" cy="631844"/>
          </a:xfrm>
        </p:spPr>
        <p:txBody>
          <a:bodyPr>
            <a:normAutofit fontScale="90000"/>
          </a:bodyPr>
          <a:lstStyle/>
          <a:p>
            <a:r>
              <a:rPr lang="uk-UA" dirty="0" smtClean="0">
                <a:latin typeface="Constantia" pitchFamily="18" charset="0"/>
              </a:rPr>
              <a:t>Нафта</a:t>
            </a:r>
            <a:endParaRPr lang="ru-RU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857620" y="214290"/>
            <a:ext cx="1714512" cy="8572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4000" dirty="0" smtClean="0">
                <a:latin typeface="Constantia" pitchFamily="18" charset="0"/>
              </a:rPr>
              <a:t>Гіпс</a:t>
            </a:r>
            <a:endParaRPr lang="ru-RU" sz="4000" dirty="0">
              <a:latin typeface="Constantia" pitchFamily="18" charset="0"/>
            </a:endParaRPr>
          </a:p>
        </p:txBody>
      </p:sp>
      <p:pic>
        <p:nvPicPr>
          <p:cNvPr id="2050" name="Picture 2" descr="C:\Users\Elvira\Desktop\Nip\geography\hjhj\000117669-20120226142713-gSDU3SozJeXbUm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000108"/>
            <a:ext cx="2952731" cy="2214548"/>
          </a:xfrm>
          <a:prstGeom prst="rect">
            <a:avLst/>
          </a:prstGeom>
          <a:noFill/>
        </p:spPr>
      </p:pic>
      <p:pic>
        <p:nvPicPr>
          <p:cNvPr id="2051" name="Picture 3" descr="C:\Users\Elvira\Desktop\Nip\geography\hjhj\risn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28992" y="1000108"/>
            <a:ext cx="2363821" cy="2363821"/>
          </a:xfrm>
          <a:prstGeom prst="rect">
            <a:avLst/>
          </a:prstGeom>
          <a:noFill/>
        </p:spPr>
      </p:pic>
      <p:sp>
        <p:nvSpPr>
          <p:cNvPr id="7" name="Прямоугольник 6"/>
          <p:cNvSpPr/>
          <p:nvPr/>
        </p:nvSpPr>
        <p:spPr>
          <a:xfrm>
            <a:off x="6643702" y="214290"/>
            <a:ext cx="18758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err="1" smtClean="0">
                <a:latin typeface="Constantia" pitchFamily="18" charset="0"/>
              </a:rPr>
              <a:t>Вапняк</a:t>
            </a:r>
            <a:endParaRPr lang="ru-RU" sz="4000" dirty="0">
              <a:latin typeface="Constantia" pitchFamily="18" charset="0"/>
            </a:endParaRPr>
          </a:p>
        </p:txBody>
      </p:sp>
      <p:pic>
        <p:nvPicPr>
          <p:cNvPr id="2052" name="Picture 4" descr="C:\Users\Elvira\Desktop\Nip\geography\hjhj\PH03558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275764" y="1071546"/>
            <a:ext cx="2868236" cy="2357454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428596" y="3357562"/>
            <a:ext cx="176670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err="1" smtClean="0">
                <a:latin typeface="Constantia" pitchFamily="18" charset="0"/>
              </a:rPr>
              <a:t>Каолін</a:t>
            </a:r>
            <a:endParaRPr lang="ru-RU" sz="4000" dirty="0">
              <a:latin typeface="Constantia" pitchFamily="18" charset="0"/>
            </a:endParaRPr>
          </a:p>
        </p:txBody>
      </p:sp>
      <p:pic>
        <p:nvPicPr>
          <p:cNvPr id="2053" name="Picture 5" descr="C:\Users\Elvira\Desktop\Nip\geography\hjhj\kaolin_off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14282" y="4286256"/>
            <a:ext cx="2857520" cy="2341125"/>
          </a:xfrm>
          <a:prstGeom prst="rect">
            <a:avLst/>
          </a:prstGeom>
          <a:noFill/>
        </p:spPr>
      </p:pic>
      <p:sp>
        <p:nvSpPr>
          <p:cNvPr id="11" name="Прямоугольник 10"/>
          <p:cNvSpPr/>
          <p:nvPr/>
        </p:nvSpPr>
        <p:spPr>
          <a:xfrm>
            <a:off x="3357554" y="3357562"/>
            <a:ext cx="215802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Constantia" pitchFamily="18" charset="0"/>
              </a:rPr>
              <a:t>Мергель</a:t>
            </a:r>
            <a:endParaRPr lang="ru-RU" sz="4000" dirty="0">
              <a:latin typeface="Constantia" pitchFamily="18" charset="0"/>
            </a:endParaRPr>
          </a:p>
        </p:txBody>
      </p:sp>
      <p:pic>
        <p:nvPicPr>
          <p:cNvPr id="2054" name="Picture 6" descr="C:\Users\Elvira\Desktop\Nip\geography\hjhj\mergel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286116" y="4357694"/>
            <a:ext cx="2786081" cy="2286015"/>
          </a:xfrm>
          <a:prstGeom prst="rect">
            <a:avLst/>
          </a:prstGeom>
          <a:noFill/>
        </p:spPr>
      </p:pic>
      <p:sp>
        <p:nvSpPr>
          <p:cNvPr id="13" name="Прямоугольник 12"/>
          <p:cNvSpPr/>
          <p:nvPr/>
        </p:nvSpPr>
        <p:spPr>
          <a:xfrm>
            <a:off x="6138434" y="3500438"/>
            <a:ext cx="300556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Constantia" pitchFamily="18" charset="0"/>
              </a:rPr>
              <a:t>Лабрадорит</a:t>
            </a:r>
            <a:endParaRPr lang="ru-RU" sz="4000" dirty="0">
              <a:latin typeface="Constantia" pitchFamily="18" charset="0"/>
            </a:endParaRPr>
          </a:p>
        </p:txBody>
      </p:sp>
      <p:pic>
        <p:nvPicPr>
          <p:cNvPr id="2055" name="Picture 7" descr="C:\Users\Elvira\Desktop\Nip\geography\hjhj\305817-1-f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357950" y="4429132"/>
            <a:ext cx="2540597" cy="221455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589069"/>
            <a:ext cx="8229600" cy="5268931"/>
          </a:xfrm>
        </p:spPr>
        <p:txBody>
          <a:bodyPr>
            <a:normAutofit/>
          </a:bodyPr>
          <a:lstStyle/>
          <a:p>
            <a:pPr lvl="0"/>
            <a:r>
              <a:rPr lang="ru-RU" sz="2800" dirty="0" err="1" smtClean="0">
                <a:latin typeface="Constantia" pitchFamily="18" charset="0"/>
              </a:rPr>
              <a:t>Клімат</a:t>
            </a:r>
            <a:r>
              <a:rPr lang="ru-RU" sz="2800" dirty="0" smtClean="0">
                <a:latin typeface="Constantia" pitchFamily="18" charset="0"/>
              </a:rPr>
              <a:t> </a:t>
            </a:r>
            <a:r>
              <a:rPr lang="ru-RU" sz="2800" dirty="0">
                <a:latin typeface="Constantia" pitchFamily="18" charset="0"/>
              </a:rPr>
              <a:t>у </a:t>
            </a:r>
            <a:r>
              <a:rPr lang="ru-RU" sz="2800" dirty="0" err="1">
                <a:latin typeface="Constantia" pitchFamily="18" charset="0"/>
              </a:rPr>
              <a:t>лісостеповій</a:t>
            </a:r>
            <a:r>
              <a:rPr lang="ru-RU" sz="2800" dirty="0">
                <a:latin typeface="Constantia" pitchFamily="18" charset="0"/>
              </a:rPr>
              <a:t> </a:t>
            </a:r>
            <a:r>
              <a:rPr lang="ru-RU" sz="2800" dirty="0" err="1">
                <a:latin typeface="Constantia" pitchFamily="18" charset="0"/>
              </a:rPr>
              <a:t>зоні</a:t>
            </a:r>
            <a:r>
              <a:rPr lang="ru-RU" sz="2800" dirty="0">
                <a:latin typeface="Constantia" pitchFamily="18" charset="0"/>
              </a:rPr>
              <a:t> </a:t>
            </a:r>
            <a:r>
              <a:rPr lang="ru-RU" sz="2800" dirty="0" err="1">
                <a:latin typeface="Constantia" pitchFamily="18" charset="0"/>
              </a:rPr>
              <a:t>помірно</a:t>
            </a:r>
            <a:r>
              <a:rPr lang="ru-RU" sz="2800" dirty="0">
                <a:latin typeface="Constantia" pitchFamily="18" charset="0"/>
              </a:rPr>
              <a:t> </a:t>
            </a:r>
            <a:r>
              <a:rPr lang="ru-RU" sz="2800" dirty="0" err="1">
                <a:latin typeface="Constantia" pitchFamily="18" charset="0"/>
              </a:rPr>
              <a:t>континентальний</a:t>
            </a:r>
            <a:r>
              <a:rPr lang="ru-RU" sz="2800" dirty="0">
                <a:latin typeface="Constantia" pitchFamily="18" charset="0"/>
              </a:rPr>
              <a:t>. </a:t>
            </a:r>
            <a:r>
              <a:rPr lang="ru-RU" sz="2800" dirty="0" err="1">
                <a:latin typeface="Constantia" pitchFamily="18" charset="0"/>
              </a:rPr>
              <a:t>Його</a:t>
            </a:r>
            <a:r>
              <a:rPr lang="ru-RU" sz="2800" dirty="0">
                <a:latin typeface="Constantia" pitchFamily="18" charset="0"/>
              </a:rPr>
              <a:t> </a:t>
            </a:r>
            <a:r>
              <a:rPr lang="ru-RU" sz="2800" dirty="0" err="1">
                <a:latin typeface="Constantia" pitchFamily="18" charset="0"/>
              </a:rPr>
              <a:t>континентальність</a:t>
            </a:r>
            <a:r>
              <a:rPr lang="ru-RU" sz="2800" dirty="0">
                <a:latin typeface="Constantia" pitchFamily="18" charset="0"/>
              </a:rPr>
              <a:t> </a:t>
            </a:r>
            <a:r>
              <a:rPr lang="ru-RU" sz="2800" dirty="0" err="1">
                <a:latin typeface="Constantia" pitchFamily="18" charset="0"/>
              </a:rPr>
              <a:t>збільшується</a:t>
            </a:r>
            <a:r>
              <a:rPr lang="ru-RU" sz="2800" dirty="0">
                <a:latin typeface="Constantia" pitchFamily="18" charset="0"/>
              </a:rPr>
              <a:t> у </a:t>
            </a:r>
            <a:r>
              <a:rPr lang="ru-RU" sz="2800" dirty="0" err="1">
                <a:latin typeface="Constantia" pitchFamily="18" charset="0"/>
              </a:rPr>
              <a:t>східному</a:t>
            </a:r>
            <a:r>
              <a:rPr lang="ru-RU" sz="2800" dirty="0">
                <a:latin typeface="Constantia" pitchFamily="18" charset="0"/>
              </a:rPr>
              <a:t> </a:t>
            </a:r>
            <a:r>
              <a:rPr lang="ru-RU" sz="2800" dirty="0" err="1">
                <a:latin typeface="Constantia" pitchFamily="18" charset="0"/>
              </a:rPr>
              <a:t>напрямку</a:t>
            </a:r>
            <a:r>
              <a:rPr lang="ru-RU" sz="2800" dirty="0">
                <a:latin typeface="Constantia" pitchFamily="18" charset="0"/>
              </a:rPr>
              <a:t>. </a:t>
            </a:r>
            <a:r>
              <a:rPr lang="ru-RU" sz="2800" dirty="0" err="1">
                <a:latin typeface="Constantia" pitchFamily="18" charset="0"/>
              </a:rPr>
              <a:t>Середні</a:t>
            </a:r>
            <a:r>
              <a:rPr lang="ru-RU" sz="2800" dirty="0">
                <a:latin typeface="Constantia" pitchFamily="18" charset="0"/>
              </a:rPr>
              <a:t> </a:t>
            </a:r>
            <a:r>
              <a:rPr lang="ru-RU" sz="2800" dirty="0" err="1">
                <a:latin typeface="Constantia" pitchFamily="18" charset="0"/>
              </a:rPr>
              <a:t>температури</a:t>
            </a:r>
            <a:r>
              <a:rPr lang="ru-RU" sz="2800" dirty="0">
                <a:latin typeface="Constantia" pitchFamily="18" charset="0"/>
              </a:rPr>
              <a:t> </a:t>
            </a:r>
            <a:r>
              <a:rPr lang="ru-RU" sz="2800" dirty="0" err="1">
                <a:latin typeface="Constantia" pitchFamily="18" charset="0"/>
              </a:rPr>
              <a:t>січня</a:t>
            </a:r>
            <a:r>
              <a:rPr lang="ru-RU" sz="2800" dirty="0">
                <a:latin typeface="Constantia" pitchFamily="18" charset="0"/>
              </a:rPr>
              <a:t> </a:t>
            </a:r>
            <a:r>
              <a:rPr lang="ru-RU" sz="2800" dirty="0" err="1">
                <a:latin typeface="Constantia" pitchFamily="18" charset="0"/>
              </a:rPr>
              <a:t>змінюються</a:t>
            </a:r>
            <a:r>
              <a:rPr lang="ru-RU" sz="2800" dirty="0">
                <a:latin typeface="Constantia" pitchFamily="18" charset="0"/>
              </a:rPr>
              <a:t> </a:t>
            </a:r>
            <a:r>
              <a:rPr lang="ru-RU" sz="2800" dirty="0" err="1">
                <a:latin typeface="Constantia" pitchFamily="18" charset="0"/>
              </a:rPr>
              <a:t>від</a:t>
            </a:r>
            <a:r>
              <a:rPr lang="ru-RU" sz="2800" dirty="0">
                <a:latin typeface="Constantia" pitchFamily="18" charset="0"/>
              </a:rPr>
              <a:t>–5°С на </a:t>
            </a:r>
            <a:r>
              <a:rPr lang="ru-RU" sz="2800" dirty="0" err="1">
                <a:latin typeface="Constantia" pitchFamily="18" charset="0"/>
              </a:rPr>
              <a:t>заході</a:t>
            </a:r>
            <a:r>
              <a:rPr lang="ru-RU" sz="2800" dirty="0">
                <a:latin typeface="Constantia" pitchFamily="18" charset="0"/>
              </a:rPr>
              <a:t> до–7°С на </a:t>
            </a:r>
            <a:r>
              <a:rPr lang="ru-RU" sz="2800" dirty="0" err="1">
                <a:latin typeface="Constantia" pitchFamily="18" charset="0"/>
              </a:rPr>
              <a:t>сході</a:t>
            </a:r>
            <a:r>
              <a:rPr lang="ru-RU" sz="2800" dirty="0">
                <a:latin typeface="Constantia" pitchFamily="18" charset="0"/>
              </a:rPr>
              <a:t>, </a:t>
            </a:r>
            <a:r>
              <a:rPr lang="ru-RU" sz="2800" dirty="0" err="1">
                <a:latin typeface="Constantia" pitchFamily="18" charset="0"/>
              </a:rPr>
              <a:t>липня</a:t>
            </a:r>
            <a:r>
              <a:rPr lang="ru-RU" sz="2800" dirty="0">
                <a:latin typeface="Constantia" pitchFamily="18" charset="0"/>
              </a:rPr>
              <a:t> – </a:t>
            </a:r>
            <a:r>
              <a:rPr lang="ru-RU" sz="2800" dirty="0" err="1">
                <a:latin typeface="Constantia" pitchFamily="18" charset="0"/>
              </a:rPr>
              <a:t>відповідно</a:t>
            </a:r>
            <a:r>
              <a:rPr lang="ru-RU" sz="2800" dirty="0">
                <a:latin typeface="Constantia" pitchFamily="18" charset="0"/>
              </a:rPr>
              <a:t> </a:t>
            </a:r>
            <a:r>
              <a:rPr lang="ru-RU" sz="2800" dirty="0" err="1">
                <a:latin typeface="Constantia" pitchFamily="18" charset="0"/>
              </a:rPr>
              <a:t>від</a:t>
            </a:r>
            <a:r>
              <a:rPr lang="ru-RU" sz="2800" dirty="0">
                <a:latin typeface="Constantia" pitchFamily="18" charset="0"/>
              </a:rPr>
              <a:t> +18°С до +20°С. </a:t>
            </a:r>
            <a:r>
              <a:rPr lang="ru-RU" sz="2800" dirty="0" err="1">
                <a:latin typeface="Constantia" pitchFamily="18" charset="0"/>
              </a:rPr>
              <a:t>Кількість</a:t>
            </a:r>
            <a:r>
              <a:rPr lang="ru-RU" sz="2800" dirty="0">
                <a:latin typeface="Constantia" pitchFamily="18" charset="0"/>
              </a:rPr>
              <a:t> </a:t>
            </a:r>
            <a:r>
              <a:rPr lang="ru-RU" sz="2800" dirty="0" err="1">
                <a:latin typeface="Constantia" pitchFamily="18" charset="0"/>
              </a:rPr>
              <a:t>опадів</a:t>
            </a:r>
            <a:r>
              <a:rPr lang="ru-RU" sz="2800" dirty="0">
                <a:latin typeface="Constantia" pitchFamily="18" charset="0"/>
              </a:rPr>
              <a:t> </a:t>
            </a:r>
            <a:r>
              <a:rPr lang="ru-RU" sz="2800" dirty="0" err="1">
                <a:latin typeface="Constantia" pitchFamily="18" charset="0"/>
              </a:rPr>
              <a:t>зменшується</a:t>
            </a:r>
            <a:r>
              <a:rPr lang="ru-RU" sz="2800" dirty="0">
                <a:latin typeface="Constantia" pitchFamily="18" charset="0"/>
              </a:rPr>
              <a:t> </a:t>
            </a:r>
            <a:r>
              <a:rPr lang="ru-RU" sz="2800" dirty="0" err="1">
                <a:latin typeface="Constantia" pitchFamily="18" charset="0"/>
              </a:rPr>
              <a:t>з</a:t>
            </a:r>
            <a:r>
              <a:rPr lang="ru-RU" sz="2800" dirty="0">
                <a:latin typeface="Constantia" pitchFamily="18" charset="0"/>
              </a:rPr>
              <a:t> </a:t>
            </a:r>
            <a:r>
              <a:rPr lang="ru-RU" sz="2800" dirty="0" err="1">
                <a:latin typeface="Constantia" pitchFamily="18" charset="0"/>
              </a:rPr>
              <a:t>півночі</a:t>
            </a:r>
            <a:r>
              <a:rPr lang="ru-RU" sz="2800" dirty="0">
                <a:latin typeface="Constantia" pitchFamily="18" charset="0"/>
              </a:rPr>
              <a:t> на </a:t>
            </a:r>
            <a:r>
              <a:rPr lang="ru-RU" sz="2800" dirty="0" err="1">
                <a:latin typeface="Constantia" pitchFamily="18" charset="0"/>
              </a:rPr>
              <a:t>південь</a:t>
            </a:r>
            <a:r>
              <a:rPr lang="ru-RU" sz="2800" dirty="0">
                <a:latin typeface="Constantia" pitchFamily="18" charset="0"/>
              </a:rPr>
              <a:t> </a:t>
            </a:r>
            <a:r>
              <a:rPr lang="ru-RU" sz="2800" dirty="0" err="1">
                <a:latin typeface="Constantia" pitchFamily="18" charset="0"/>
              </a:rPr>
              <a:t>від</a:t>
            </a:r>
            <a:r>
              <a:rPr lang="ru-RU" sz="2800" dirty="0">
                <a:latin typeface="Constantia" pitchFamily="18" charset="0"/>
              </a:rPr>
              <a:t> 600 до 500 мм за </a:t>
            </a:r>
            <a:r>
              <a:rPr lang="ru-RU" sz="2800" dirty="0" err="1">
                <a:latin typeface="Constantia" pitchFamily="18" charset="0"/>
              </a:rPr>
              <a:t>рік</a:t>
            </a:r>
            <a:r>
              <a:rPr lang="ru-RU" sz="2800" dirty="0">
                <a:latin typeface="Constantia" pitchFamily="18" charset="0"/>
              </a:rPr>
              <a:t>. </a:t>
            </a:r>
            <a:r>
              <a:rPr lang="ru-RU" sz="2800" dirty="0" err="1">
                <a:latin typeface="Constantia" pitchFamily="18" charset="0"/>
              </a:rPr>
              <a:t>Майже</a:t>
            </a:r>
            <a:r>
              <a:rPr lang="ru-RU" sz="2800" dirty="0">
                <a:latin typeface="Constantia" pitchFamily="18" charset="0"/>
              </a:rPr>
              <a:t> </a:t>
            </a:r>
            <a:r>
              <a:rPr lang="ru-RU" sz="2800" dirty="0" err="1">
                <a:latin typeface="Constantia" pitchFamily="18" charset="0"/>
              </a:rPr>
              <a:t>стільки</a:t>
            </a:r>
            <a:r>
              <a:rPr lang="ru-RU" sz="2800" dirty="0">
                <a:latin typeface="Constantia" pitchFamily="18" charset="0"/>
              </a:rPr>
              <a:t> ж води </a:t>
            </a:r>
            <a:r>
              <a:rPr lang="ru-RU" sz="2800" dirty="0" err="1">
                <a:latin typeface="Constantia" pitchFamily="18" charset="0"/>
              </a:rPr>
              <a:t>і</a:t>
            </a:r>
            <a:r>
              <a:rPr lang="ru-RU" sz="2800" dirty="0">
                <a:latin typeface="Constantia" pitchFamily="18" charset="0"/>
              </a:rPr>
              <a:t> </a:t>
            </a:r>
            <a:r>
              <a:rPr lang="ru-RU" sz="2800" dirty="0" err="1">
                <a:latin typeface="Constantia" pitchFamily="18" charset="0"/>
              </a:rPr>
              <a:t>випаровується</a:t>
            </a:r>
            <a:r>
              <a:rPr lang="ru-RU" sz="2800" dirty="0">
                <a:latin typeface="Constantia" pitchFamily="18" charset="0"/>
              </a:rPr>
              <a:t>, тому </a:t>
            </a:r>
            <a:r>
              <a:rPr lang="ru-RU" sz="2800" dirty="0" err="1">
                <a:latin typeface="Constantia" pitchFamily="18" charset="0"/>
              </a:rPr>
              <a:t>зволоження</a:t>
            </a:r>
            <a:r>
              <a:rPr lang="ru-RU" sz="2800" dirty="0">
                <a:latin typeface="Constantia" pitchFamily="18" charset="0"/>
              </a:rPr>
              <a:t> </a:t>
            </a:r>
            <a:r>
              <a:rPr lang="ru-RU" sz="2800" dirty="0" err="1">
                <a:latin typeface="Constantia" pitchFamily="18" charset="0"/>
              </a:rPr>
              <a:t>природної</a:t>
            </a:r>
            <a:r>
              <a:rPr lang="ru-RU" sz="2800" dirty="0">
                <a:latin typeface="Constantia" pitchFamily="18" charset="0"/>
              </a:rPr>
              <a:t> </a:t>
            </a:r>
            <a:r>
              <a:rPr lang="ru-RU" sz="2800" dirty="0" err="1">
                <a:latin typeface="Constantia" pitchFamily="18" charset="0"/>
              </a:rPr>
              <a:t>зони</a:t>
            </a:r>
            <a:r>
              <a:rPr lang="ru-RU" sz="2800" dirty="0">
                <a:latin typeface="Constantia" pitchFamily="18" charset="0"/>
              </a:rPr>
              <a:t> </a:t>
            </a:r>
            <a:r>
              <a:rPr lang="ru-RU" sz="2800" dirty="0" err="1">
                <a:latin typeface="Constantia" pitchFamily="18" charset="0"/>
              </a:rPr>
              <a:t>достатнє</a:t>
            </a:r>
            <a:r>
              <a:rPr lang="ru-RU" sz="2800" dirty="0">
                <a:latin typeface="Constantia" pitchFamily="18" charset="0"/>
              </a:rPr>
              <a:t>. В </a:t>
            </a:r>
            <a:r>
              <a:rPr lang="ru-RU" sz="2800" dirty="0" err="1">
                <a:latin typeface="Constantia" pitchFamily="18" charset="0"/>
              </a:rPr>
              <a:t>окремі</a:t>
            </a:r>
            <a:r>
              <a:rPr lang="ru-RU" sz="2800" dirty="0">
                <a:latin typeface="Constantia" pitchFamily="18" charset="0"/>
              </a:rPr>
              <a:t> роки в </a:t>
            </a:r>
            <a:r>
              <a:rPr lang="ru-RU" sz="2800" dirty="0" err="1">
                <a:latin typeface="Constantia" pitchFamily="18" charset="0"/>
              </a:rPr>
              <a:t>лісостепу</a:t>
            </a:r>
            <a:r>
              <a:rPr lang="ru-RU" sz="2800" dirty="0">
                <a:latin typeface="Constantia" pitchFamily="18" charset="0"/>
              </a:rPr>
              <a:t> </a:t>
            </a:r>
            <a:r>
              <a:rPr lang="ru-RU" sz="2800" dirty="0" err="1">
                <a:latin typeface="Constantia" pitchFamily="18" charset="0"/>
              </a:rPr>
              <a:t>бувають</a:t>
            </a:r>
            <a:r>
              <a:rPr lang="ru-RU" sz="2800" dirty="0">
                <a:latin typeface="Constantia" pitchFamily="18" charset="0"/>
              </a:rPr>
              <a:t> </a:t>
            </a:r>
            <a:r>
              <a:rPr lang="ru-RU" sz="2800" dirty="0" err="1">
                <a:latin typeface="Constantia" pitchFamily="18" charset="0"/>
              </a:rPr>
              <a:t>посухи</a:t>
            </a:r>
            <a:r>
              <a:rPr lang="ru-RU" sz="2800" dirty="0">
                <a:latin typeface="Constantia" pitchFamily="18" charset="0"/>
              </a:rPr>
              <a:t>.</a:t>
            </a:r>
          </a:p>
          <a:p>
            <a:endParaRPr lang="ru-RU" dirty="0">
              <a:latin typeface="Constantia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57290" y="285728"/>
            <a:ext cx="630589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 err="1">
                <a:latin typeface="Constantia" pitchFamily="18" charset="0"/>
              </a:rPr>
              <a:t>Клімат</a:t>
            </a:r>
            <a:r>
              <a:rPr lang="ru-RU" sz="4400" dirty="0">
                <a:latin typeface="Constantia" pitchFamily="18" charset="0"/>
              </a:rPr>
              <a:t> </a:t>
            </a:r>
            <a:r>
              <a:rPr lang="ru-RU" sz="4400" dirty="0" err="1">
                <a:latin typeface="Constantia" pitchFamily="18" charset="0"/>
              </a:rPr>
              <a:t>і</a:t>
            </a:r>
            <a:r>
              <a:rPr lang="ru-RU" sz="4400" dirty="0">
                <a:latin typeface="Constantia" pitchFamily="18" charset="0"/>
              </a:rPr>
              <a:t> </a:t>
            </a:r>
            <a:r>
              <a:rPr lang="ru-RU" sz="4400" dirty="0" err="1">
                <a:latin typeface="Constantia" pitchFamily="18" charset="0"/>
              </a:rPr>
              <a:t>внутрішні</a:t>
            </a:r>
            <a:r>
              <a:rPr lang="ru-RU" sz="4400" dirty="0">
                <a:latin typeface="Constantia" pitchFamily="18" charset="0"/>
              </a:rPr>
              <a:t> води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Содержимое 7" descr="image02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42910" y="642918"/>
            <a:ext cx="7883710" cy="5387202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273</Words>
  <Application>Microsoft Office PowerPoint</Application>
  <PresentationFormat>Экран (4:3)</PresentationFormat>
  <Paragraphs>32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Зона Лісостепу</vt:lpstr>
      <vt:lpstr>Зміст</vt:lpstr>
      <vt:lpstr>Визначення</vt:lpstr>
      <vt:lpstr>Слайд 4</vt:lpstr>
      <vt:lpstr>Рельеф і корисні копалини</vt:lpstr>
      <vt:lpstr>Слайд 6</vt:lpstr>
      <vt:lpstr>Нафта</vt:lpstr>
      <vt:lpstr>Слайд 8</vt:lpstr>
      <vt:lpstr>Слайд 9</vt:lpstr>
      <vt:lpstr>Річкова мережа</vt:lpstr>
      <vt:lpstr>Слайд 11</vt:lpstr>
      <vt:lpstr>Каховське водосховище</vt:lpstr>
      <vt:lpstr>Кременчуцьке водосховище</vt:lpstr>
      <vt:lpstr>Ґрунтово-рослинний покрив</vt:lpstr>
      <vt:lpstr>Слайд 15</vt:lpstr>
      <vt:lpstr>Слайд 16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Зона Лісостепу</dc:title>
  <dc:creator>Elvira</dc:creator>
  <cp:lastModifiedBy>Elvira</cp:lastModifiedBy>
  <cp:revision>9</cp:revision>
  <dcterms:created xsi:type="dcterms:W3CDTF">2013-03-16T15:59:15Z</dcterms:created>
  <dcterms:modified xsi:type="dcterms:W3CDTF">2013-03-16T17:26:43Z</dcterms:modified>
</cp:coreProperties>
</file>