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2" r:id="rId4"/>
    <p:sldId id="263" r:id="rId5"/>
    <p:sldId id="264" r:id="rId6"/>
    <p:sldId id="265" r:id="rId7"/>
    <p:sldId id="266" r:id="rId8"/>
    <p:sldId id="267" r:id="rId9"/>
    <p:sldId id="272" r:id="rId10"/>
    <p:sldId id="271" r:id="rId11"/>
    <p:sldId id="274" r:id="rId12"/>
    <p:sldId id="277" r:id="rId13"/>
    <p:sldId id="278" r:id="rId14"/>
    <p:sldId id="273" r:id="rId15"/>
    <p:sldId id="276" r:id="rId16"/>
    <p:sldId id="280" r:id="rId17"/>
    <p:sldId id="260" r:id="rId1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791"/>
    <a:srgbClr val="FFFFD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p:scale>
          <a:sx n="78" d="100"/>
          <a:sy n="78" d="100"/>
        </p:scale>
        <p:origin x="-91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066800" y="4495800"/>
            <a:ext cx="7772400" cy="1143000"/>
          </a:xfrm>
        </p:spPr>
        <p:txBody>
          <a:bodyPr anchor="b"/>
          <a:lstStyle>
            <a:lvl1pPr algn="r">
              <a:defRPr>
                <a:solidFill>
                  <a:srgbClr val="FFFFDF"/>
                </a:solidFill>
              </a:defRPr>
            </a:lvl1pPr>
          </a:lstStyle>
          <a:p>
            <a:pPr lvl="0"/>
            <a:r>
              <a:rPr lang="ru-RU" noProof="0" smtClean="0"/>
              <a:t>Образец заголовка</a:t>
            </a:r>
            <a:endParaRPr lang="en-US" noProof="0" smtClean="0"/>
          </a:p>
        </p:txBody>
      </p:sp>
      <p:sp>
        <p:nvSpPr>
          <p:cNvPr id="4099" name="Rectangle 3"/>
          <p:cNvSpPr>
            <a:spLocks noGrp="1" noChangeArrowheads="1"/>
          </p:cNvSpPr>
          <p:nvPr>
            <p:ph type="subTitle" idx="1"/>
          </p:nvPr>
        </p:nvSpPr>
        <p:spPr>
          <a:xfrm>
            <a:off x="2438400" y="5562600"/>
            <a:ext cx="6400800" cy="762000"/>
          </a:xfrm>
        </p:spPr>
        <p:txBody>
          <a:bodyPr/>
          <a:lstStyle>
            <a:lvl1pPr marL="0" indent="0" algn="r">
              <a:buFontTx/>
              <a:buNone/>
              <a:defRPr/>
            </a:lvl1pPr>
          </a:lstStyle>
          <a:p>
            <a:pPr lvl="0"/>
            <a:r>
              <a:rPr lang="ru-RU" noProof="0" smtClean="0"/>
              <a:t>Образец подзаголовка</a:t>
            </a:r>
            <a:endParaRPr lang="en-US" noProof="0" smtClean="0"/>
          </a:p>
        </p:txBody>
      </p:sp>
      <p:sp>
        <p:nvSpPr>
          <p:cNvPr id="4100" name="Rectangle 4"/>
          <p:cNvSpPr>
            <a:spLocks noGrp="1" noChangeArrowheads="1"/>
          </p:cNvSpPr>
          <p:nvPr>
            <p:ph type="dt" sz="half" idx="2"/>
          </p:nvPr>
        </p:nvSpPr>
        <p:spPr/>
        <p:txBody>
          <a:bodyPr/>
          <a:lstStyle>
            <a:lvl1pPr>
              <a:defRPr/>
            </a:lvl1pPr>
          </a:lstStyle>
          <a:p>
            <a:endParaRPr lang="en-US"/>
          </a:p>
        </p:txBody>
      </p:sp>
      <p:sp>
        <p:nvSpPr>
          <p:cNvPr id="4101" name="Rectangle 5"/>
          <p:cNvSpPr>
            <a:spLocks noGrp="1" noChangeArrowheads="1"/>
          </p:cNvSpPr>
          <p:nvPr>
            <p:ph type="ftr" sz="quarter" idx="3"/>
          </p:nvPr>
        </p:nvSpPr>
        <p:spPr/>
        <p:txBody>
          <a:bodyPr/>
          <a:lstStyle>
            <a:lvl1pPr>
              <a:defRPr/>
            </a:lvl1pPr>
          </a:lstStyle>
          <a:p>
            <a:endParaRPr lang="en-US"/>
          </a:p>
        </p:txBody>
      </p:sp>
      <p:sp>
        <p:nvSpPr>
          <p:cNvPr id="4102" name="Rectangle 6"/>
          <p:cNvSpPr>
            <a:spLocks noGrp="1" noChangeArrowheads="1"/>
          </p:cNvSpPr>
          <p:nvPr>
            <p:ph type="sldNum" sz="quarter" idx="4"/>
          </p:nvPr>
        </p:nvSpPr>
        <p:spPr/>
        <p:txBody>
          <a:bodyPr/>
          <a:lstStyle>
            <a:lvl1pPr>
              <a:defRPr/>
            </a:lvl1pPr>
          </a:lstStyle>
          <a:p>
            <a:fld id="{B1B9BDC8-5DDF-4FD0-A62F-ECA0D08FC1F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A159DF9-E16A-4939-8B31-4A90CA88973B}" type="slidenum">
              <a:rPr lang="en-US"/>
              <a:pPr/>
              <a:t>‹#›</a:t>
            </a:fld>
            <a:endParaRPr lang="en-US"/>
          </a:p>
        </p:txBody>
      </p:sp>
    </p:spTree>
    <p:extLst>
      <p:ext uri="{BB962C8B-B14F-4D97-AF65-F5344CB8AC3E}">
        <p14:creationId xmlns:p14="http://schemas.microsoft.com/office/powerpoint/2010/main" val="237731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34250" y="228600"/>
            <a:ext cx="1809750" cy="5943600"/>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1905000" y="228600"/>
            <a:ext cx="5276850" cy="59436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60E4203-3D83-4FBF-BE91-C5BDDA4DBB92}" type="slidenum">
              <a:rPr lang="en-US"/>
              <a:pPr/>
              <a:t>‹#›</a:t>
            </a:fld>
            <a:endParaRPr lang="en-US"/>
          </a:p>
        </p:txBody>
      </p:sp>
    </p:spTree>
    <p:extLst>
      <p:ext uri="{BB962C8B-B14F-4D97-AF65-F5344CB8AC3E}">
        <p14:creationId xmlns:p14="http://schemas.microsoft.com/office/powerpoint/2010/main" val="2453626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B3EE1E8-26A0-4044-A1F7-081B8CE764BC}" type="slidenum">
              <a:rPr lang="en-US"/>
              <a:pPr/>
              <a:t>‹#›</a:t>
            </a:fld>
            <a:endParaRPr lang="en-US"/>
          </a:p>
        </p:txBody>
      </p:sp>
    </p:spTree>
    <p:extLst>
      <p:ext uri="{BB962C8B-B14F-4D97-AF65-F5344CB8AC3E}">
        <p14:creationId xmlns:p14="http://schemas.microsoft.com/office/powerpoint/2010/main" val="3116360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5BF067D-B9C1-48BB-96F1-02FA8CC380E6}" type="slidenum">
              <a:rPr lang="en-US"/>
              <a:pPr/>
              <a:t>‹#›</a:t>
            </a:fld>
            <a:endParaRPr lang="en-US"/>
          </a:p>
        </p:txBody>
      </p:sp>
    </p:spTree>
    <p:extLst>
      <p:ext uri="{BB962C8B-B14F-4D97-AF65-F5344CB8AC3E}">
        <p14:creationId xmlns:p14="http://schemas.microsoft.com/office/powerpoint/2010/main" val="4262517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1905000" y="1219200"/>
            <a:ext cx="3543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5600700" y="1219200"/>
            <a:ext cx="3543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0E2B88A-82C8-4EFE-AC23-FA6563D235DE}" type="slidenum">
              <a:rPr lang="en-US"/>
              <a:pPr/>
              <a:t>‹#›</a:t>
            </a:fld>
            <a:endParaRPr lang="en-US"/>
          </a:p>
        </p:txBody>
      </p:sp>
    </p:spTree>
    <p:extLst>
      <p:ext uri="{BB962C8B-B14F-4D97-AF65-F5344CB8AC3E}">
        <p14:creationId xmlns:p14="http://schemas.microsoft.com/office/powerpoint/2010/main" val="1086066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D4862B7D-7285-40F3-A83F-87C39555DFFC}" type="slidenum">
              <a:rPr lang="en-US"/>
              <a:pPr/>
              <a:t>‹#›</a:t>
            </a:fld>
            <a:endParaRPr lang="en-US"/>
          </a:p>
        </p:txBody>
      </p:sp>
    </p:spTree>
    <p:extLst>
      <p:ext uri="{BB962C8B-B14F-4D97-AF65-F5344CB8AC3E}">
        <p14:creationId xmlns:p14="http://schemas.microsoft.com/office/powerpoint/2010/main" val="1387782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ADFF23B9-9F4E-4DC1-8FDF-F99491C7A68F}" type="slidenum">
              <a:rPr lang="en-US"/>
              <a:pPr/>
              <a:t>‹#›</a:t>
            </a:fld>
            <a:endParaRPr lang="en-US"/>
          </a:p>
        </p:txBody>
      </p:sp>
    </p:spTree>
    <p:extLst>
      <p:ext uri="{BB962C8B-B14F-4D97-AF65-F5344CB8AC3E}">
        <p14:creationId xmlns:p14="http://schemas.microsoft.com/office/powerpoint/2010/main" val="3378283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3DB57F33-034F-43BA-9C43-286270AD357E}" type="slidenum">
              <a:rPr lang="en-US"/>
              <a:pPr/>
              <a:t>‹#›</a:t>
            </a:fld>
            <a:endParaRPr lang="en-US"/>
          </a:p>
        </p:txBody>
      </p:sp>
    </p:spTree>
    <p:extLst>
      <p:ext uri="{BB962C8B-B14F-4D97-AF65-F5344CB8AC3E}">
        <p14:creationId xmlns:p14="http://schemas.microsoft.com/office/powerpoint/2010/main" val="16352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DB6F8555-ADB6-4185-8698-FEC40EE37B06}" type="slidenum">
              <a:rPr lang="en-US"/>
              <a:pPr/>
              <a:t>‹#›</a:t>
            </a:fld>
            <a:endParaRPr lang="en-US"/>
          </a:p>
        </p:txBody>
      </p:sp>
    </p:spTree>
    <p:extLst>
      <p:ext uri="{BB962C8B-B14F-4D97-AF65-F5344CB8AC3E}">
        <p14:creationId xmlns:p14="http://schemas.microsoft.com/office/powerpoint/2010/main" val="935259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730523F-BE79-4613-B159-3E5215F0B9EE}" type="slidenum">
              <a:rPr lang="en-US"/>
              <a:pPr/>
              <a:t>‹#›</a:t>
            </a:fld>
            <a:endParaRPr lang="en-US"/>
          </a:p>
        </p:txBody>
      </p:sp>
    </p:spTree>
    <p:extLst>
      <p:ext uri="{BB962C8B-B14F-4D97-AF65-F5344CB8AC3E}">
        <p14:creationId xmlns:p14="http://schemas.microsoft.com/office/powerpoint/2010/main" val="166753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5000" y="228600"/>
            <a:ext cx="723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905000" y="1219200"/>
            <a:ext cx="7239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45C8938-3CA2-486F-8F8D-A3A4D31F2D4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p:titleStyle>
    <p:bodyStyle>
      <a:lvl1pPr marL="342900" indent="-342900" algn="l" rtl="0" eaLnBrk="1" fontAlgn="base" hangingPunct="1">
        <a:spcBef>
          <a:spcPct val="20000"/>
        </a:spcBef>
        <a:spcAft>
          <a:spcPct val="0"/>
        </a:spcAft>
        <a:buChar char="•"/>
        <a:defRPr sz="3200">
          <a:solidFill>
            <a:srgbClr val="FFFFDF"/>
          </a:solidFill>
          <a:latin typeface="+mn-lt"/>
          <a:ea typeface="+mn-ea"/>
          <a:cs typeface="+mn-cs"/>
        </a:defRPr>
      </a:lvl1pPr>
      <a:lvl2pPr marL="742950" indent="-285750" algn="l" rtl="0" eaLnBrk="1" fontAlgn="base" hangingPunct="1">
        <a:spcBef>
          <a:spcPct val="20000"/>
        </a:spcBef>
        <a:spcAft>
          <a:spcPct val="0"/>
        </a:spcAft>
        <a:buChar char="–"/>
        <a:defRPr sz="2800">
          <a:solidFill>
            <a:srgbClr val="FFFFDF"/>
          </a:solidFill>
          <a:latin typeface="+mn-lt"/>
        </a:defRPr>
      </a:lvl2pPr>
      <a:lvl3pPr marL="1143000" indent="-228600" algn="l" rtl="0" eaLnBrk="1" fontAlgn="base" hangingPunct="1">
        <a:spcBef>
          <a:spcPct val="20000"/>
        </a:spcBef>
        <a:spcAft>
          <a:spcPct val="0"/>
        </a:spcAft>
        <a:buChar char="•"/>
        <a:defRPr sz="2400">
          <a:solidFill>
            <a:srgbClr val="FFFFDF"/>
          </a:solidFill>
          <a:latin typeface="+mn-lt"/>
        </a:defRPr>
      </a:lvl3pPr>
      <a:lvl4pPr marL="1600200" indent="-228600" algn="l" rtl="0" eaLnBrk="1" fontAlgn="base" hangingPunct="1">
        <a:spcBef>
          <a:spcPct val="20000"/>
        </a:spcBef>
        <a:spcAft>
          <a:spcPct val="0"/>
        </a:spcAft>
        <a:buChar char="–"/>
        <a:defRPr sz="2000">
          <a:solidFill>
            <a:srgbClr val="FFFFDF"/>
          </a:solidFill>
          <a:latin typeface="+mn-lt"/>
        </a:defRPr>
      </a:lvl4pPr>
      <a:lvl5pPr marL="2057400" indent="-228600" algn="l" rtl="0" eaLnBrk="1" fontAlgn="base" hangingPunct="1">
        <a:spcBef>
          <a:spcPct val="20000"/>
        </a:spcBef>
        <a:spcAft>
          <a:spcPct val="0"/>
        </a:spcAft>
        <a:buChar char="»"/>
        <a:defRPr sz="2000">
          <a:solidFill>
            <a:srgbClr val="FFFFDF"/>
          </a:solidFill>
          <a:latin typeface="+mn-lt"/>
        </a:defRPr>
      </a:lvl5pPr>
      <a:lvl6pPr marL="2514600" indent="-228600" algn="l" rtl="0" eaLnBrk="1" fontAlgn="base" hangingPunct="1">
        <a:spcBef>
          <a:spcPct val="20000"/>
        </a:spcBef>
        <a:spcAft>
          <a:spcPct val="0"/>
        </a:spcAft>
        <a:buChar char="»"/>
        <a:defRPr sz="2000">
          <a:solidFill>
            <a:srgbClr val="FFFFDF"/>
          </a:solidFill>
          <a:latin typeface="+mn-lt"/>
        </a:defRPr>
      </a:lvl6pPr>
      <a:lvl7pPr marL="2971800" indent="-228600" algn="l" rtl="0" eaLnBrk="1" fontAlgn="base" hangingPunct="1">
        <a:spcBef>
          <a:spcPct val="20000"/>
        </a:spcBef>
        <a:spcAft>
          <a:spcPct val="0"/>
        </a:spcAft>
        <a:buChar char="»"/>
        <a:defRPr sz="2000">
          <a:solidFill>
            <a:srgbClr val="FFFFDF"/>
          </a:solidFill>
          <a:latin typeface="+mn-lt"/>
        </a:defRPr>
      </a:lvl7pPr>
      <a:lvl8pPr marL="3429000" indent="-228600" algn="l" rtl="0" eaLnBrk="1" fontAlgn="base" hangingPunct="1">
        <a:spcBef>
          <a:spcPct val="20000"/>
        </a:spcBef>
        <a:spcAft>
          <a:spcPct val="0"/>
        </a:spcAft>
        <a:buChar char="»"/>
        <a:defRPr sz="2000">
          <a:solidFill>
            <a:srgbClr val="FFFFDF"/>
          </a:solidFill>
          <a:latin typeface="+mn-lt"/>
        </a:defRPr>
      </a:lvl8pPr>
      <a:lvl9pPr marL="3886200" indent="-228600" algn="l" rtl="0" eaLnBrk="1" fontAlgn="base" hangingPunct="1">
        <a:spcBef>
          <a:spcPct val="20000"/>
        </a:spcBef>
        <a:spcAft>
          <a:spcPct val="0"/>
        </a:spcAft>
        <a:buChar char="»"/>
        <a:defRPr sz="2000">
          <a:solidFill>
            <a:srgbClr val="FFFFDF"/>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a/?gws_rd=ssl" TargetMode="External"/><Relationship Id="rId2" Type="http://schemas.openxmlformats.org/officeDocument/2006/relationships/hyperlink" Target="http://uk.wikipedia.org/?l" TargetMode="External"/><Relationship Id="rId1" Type="http://schemas.openxmlformats.org/officeDocument/2006/relationships/slideLayout" Target="../slideLayouts/slideLayout1.xml"/><Relationship Id="rId4" Type="http://schemas.openxmlformats.org/officeDocument/2006/relationships/hyperlink" Target="https://www.google.com.ua/imghp?hl=ru&amp;tab=wi&amp;ei=hePPVP61AqHTygOeroGADw&amp;ved=0CAQQqi4oA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66800" y="4495800"/>
            <a:ext cx="7772400" cy="2101552"/>
          </a:xfrm>
        </p:spPr>
        <p:txBody>
          <a:bodyPr/>
          <a:lstStyle/>
          <a:p>
            <a:r>
              <a:rPr lang="uk-UA" sz="4800" dirty="0" smtClean="0">
                <a:latin typeface="Monotype Corsiva" pitchFamily="66" charset="0"/>
              </a:rPr>
              <a:t>Рекреаційні ресурси </a:t>
            </a:r>
            <a:br>
              <a:rPr lang="uk-UA" sz="4800" dirty="0" smtClean="0">
                <a:latin typeface="Monotype Corsiva" pitchFamily="66" charset="0"/>
              </a:rPr>
            </a:br>
            <a:r>
              <a:rPr lang="uk-UA" sz="4800" dirty="0" smtClean="0">
                <a:latin typeface="Monotype Corsiva" pitchFamily="66" charset="0"/>
              </a:rPr>
              <a:t>Західної Європи </a:t>
            </a:r>
            <a:br>
              <a:rPr lang="uk-UA" sz="4800" dirty="0" smtClean="0">
                <a:latin typeface="Monotype Corsiva" pitchFamily="66" charset="0"/>
              </a:rPr>
            </a:br>
            <a:r>
              <a:rPr lang="uk-UA" sz="4800" dirty="0" smtClean="0">
                <a:latin typeface="Monotype Corsiva" pitchFamily="66" charset="0"/>
              </a:rPr>
              <a:t>Підготувала Юрко Оксана  </a:t>
            </a:r>
            <a:endParaRPr lang="en-US" sz="4800" dirty="0">
              <a:latin typeface="Monotype Corsiva"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514600" y="990600"/>
            <a:ext cx="6400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r>
              <a:rPr lang="en-US" sz="6600" dirty="0">
                <a:latin typeface="Tahoma" pitchFamily="34" charset="0"/>
              </a:rPr>
              <a:t>Transition Page</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2"/>
          <p:cNvSpPr txBox="1">
            <a:spLocks noChangeArrowheads="1"/>
          </p:cNvSpPr>
          <p:nvPr/>
        </p:nvSpPr>
        <p:spPr>
          <a:xfrm>
            <a:off x="4716016" y="-25606"/>
            <a:ext cx="4441776"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latin typeface="Monotype Corsiva" pitchFamily="66" charset="0"/>
              </a:rPr>
              <a:t>Бельгія</a:t>
            </a:r>
            <a:endParaRPr lang="uk-UA" sz="2000" dirty="0">
              <a:latin typeface="Monotype Corsiva" pitchFamily="66" charset="0"/>
            </a:endParaRPr>
          </a:p>
          <a:p>
            <a:endParaRPr lang="en-US"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57792" cy="6858000"/>
          </a:xfrm>
          <a:prstGeom prst="rect">
            <a:avLst/>
          </a:prstGeom>
          <a:effectLst>
            <a:softEdge rad="635000"/>
          </a:effectLst>
        </p:spPr>
      </p:pic>
      <p:sp>
        <p:nvSpPr>
          <p:cNvPr id="6" name="Rectangle 2"/>
          <p:cNvSpPr txBox="1">
            <a:spLocks noChangeArrowheads="1"/>
          </p:cNvSpPr>
          <p:nvPr/>
        </p:nvSpPr>
        <p:spPr>
          <a:xfrm>
            <a:off x="6772200" y="1088260"/>
            <a:ext cx="2371800"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solidFill>
                  <a:schemeClr val="bg1"/>
                </a:solidFill>
                <a:latin typeface="Monotype Corsiva" pitchFamily="66" charset="0"/>
              </a:rPr>
              <a:t>Місто </a:t>
            </a:r>
            <a:r>
              <a:rPr lang="uk-UA" sz="2000" dirty="0" err="1" smtClean="0">
                <a:solidFill>
                  <a:schemeClr val="bg1"/>
                </a:solidFill>
                <a:latin typeface="Monotype Corsiva" pitchFamily="66" charset="0"/>
              </a:rPr>
              <a:t>Брюгге</a:t>
            </a:r>
            <a:endParaRPr lang="uk-UA" sz="2000" dirty="0" smtClean="0">
              <a:solidFill>
                <a:schemeClr val="bg1"/>
              </a:solidFill>
              <a:latin typeface="Monotype Corsiva" pitchFamily="66" charset="0"/>
            </a:endParaRPr>
          </a:p>
          <a:p>
            <a:endParaRPr lang="uk-UA" dirty="0"/>
          </a:p>
          <a:p>
            <a:endParaRPr lang="en-US" dirty="0"/>
          </a:p>
        </p:txBody>
      </p:sp>
      <p:sp>
        <p:nvSpPr>
          <p:cNvPr id="5" name="Прямоугольник 4"/>
          <p:cNvSpPr/>
          <p:nvPr/>
        </p:nvSpPr>
        <p:spPr>
          <a:xfrm>
            <a:off x="0" y="5661248"/>
            <a:ext cx="9144000" cy="923330"/>
          </a:xfrm>
          <a:prstGeom prst="rect">
            <a:avLst/>
          </a:prstGeom>
          <a:solidFill>
            <a:schemeClr val="bg1">
              <a:lumMod val="75000"/>
            </a:schemeClr>
          </a:solidFill>
        </p:spPr>
        <p:txBody>
          <a:bodyPr wrap="square">
            <a:spAutoFit/>
          </a:bodyPr>
          <a:lstStyle/>
          <a:p>
            <a:r>
              <a:rPr lang="ru-RU" sz="1800" dirty="0"/>
              <a:t>Брюгге, </a:t>
            </a:r>
            <a:r>
              <a:rPr lang="ru-RU" sz="1800" dirty="0" err="1" smtClean="0"/>
              <a:t>Брюґґе</a:t>
            </a:r>
            <a:r>
              <a:rPr lang="en-US" sz="1800" dirty="0" smtClean="0"/>
              <a:t>— </a:t>
            </a:r>
            <a:r>
              <a:rPr lang="ru-RU" sz="1800" dirty="0" err="1"/>
              <a:t>місто</a:t>
            </a:r>
            <a:r>
              <a:rPr lang="ru-RU" sz="1800" dirty="0"/>
              <a:t> у </a:t>
            </a:r>
            <a:r>
              <a:rPr lang="ru-RU" sz="1800" dirty="0" err="1"/>
              <a:t>Бельгії</a:t>
            </a:r>
            <a:r>
              <a:rPr lang="ru-RU" sz="1800" dirty="0"/>
              <a:t>, </a:t>
            </a:r>
            <a:r>
              <a:rPr lang="ru-RU" sz="1800" dirty="0" err="1"/>
              <a:t>столиця</a:t>
            </a:r>
            <a:r>
              <a:rPr lang="ru-RU" sz="1800" dirty="0"/>
              <a:t> </a:t>
            </a:r>
            <a:r>
              <a:rPr lang="ru-RU" sz="1800" dirty="0" err="1"/>
              <a:t>провінції</a:t>
            </a:r>
            <a:r>
              <a:rPr lang="ru-RU" sz="1800" dirty="0"/>
              <a:t> </a:t>
            </a:r>
            <a:r>
              <a:rPr lang="ru-RU" sz="1800" dirty="0" err="1"/>
              <a:t>Західна</a:t>
            </a:r>
            <a:r>
              <a:rPr lang="ru-RU" sz="1800" dirty="0"/>
              <a:t> </a:t>
            </a:r>
            <a:r>
              <a:rPr lang="ru-RU" sz="1800" dirty="0" err="1"/>
              <a:t>Фландрія</a:t>
            </a:r>
            <a:r>
              <a:rPr lang="ru-RU" sz="1800" dirty="0"/>
              <a:t>. </a:t>
            </a:r>
            <a:r>
              <a:rPr lang="ru-RU" sz="1800" dirty="0" err="1"/>
              <a:t>Населення</a:t>
            </a:r>
            <a:r>
              <a:rPr lang="ru-RU" sz="1800" dirty="0"/>
              <a:t> 117,200 </a:t>
            </a:r>
            <a:r>
              <a:rPr lang="ru-RU" sz="1800" dirty="0" err="1"/>
              <a:t>осіб</a:t>
            </a:r>
            <a:r>
              <a:rPr lang="ru-RU" sz="1800" dirty="0"/>
              <a:t> (2006), але в </a:t>
            </a:r>
            <a:r>
              <a:rPr lang="ru-RU" sz="1800" dirty="0" err="1"/>
              <a:t>середні</a:t>
            </a:r>
            <a:r>
              <a:rPr lang="ru-RU" sz="1800" dirty="0"/>
              <a:t> </a:t>
            </a:r>
            <a:r>
              <a:rPr lang="ru-RU" sz="1800" dirty="0" err="1"/>
              <a:t>віки</a:t>
            </a:r>
            <a:r>
              <a:rPr lang="ru-RU" sz="1800" dirty="0"/>
              <a:t>, в </a:t>
            </a:r>
            <a:r>
              <a:rPr lang="ru-RU" sz="1800" dirty="0" err="1"/>
              <a:t>добу</a:t>
            </a:r>
            <a:r>
              <a:rPr lang="ru-RU" sz="1800" dirty="0"/>
              <a:t> </a:t>
            </a:r>
            <a:r>
              <a:rPr lang="ru-RU" sz="1800" dirty="0" err="1"/>
              <a:t>свого</a:t>
            </a:r>
            <a:r>
              <a:rPr lang="ru-RU" sz="1800" dirty="0"/>
              <a:t> </a:t>
            </a:r>
            <a:r>
              <a:rPr lang="ru-RU" sz="1800" dirty="0" err="1"/>
              <a:t>найбільшого</a:t>
            </a:r>
            <a:r>
              <a:rPr lang="ru-RU" sz="1800" dirty="0"/>
              <a:t> </a:t>
            </a:r>
            <a:r>
              <a:rPr lang="ru-RU" sz="1800" dirty="0" err="1"/>
              <a:t>розквіту</a:t>
            </a:r>
            <a:r>
              <a:rPr lang="ru-RU" sz="1800" dirty="0"/>
              <a:t> </a:t>
            </a:r>
            <a:r>
              <a:rPr lang="ru-RU" sz="1800" dirty="0" err="1"/>
              <a:t>місто</a:t>
            </a:r>
            <a:r>
              <a:rPr lang="ru-RU" sz="1800" dirty="0"/>
              <a:t> </a:t>
            </a:r>
            <a:r>
              <a:rPr lang="ru-RU" sz="1800" dirty="0" err="1"/>
              <a:t>налічувало</a:t>
            </a:r>
            <a:r>
              <a:rPr lang="ru-RU" sz="1800" dirty="0"/>
              <a:t> до 200.000 </a:t>
            </a:r>
            <a:r>
              <a:rPr lang="ru-RU" sz="1800" dirty="0" err="1"/>
              <a:t>жителів</a:t>
            </a:r>
            <a:r>
              <a:rPr lang="ru-RU" sz="1800" dirty="0"/>
              <a:t>.</a:t>
            </a:r>
          </a:p>
        </p:txBody>
      </p:sp>
    </p:spTree>
    <p:extLst>
      <p:ext uri="{BB962C8B-B14F-4D97-AF65-F5344CB8AC3E}">
        <p14:creationId xmlns:p14="http://schemas.microsoft.com/office/powerpoint/2010/main" val="408870444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514600" y="990600"/>
            <a:ext cx="6400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r>
              <a:rPr lang="en-US" sz="6600" dirty="0">
                <a:latin typeface="Tahoma" pitchFamily="34" charset="0"/>
              </a:rPr>
              <a:t>Transition Page</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2"/>
          <p:cNvSpPr txBox="1">
            <a:spLocks noChangeArrowheads="1"/>
          </p:cNvSpPr>
          <p:nvPr/>
        </p:nvSpPr>
        <p:spPr>
          <a:xfrm>
            <a:off x="4716016" y="-25606"/>
            <a:ext cx="4441776"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a:latin typeface="Monotype Corsiva" pitchFamily="66" charset="0"/>
              </a:rPr>
              <a:t>Велика Британія</a:t>
            </a:r>
          </a:p>
          <a:p>
            <a:endParaRPr lang="en-US"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a:softEdge rad="635000"/>
          </a:effectLst>
        </p:spPr>
      </p:pic>
      <p:sp>
        <p:nvSpPr>
          <p:cNvPr id="6" name="Rectangle 2"/>
          <p:cNvSpPr txBox="1">
            <a:spLocks noChangeArrowheads="1"/>
          </p:cNvSpPr>
          <p:nvPr/>
        </p:nvSpPr>
        <p:spPr>
          <a:xfrm>
            <a:off x="6772200" y="1088260"/>
            <a:ext cx="2371800"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latin typeface="Monotype Corsiva" pitchFamily="66" charset="0"/>
              </a:rPr>
              <a:t>Стоунхедж</a:t>
            </a:r>
          </a:p>
          <a:p>
            <a:endParaRPr lang="uk-UA" dirty="0"/>
          </a:p>
          <a:p>
            <a:endParaRPr lang="en-US" dirty="0"/>
          </a:p>
        </p:txBody>
      </p:sp>
      <p:sp>
        <p:nvSpPr>
          <p:cNvPr id="5" name="Прямоугольник 4"/>
          <p:cNvSpPr/>
          <p:nvPr/>
        </p:nvSpPr>
        <p:spPr>
          <a:xfrm>
            <a:off x="-32000" y="5621797"/>
            <a:ext cx="9176000" cy="1200329"/>
          </a:xfrm>
          <a:prstGeom prst="rect">
            <a:avLst/>
          </a:prstGeom>
          <a:solidFill>
            <a:schemeClr val="bg1">
              <a:lumMod val="75000"/>
            </a:schemeClr>
          </a:solidFill>
        </p:spPr>
        <p:txBody>
          <a:bodyPr wrap="square">
            <a:spAutoFit/>
          </a:bodyPr>
          <a:lstStyle/>
          <a:p>
            <a:r>
              <a:rPr lang="vi-VN" sz="1800" dirty="0"/>
              <a:t>Стоунхе́ндж </a:t>
            </a:r>
            <a:r>
              <a:rPr lang="vi-VN" sz="1800" dirty="0" smtClean="0"/>
              <a:t>(</a:t>
            </a:r>
            <a:r>
              <a:rPr lang="en-US" sz="1800" dirty="0" smtClean="0"/>
              <a:t>«</a:t>
            </a:r>
            <a:r>
              <a:rPr lang="vi-VN" sz="1800" dirty="0"/>
              <a:t>Висячі Камені») — кромлех, що складається з декількох кілець із гігантських (до 8,5 м висотою) каменів. Розташований в Англії на горбистій пустці поблизу міста Солсбері (графство Вілтшир) за 130 км на південний захід від Лондона на Солсберійській рівнині. Тричі перебудовувався між 3500 і 1100 роками до н. е.</a:t>
            </a:r>
            <a:endParaRPr lang="ru-RU" sz="1800" dirty="0"/>
          </a:p>
        </p:txBody>
      </p:sp>
    </p:spTree>
    <p:extLst>
      <p:ext uri="{BB962C8B-B14F-4D97-AF65-F5344CB8AC3E}">
        <p14:creationId xmlns:p14="http://schemas.microsoft.com/office/powerpoint/2010/main" val="1896922871"/>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514600" y="990600"/>
            <a:ext cx="6400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r>
              <a:rPr lang="en-US" sz="6600" dirty="0">
                <a:latin typeface="Tahoma" pitchFamily="34" charset="0"/>
              </a:rPr>
              <a:t>Transition Page</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2"/>
          <p:cNvSpPr txBox="1">
            <a:spLocks noChangeArrowheads="1"/>
          </p:cNvSpPr>
          <p:nvPr/>
        </p:nvSpPr>
        <p:spPr>
          <a:xfrm>
            <a:off x="4716016" y="-25606"/>
            <a:ext cx="4441776"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a:latin typeface="Monotype Corsiva" pitchFamily="66" charset="0"/>
              </a:rPr>
              <a:t>Велика Британія</a:t>
            </a:r>
          </a:p>
          <a:p>
            <a:endParaRPr lang="en-US"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a:softEdge rad="635000"/>
          </a:effectLst>
        </p:spPr>
      </p:pic>
      <p:sp>
        <p:nvSpPr>
          <p:cNvPr id="7" name="Rectangle 2"/>
          <p:cNvSpPr txBox="1">
            <a:spLocks noChangeArrowheads="1"/>
          </p:cNvSpPr>
          <p:nvPr/>
        </p:nvSpPr>
        <p:spPr>
          <a:xfrm>
            <a:off x="6772200" y="1088260"/>
            <a:ext cx="2371800"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latin typeface="Monotype Corsiva" pitchFamily="66" charset="0"/>
              </a:rPr>
              <a:t>Вал Андріана</a:t>
            </a:r>
          </a:p>
          <a:p>
            <a:endParaRPr lang="uk-UA" dirty="0"/>
          </a:p>
          <a:p>
            <a:endParaRPr lang="en-US" dirty="0"/>
          </a:p>
        </p:txBody>
      </p:sp>
      <p:sp>
        <p:nvSpPr>
          <p:cNvPr id="3" name="Прямоугольник 2"/>
          <p:cNvSpPr/>
          <p:nvPr/>
        </p:nvSpPr>
        <p:spPr>
          <a:xfrm>
            <a:off x="0" y="6093296"/>
            <a:ext cx="9144000" cy="646331"/>
          </a:xfrm>
          <a:prstGeom prst="rect">
            <a:avLst/>
          </a:prstGeom>
          <a:solidFill>
            <a:schemeClr val="bg1">
              <a:lumMod val="75000"/>
            </a:schemeClr>
          </a:solidFill>
        </p:spPr>
        <p:txBody>
          <a:bodyPr wrap="square">
            <a:spAutoFit/>
          </a:bodyPr>
          <a:lstStyle/>
          <a:p>
            <a:r>
              <a:rPr lang="ru-RU" sz="1800" dirty="0" err="1"/>
              <a:t>Адріанів</a:t>
            </a:r>
            <a:r>
              <a:rPr lang="ru-RU" sz="1800" dirty="0"/>
              <a:t> </a:t>
            </a:r>
            <a:r>
              <a:rPr lang="ru-RU" sz="1800" dirty="0" smtClean="0"/>
              <a:t>вал</a:t>
            </a:r>
            <a:r>
              <a:rPr lang="uk-UA" sz="1800" dirty="0"/>
              <a:t> </a:t>
            </a:r>
            <a:r>
              <a:rPr lang="en-US" sz="1800" dirty="0" smtClean="0"/>
              <a:t>— </a:t>
            </a:r>
            <a:r>
              <a:rPr lang="ru-RU" sz="1800" dirty="0" err="1"/>
              <a:t>потужне</a:t>
            </a:r>
            <a:r>
              <a:rPr lang="ru-RU" sz="1800" dirty="0"/>
              <a:t> </a:t>
            </a:r>
            <a:r>
              <a:rPr lang="ru-RU" sz="1800" dirty="0" err="1"/>
              <a:t>укріплення</a:t>
            </a:r>
            <a:r>
              <a:rPr lang="ru-RU" sz="1800" dirty="0"/>
              <a:t> на </a:t>
            </a:r>
            <a:r>
              <a:rPr lang="ru-RU" sz="1800" dirty="0" err="1"/>
              <a:t>території</a:t>
            </a:r>
            <a:r>
              <a:rPr lang="ru-RU" sz="1800" dirty="0"/>
              <a:t> </a:t>
            </a:r>
            <a:r>
              <a:rPr lang="ru-RU" sz="1800" dirty="0" err="1"/>
              <a:t>Британії</a:t>
            </a:r>
            <a:r>
              <a:rPr lang="ru-RU" sz="1800" dirty="0"/>
              <a:t> </a:t>
            </a:r>
            <a:r>
              <a:rPr lang="ru-RU" sz="1800" dirty="0" err="1"/>
              <a:t>збудоване</a:t>
            </a:r>
            <a:r>
              <a:rPr lang="ru-RU" sz="1800" dirty="0"/>
              <a:t> за </a:t>
            </a:r>
            <a:r>
              <a:rPr lang="ru-RU" sz="1800" dirty="0" err="1"/>
              <a:t>імператора</a:t>
            </a:r>
            <a:r>
              <a:rPr lang="ru-RU" sz="1800" dirty="0"/>
              <a:t> </a:t>
            </a:r>
            <a:r>
              <a:rPr lang="ru-RU" sz="1800" dirty="0" err="1"/>
              <a:t>Адріана</a:t>
            </a:r>
            <a:r>
              <a:rPr lang="ru-RU" sz="1800" dirty="0"/>
              <a:t> </a:t>
            </a:r>
            <a:r>
              <a:rPr lang="ru-RU" sz="1800" dirty="0" smtClean="0"/>
              <a:t>у </a:t>
            </a:r>
            <a:r>
              <a:rPr lang="ru-RU" sz="1800" dirty="0"/>
              <a:t>117–138 роках.</a:t>
            </a:r>
          </a:p>
        </p:txBody>
      </p:sp>
    </p:spTree>
    <p:extLst>
      <p:ext uri="{BB962C8B-B14F-4D97-AF65-F5344CB8AC3E}">
        <p14:creationId xmlns:p14="http://schemas.microsoft.com/office/powerpoint/2010/main" val="189692287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514600" y="990600"/>
            <a:ext cx="6400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r>
              <a:rPr lang="en-US" sz="6600" dirty="0">
                <a:latin typeface="Tahoma" pitchFamily="34" charset="0"/>
              </a:rPr>
              <a:t>Transition Page</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2"/>
          <p:cNvSpPr txBox="1">
            <a:spLocks noChangeArrowheads="1"/>
          </p:cNvSpPr>
          <p:nvPr/>
        </p:nvSpPr>
        <p:spPr>
          <a:xfrm>
            <a:off x="4716016" y="-25606"/>
            <a:ext cx="4441776"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a:latin typeface="Monotype Corsiva" pitchFamily="66" charset="0"/>
              </a:rPr>
              <a:t>Велика Британія</a:t>
            </a:r>
          </a:p>
          <a:p>
            <a:endParaRPr lang="en-US"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950" y="-315416"/>
            <a:ext cx="7958100" cy="5968575"/>
          </a:xfrm>
          <a:prstGeom prst="rect">
            <a:avLst/>
          </a:prstGeom>
          <a:effectLst>
            <a:softEdge rad="635000"/>
          </a:effectLst>
        </p:spPr>
      </p:pic>
      <p:sp>
        <p:nvSpPr>
          <p:cNvPr id="6" name="Rectangle 2"/>
          <p:cNvSpPr txBox="1">
            <a:spLocks noChangeArrowheads="1"/>
          </p:cNvSpPr>
          <p:nvPr/>
        </p:nvSpPr>
        <p:spPr>
          <a:xfrm>
            <a:off x="6772200" y="1088260"/>
            <a:ext cx="2371800"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latin typeface="Monotype Corsiva" pitchFamily="66" charset="0"/>
              </a:rPr>
              <a:t>Лондонський Тауер</a:t>
            </a:r>
          </a:p>
          <a:p>
            <a:endParaRPr lang="uk-UA" dirty="0"/>
          </a:p>
          <a:p>
            <a:endParaRPr lang="en-US" dirty="0"/>
          </a:p>
        </p:txBody>
      </p:sp>
      <p:sp>
        <p:nvSpPr>
          <p:cNvPr id="5" name="Прямоугольник 4"/>
          <p:cNvSpPr/>
          <p:nvPr/>
        </p:nvSpPr>
        <p:spPr>
          <a:xfrm>
            <a:off x="46856" y="5301208"/>
            <a:ext cx="9050288" cy="1477328"/>
          </a:xfrm>
          <a:prstGeom prst="rect">
            <a:avLst/>
          </a:prstGeom>
          <a:solidFill>
            <a:schemeClr val="bg1">
              <a:lumMod val="75000"/>
            </a:schemeClr>
          </a:solidFill>
        </p:spPr>
        <p:txBody>
          <a:bodyPr wrap="square">
            <a:spAutoFit/>
          </a:bodyPr>
          <a:lstStyle/>
          <a:p>
            <a:r>
              <a:rPr lang="ru-RU" sz="1800" dirty="0" err="1"/>
              <a:t>Лондонський</a:t>
            </a:r>
            <a:r>
              <a:rPr lang="ru-RU" sz="1800" dirty="0"/>
              <a:t> </a:t>
            </a:r>
            <a:r>
              <a:rPr lang="ru-RU" sz="1800" dirty="0" err="1" smtClean="0"/>
              <a:t>Тауер</a:t>
            </a:r>
            <a:r>
              <a:rPr lang="en-US" sz="1800" dirty="0" smtClean="0"/>
              <a:t>— </a:t>
            </a:r>
            <a:r>
              <a:rPr lang="ru-RU" sz="1800" dirty="0" err="1"/>
              <a:t>укріплення</a:t>
            </a:r>
            <a:r>
              <a:rPr lang="ru-RU" sz="1800" dirty="0"/>
              <a:t>, </a:t>
            </a:r>
            <a:r>
              <a:rPr lang="ru-RU" sz="1800" dirty="0" err="1"/>
              <a:t>побудоване</a:t>
            </a:r>
            <a:r>
              <a:rPr lang="ru-RU" sz="1800" dirty="0"/>
              <a:t> на </a:t>
            </a:r>
            <a:r>
              <a:rPr lang="ru-RU" sz="1800" dirty="0" err="1"/>
              <a:t>північному</a:t>
            </a:r>
            <a:r>
              <a:rPr lang="ru-RU" sz="1800" dirty="0"/>
              <a:t> </a:t>
            </a:r>
            <a:r>
              <a:rPr lang="ru-RU" sz="1800" dirty="0" err="1"/>
              <a:t>березі</a:t>
            </a:r>
            <a:r>
              <a:rPr lang="ru-RU" sz="1800" dirty="0"/>
              <a:t> </a:t>
            </a:r>
            <a:r>
              <a:rPr lang="ru-RU" sz="1800" dirty="0" err="1"/>
              <a:t>ріки</a:t>
            </a:r>
            <a:r>
              <a:rPr lang="ru-RU" sz="1800" dirty="0"/>
              <a:t> Темза, </a:t>
            </a:r>
            <a:r>
              <a:rPr lang="ru-RU" sz="1800" dirty="0" err="1"/>
              <a:t>історичний</a:t>
            </a:r>
            <a:r>
              <a:rPr lang="ru-RU" sz="1800" dirty="0"/>
              <a:t> центр </a:t>
            </a:r>
            <a:r>
              <a:rPr lang="ru-RU" sz="1800" dirty="0" err="1"/>
              <a:t>міста</a:t>
            </a:r>
            <a:r>
              <a:rPr lang="ru-RU" sz="1800" dirty="0"/>
              <a:t> Лондон. </a:t>
            </a:r>
            <a:r>
              <a:rPr lang="ru-RU" sz="1800" dirty="0" err="1"/>
              <a:t>Одне</a:t>
            </a:r>
            <a:r>
              <a:rPr lang="ru-RU" sz="1800" dirty="0"/>
              <a:t> з </a:t>
            </a:r>
            <a:r>
              <a:rPr lang="ru-RU" sz="1800" dirty="0" err="1"/>
              <a:t>найстаріших</a:t>
            </a:r>
            <a:r>
              <a:rPr lang="ru-RU" sz="1800" dirty="0"/>
              <a:t> </a:t>
            </a:r>
            <a:r>
              <a:rPr lang="ru-RU" sz="1800" dirty="0" err="1"/>
              <a:t>історичних</a:t>
            </a:r>
            <a:r>
              <a:rPr lang="ru-RU" sz="1800" dirty="0"/>
              <a:t> </a:t>
            </a:r>
            <a:r>
              <a:rPr lang="ru-RU" sz="1800" dirty="0" err="1"/>
              <a:t>споруд</a:t>
            </a:r>
            <a:r>
              <a:rPr lang="ru-RU" sz="1800" dirty="0"/>
              <a:t> </a:t>
            </a:r>
            <a:r>
              <a:rPr lang="ru-RU" sz="1800" dirty="0" err="1"/>
              <a:t>Великобританії</a:t>
            </a:r>
            <a:r>
              <a:rPr lang="ru-RU" sz="1800" dirty="0"/>
              <a:t>, </a:t>
            </a:r>
            <a:r>
              <a:rPr lang="ru-RU" sz="1800" dirty="0" err="1"/>
              <a:t>що</a:t>
            </a:r>
            <a:r>
              <a:rPr lang="ru-RU" sz="1800" dirty="0"/>
              <a:t> </a:t>
            </a:r>
            <a:r>
              <a:rPr lang="ru-RU" sz="1800" dirty="0" err="1"/>
              <a:t>довгий</a:t>
            </a:r>
            <a:r>
              <a:rPr lang="ru-RU" sz="1800" dirty="0"/>
              <a:t> час </a:t>
            </a:r>
            <a:r>
              <a:rPr lang="ru-RU" sz="1800" dirty="0" err="1"/>
              <a:t>слугувало</a:t>
            </a:r>
            <a:r>
              <a:rPr lang="ru-RU" sz="1800" dirty="0"/>
              <a:t> </a:t>
            </a:r>
            <a:r>
              <a:rPr lang="ru-RU" sz="1800" dirty="0" err="1"/>
              <a:t>резиденцією</a:t>
            </a:r>
            <a:r>
              <a:rPr lang="ru-RU" sz="1800" dirty="0"/>
              <a:t> </a:t>
            </a:r>
            <a:r>
              <a:rPr lang="ru-RU" sz="1800" dirty="0" err="1"/>
              <a:t>англійських</a:t>
            </a:r>
            <a:r>
              <a:rPr lang="ru-RU" sz="1800" dirty="0"/>
              <a:t> </a:t>
            </a:r>
            <a:r>
              <a:rPr lang="ru-RU" sz="1800" dirty="0" err="1"/>
              <a:t>монархів</a:t>
            </a:r>
            <a:r>
              <a:rPr lang="ru-RU" sz="1800" dirty="0"/>
              <a:t>. </a:t>
            </a:r>
            <a:r>
              <a:rPr lang="ru-RU" sz="1800" dirty="0" err="1"/>
              <a:t>Сьогодні</a:t>
            </a:r>
            <a:r>
              <a:rPr lang="ru-RU" sz="1800" dirty="0"/>
              <a:t> </a:t>
            </a:r>
            <a:r>
              <a:rPr lang="ru-RU" sz="1800" dirty="0" err="1"/>
              <a:t>Тауер</a:t>
            </a:r>
            <a:r>
              <a:rPr lang="ru-RU" sz="1800" dirty="0"/>
              <a:t> є </a:t>
            </a:r>
            <a:r>
              <a:rPr lang="ru-RU" sz="1800" dirty="0" err="1"/>
              <a:t>одночасно</a:t>
            </a:r>
            <a:r>
              <a:rPr lang="ru-RU" sz="1800" dirty="0"/>
              <a:t> </a:t>
            </a:r>
            <a:r>
              <a:rPr lang="ru-RU" sz="1800" dirty="0" err="1"/>
              <a:t>пам'ятником</a:t>
            </a:r>
            <a:r>
              <a:rPr lang="ru-RU" sz="1800" dirty="0"/>
              <a:t> </a:t>
            </a:r>
            <a:r>
              <a:rPr lang="ru-RU" sz="1800" dirty="0" err="1"/>
              <a:t>історії</a:t>
            </a:r>
            <a:r>
              <a:rPr lang="ru-RU" sz="1800" dirty="0"/>
              <a:t> та </a:t>
            </a:r>
            <a:r>
              <a:rPr lang="ru-RU" sz="1800" dirty="0" err="1"/>
              <a:t>музеєм</a:t>
            </a:r>
            <a:r>
              <a:rPr lang="ru-RU" sz="1800" dirty="0"/>
              <a:t>, </a:t>
            </a:r>
            <a:r>
              <a:rPr lang="ru-RU" sz="1800" dirty="0" err="1"/>
              <a:t>включеним</a:t>
            </a:r>
            <a:r>
              <a:rPr lang="ru-RU" sz="1800" dirty="0"/>
              <a:t> до списку </a:t>
            </a:r>
            <a:r>
              <a:rPr lang="ru-RU" sz="1800" dirty="0" err="1"/>
              <a:t>об'єктів</a:t>
            </a:r>
            <a:r>
              <a:rPr lang="ru-RU" sz="1800" dirty="0"/>
              <a:t>, </a:t>
            </a:r>
            <a:r>
              <a:rPr lang="ru-RU" sz="1800" dirty="0" err="1"/>
              <a:t>що</a:t>
            </a:r>
            <a:r>
              <a:rPr lang="ru-RU" sz="1800" dirty="0"/>
              <a:t> належать до </a:t>
            </a:r>
            <a:r>
              <a:rPr lang="ru-RU" sz="1800" dirty="0" err="1"/>
              <a:t>всесвітньої</a:t>
            </a:r>
            <a:r>
              <a:rPr lang="ru-RU" sz="1800" dirty="0"/>
              <a:t> </a:t>
            </a:r>
            <a:r>
              <a:rPr lang="ru-RU" sz="1800" dirty="0" err="1"/>
              <a:t>спадщини</a:t>
            </a:r>
            <a:r>
              <a:rPr lang="ru-RU" sz="1800" dirty="0"/>
              <a:t> ЮНЕСКО.</a:t>
            </a:r>
          </a:p>
        </p:txBody>
      </p:sp>
    </p:spTree>
    <p:extLst>
      <p:ext uri="{BB962C8B-B14F-4D97-AF65-F5344CB8AC3E}">
        <p14:creationId xmlns:p14="http://schemas.microsoft.com/office/powerpoint/2010/main" val="189692287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514600" y="990600"/>
            <a:ext cx="6400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r>
              <a:rPr lang="en-US" sz="6600" dirty="0">
                <a:latin typeface="Tahoma" pitchFamily="34" charset="0"/>
              </a:rPr>
              <a:t>Transition Page</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2"/>
          <p:cNvSpPr txBox="1">
            <a:spLocks noChangeArrowheads="1"/>
          </p:cNvSpPr>
          <p:nvPr/>
        </p:nvSpPr>
        <p:spPr>
          <a:xfrm>
            <a:off x="4716016" y="-25606"/>
            <a:ext cx="4441776"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latin typeface="Monotype Corsiva" pitchFamily="66" charset="0"/>
              </a:rPr>
              <a:t>Велика Британія</a:t>
            </a:r>
            <a:endParaRPr lang="uk-UA" sz="2000" dirty="0">
              <a:latin typeface="Monotype Corsiva" pitchFamily="66" charset="0"/>
            </a:endParaRPr>
          </a:p>
          <a:p>
            <a:endParaRPr lang="en-US"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a:effectLst>
            <a:softEdge rad="6350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5606"/>
            <a:ext cx="4680520" cy="6883606"/>
          </a:xfrm>
          <a:prstGeom prst="rect">
            <a:avLst/>
          </a:prstGeom>
          <a:effectLst>
            <a:softEdge rad="635000"/>
          </a:effectLst>
        </p:spPr>
      </p:pic>
      <p:sp>
        <p:nvSpPr>
          <p:cNvPr id="7" name="Rectangle 2"/>
          <p:cNvSpPr txBox="1">
            <a:spLocks noChangeArrowheads="1"/>
          </p:cNvSpPr>
          <p:nvPr/>
        </p:nvSpPr>
        <p:spPr>
          <a:xfrm>
            <a:off x="6799439" y="823390"/>
            <a:ext cx="2371800"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solidFill>
                  <a:schemeClr val="bg1"/>
                </a:solidFill>
                <a:latin typeface="Monotype Corsiva" pitchFamily="66" charset="0"/>
              </a:rPr>
              <a:t>Ущелина </a:t>
            </a:r>
            <a:r>
              <a:rPr lang="uk-UA" sz="2000" dirty="0" err="1" smtClean="0">
                <a:solidFill>
                  <a:schemeClr val="bg1"/>
                </a:solidFill>
                <a:latin typeface="Monotype Corsiva" pitchFamily="66" charset="0"/>
              </a:rPr>
              <a:t>Айрон-Брідж</a:t>
            </a:r>
            <a:endParaRPr lang="uk-UA" sz="2000" dirty="0" smtClean="0">
              <a:solidFill>
                <a:schemeClr val="bg1"/>
              </a:solidFill>
              <a:latin typeface="Monotype Corsiva" pitchFamily="66" charset="0"/>
            </a:endParaRPr>
          </a:p>
          <a:p>
            <a:endParaRPr lang="uk-UA" dirty="0"/>
          </a:p>
          <a:p>
            <a:endParaRPr lang="en-US" dirty="0"/>
          </a:p>
        </p:txBody>
      </p:sp>
      <p:sp>
        <p:nvSpPr>
          <p:cNvPr id="8" name="Rectangle 2"/>
          <p:cNvSpPr txBox="1">
            <a:spLocks noChangeArrowheads="1"/>
          </p:cNvSpPr>
          <p:nvPr/>
        </p:nvSpPr>
        <p:spPr>
          <a:xfrm>
            <a:off x="2261755" y="818944"/>
            <a:ext cx="2371800"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solidFill>
                  <a:schemeClr val="bg1"/>
                </a:solidFill>
                <a:latin typeface="Monotype Corsiva" pitchFamily="66" charset="0"/>
              </a:rPr>
              <a:t>Острови </a:t>
            </a:r>
            <a:r>
              <a:rPr lang="uk-UA" sz="2000" dirty="0" err="1" smtClean="0">
                <a:solidFill>
                  <a:schemeClr val="bg1"/>
                </a:solidFill>
                <a:latin typeface="Monotype Corsiva" pitchFamily="66" charset="0"/>
              </a:rPr>
              <a:t>Сент-Кілда</a:t>
            </a:r>
            <a:endParaRPr lang="uk-UA" sz="2000" dirty="0" smtClean="0">
              <a:solidFill>
                <a:schemeClr val="bg1"/>
              </a:solidFill>
              <a:latin typeface="Monotype Corsiva" pitchFamily="66" charset="0"/>
            </a:endParaRPr>
          </a:p>
          <a:p>
            <a:endParaRPr lang="uk-UA" dirty="0"/>
          </a:p>
          <a:p>
            <a:endParaRPr lang="en-US" dirty="0"/>
          </a:p>
        </p:txBody>
      </p:sp>
    </p:spTree>
    <p:extLst>
      <p:ext uri="{BB962C8B-B14F-4D97-AF65-F5344CB8AC3E}">
        <p14:creationId xmlns:p14="http://schemas.microsoft.com/office/powerpoint/2010/main" val="408870444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514600" y="990600"/>
            <a:ext cx="6400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r>
              <a:rPr lang="en-US" sz="6600" dirty="0">
                <a:latin typeface="Tahoma" pitchFamily="34" charset="0"/>
              </a:rPr>
              <a:t>Transition Page</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2"/>
          <p:cNvSpPr txBox="1">
            <a:spLocks noChangeArrowheads="1"/>
          </p:cNvSpPr>
          <p:nvPr/>
        </p:nvSpPr>
        <p:spPr>
          <a:xfrm>
            <a:off x="4716016" y="-25606"/>
            <a:ext cx="4441776"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a:latin typeface="Monotype Corsiva" pitchFamily="66" charset="0"/>
              </a:rPr>
              <a:t>Велика Британія</a:t>
            </a:r>
          </a:p>
          <a:p>
            <a:endParaRPr lang="en-US"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9" y="0"/>
            <a:ext cx="4571999" cy="6858000"/>
          </a:xfrm>
          <a:prstGeom prst="rect">
            <a:avLst/>
          </a:prstGeom>
          <a:effectLst>
            <a:softEdge rad="6350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0"/>
            <a:ext cx="4585791" cy="6858000"/>
          </a:xfrm>
          <a:prstGeom prst="rect">
            <a:avLst/>
          </a:prstGeom>
          <a:effectLst>
            <a:softEdge rad="635000"/>
          </a:effectLst>
        </p:spPr>
      </p:pic>
      <p:sp>
        <p:nvSpPr>
          <p:cNvPr id="7" name="Rectangle 2"/>
          <p:cNvSpPr txBox="1">
            <a:spLocks noChangeArrowheads="1"/>
          </p:cNvSpPr>
          <p:nvPr/>
        </p:nvSpPr>
        <p:spPr>
          <a:xfrm>
            <a:off x="6772200" y="838163"/>
            <a:ext cx="2371800"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latin typeface="Monotype Corsiva" pitchFamily="66" charset="0"/>
              </a:rPr>
              <a:t>Острів Хендерсон</a:t>
            </a:r>
          </a:p>
          <a:p>
            <a:endParaRPr lang="uk-UA" dirty="0"/>
          </a:p>
          <a:p>
            <a:endParaRPr lang="en-US" dirty="0"/>
          </a:p>
        </p:txBody>
      </p:sp>
      <p:sp>
        <p:nvSpPr>
          <p:cNvPr id="8" name="Rectangle 2"/>
          <p:cNvSpPr txBox="1">
            <a:spLocks noChangeArrowheads="1"/>
          </p:cNvSpPr>
          <p:nvPr/>
        </p:nvSpPr>
        <p:spPr>
          <a:xfrm>
            <a:off x="2480229" y="852562"/>
            <a:ext cx="2371800"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latin typeface="Monotype Corsiva" pitchFamily="66" charset="0"/>
              </a:rPr>
              <a:t>Бленхеймський палац</a:t>
            </a:r>
          </a:p>
          <a:p>
            <a:endParaRPr lang="uk-UA" dirty="0"/>
          </a:p>
          <a:p>
            <a:endParaRPr lang="en-US" dirty="0"/>
          </a:p>
        </p:txBody>
      </p:sp>
    </p:spTree>
    <p:extLst>
      <p:ext uri="{BB962C8B-B14F-4D97-AF65-F5344CB8AC3E}">
        <p14:creationId xmlns:p14="http://schemas.microsoft.com/office/powerpoint/2010/main" val="189692287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16632"/>
            <a:ext cx="8455968" cy="504056"/>
          </a:xfrm>
        </p:spPr>
        <p:txBody>
          <a:bodyPr/>
          <a:lstStyle/>
          <a:p>
            <a:r>
              <a:rPr lang="uk-UA" dirty="0" smtClean="0"/>
              <a:t>Список використаних джерел </a:t>
            </a:r>
            <a:endParaRPr lang="ru-RU" dirty="0"/>
          </a:p>
        </p:txBody>
      </p:sp>
      <p:sp>
        <p:nvSpPr>
          <p:cNvPr id="3" name="Подзаголовок 2"/>
          <p:cNvSpPr>
            <a:spLocks noGrp="1"/>
          </p:cNvSpPr>
          <p:nvPr>
            <p:ph type="subTitle" idx="1"/>
          </p:nvPr>
        </p:nvSpPr>
        <p:spPr>
          <a:xfrm>
            <a:off x="179512" y="4293096"/>
            <a:ext cx="8964488" cy="1671464"/>
          </a:xfrm>
        </p:spPr>
        <p:txBody>
          <a:bodyPr/>
          <a:lstStyle/>
          <a:p>
            <a:pPr marL="514350" indent="-514350" algn="just">
              <a:buFont typeface="+mj-lt"/>
              <a:buAutoNum type="arabicPeriod"/>
            </a:pPr>
            <a:r>
              <a:rPr lang="en-US" sz="1800" i="1" dirty="0">
                <a:latin typeface="Monotype Corsiva" panose="03010101010201010101" pitchFamily="66" charset="0"/>
                <a:hlinkClick r:id="rId2"/>
              </a:rPr>
              <a:t>http://uk.wikipedia.org/?l</a:t>
            </a:r>
            <a:r>
              <a:rPr lang="en-US" sz="1800" i="1" dirty="0" smtClean="0">
                <a:latin typeface="Monotype Corsiva" panose="03010101010201010101" pitchFamily="66" charset="0"/>
              </a:rPr>
              <a:t>=</a:t>
            </a:r>
            <a:endParaRPr lang="uk-UA" sz="1800" i="1" dirty="0" smtClean="0">
              <a:latin typeface="Monotype Corsiva" panose="03010101010201010101" pitchFamily="66" charset="0"/>
            </a:endParaRPr>
          </a:p>
          <a:p>
            <a:pPr marL="514350" indent="-514350" algn="just">
              <a:buFont typeface="+mj-lt"/>
              <a:buAutoNum type="arabicPeriod"/>
            </a:pPr>
            <a:r>
              <a:rPr lang="en-US" sz="1800" i="1" dirty="0">
                <a:latin typeface="Monotype Corsiva" panose="03010101010201010101" pitchFamily="66" charset="0"/>
                <a:hlinkClick r:id="rId3"/>
              </a:rPr>
              <a:t>https://www.google.com.ua/?</a:t>
            </a:r>
            <a:r>
              <a:rPr lang="en-US" sz="1800" i="1" dirty="0" smtClean="0">
                <a:latin typeface="Monotype Corsiva" panose="03010101010201010101" pitchFamily="66" charset="0"/>
                <a:hlinkClick r:id="rId3"/>
              </a:rPr>
              <a:t>gws_rd=ssl</a:t>
            </a:r>
            <a:endParaRPr lang="uk-UA" sz="1800" i="1" dirty="0" smtClean="0">
              <a:latin typeface="Monotype Corsiva" panose="03010101010201010101" pitchFamily="66" charset="0"/>
            </a:endParaRPr>
          </a:p>
          <a:p>
            <a:pPr marL="514350" indent="-514350" algn="just">
              <a:buFont typeface="+mj-lt"/>
              <a:buAutoNum type="arabicPeriod"/>
            </a:pPr>
            <a:r>
              <a:rPr lang="en-US" sz="1800" i="1" dirty="0">
                <a:latin typeface="Monotype Corsiva" panose="03010101010201010101" pitchFamily="66" charset="0"/>
                <a:hlinkClick r:id="rId4"/>
              </a:rPr>
              <a:t>https://</a:t>
            </a:r>
            <a:r>
              <a:rPr lang="en-US" sz="1800" i="1" dirty="0" smtClean="0">
                <a:latin typeface="Monotype Corsiva" panose="03010101010201010101" pitchFamily="66" charset="0"/>
                <a:hlinkClick r:id="rId4"/>
              </a:rPr>
              <a:t>www.google.com.ua/imghp?hl=ru&amp;tab=wi&amp;ei=hePPVP61AqHTygOeroGADw&amp;ved=0CAQQqi4oAg</a:t>
            </a:r>
            <a:endParaRPr lang="uk-UA" sz="1800" i="1" dirty="0" smtClean="0">
              <a:latin typeface="Monotype Corsiva" panose="03010101010201010101" pitchFamily="66" charset="0"/>
            </a:endParaRPr>
          </a:p>
          <a:p>
            <a:pPr marL="514350" indent="-514350" algn="just">
              <a:buFont typeface="+mj-lt"/>
              <a:buAutoNum type="arabicPeriod"/>
            </a:pPr>
            <a:r>
              <a:rPr lang="en-US" sz="1800" i="1" dirty="0">
                <a:latin typeface="Monotype Corsiva" panose="03010101010201010101" pitchFamily="66" charset="0"/>
              </a:rPr>
              <a:t>http://www.yandex.ua/</a:t>
            </a:r>
            <a:endParaRPr lang="ru-RU" sz="1800" i="1" dirty="0">
              <a:latin typeface="Monotype Corsiva" panose="03010101010201010101" pitchFamily="66" charset="0"/>
            </a:endParaRPr>
          </a:p>
        </p:txBody>
      </p:sp>
    </p:spTree>
    <p:extLst>
      <p:ext uri="{BB962C8B-B14F-4D97-AF65-F5344CB8AC3E}">
        <p14:creationId xmlns:p14="http://schemas.microsoft.com/office/powerpoint/2010/main" val="464645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uk-UA" dirty="0" smtClean="0">
                <a:latin typeface="Monotype Corsiva" pitchFamily="66" charset="0"/>
              </a:rPr>
              <a:t>Дякую за увагу!</a:t>
            </a:r>
            <a:endParaRPr lang="en-US" dirty="0">
              <a:latin typeface="Monotype Corsiva" pitchFamily="66" charset="0"/>
            </a:endParaRPr>
          </a:p>
        </p:txBody>
      </p:sp>
    </p:spTree>
    <p:extLst>
      <p:ext uri="{BB962C8B-B14F-4D97-AF65-F5344CB8AC3E}">
        <p14:creationId xmlns:p14="http://schemas.microsoft.com/office/powerpoint/2010/main" val="2037407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514600" y="990600"/>
            <a:ext cx="6400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r>
              <a:rPr lang="en-US" sz="6600" dirty="0">
                <a:latin typeface="Tahoma" pitchFamily="34" charset="0"/>
              </a:rPr>
              <a:t>Transition Page</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 y="-33528"/>
            <a:ext cx="4427984" cy="360403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7128" y="-33528"/>
            <a:ext cx="4757208" cy="3604030"/>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356992"/>
            <a:ext cx="4437128" cy="3495280"/>
          </a:xfrm>
          <a:prstGeom prst="rect">
            <a:avLst/>
          </a:prstGeom>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7127" y="3362721"/>
            <a:ext cx="4757207" cy="3495279"/>
          </a:xfrm>
          <a:prstGeom prst="rect">
            <a:avLst/>
          </a:prstGeom>
        </p:spPr>
      </p:pic>
      <p:sp>
        <p:nvSpPr>
          <p:cNvPr id="13" name="Rectangle 2"/>
          <p:cNvSpPr txBox="1">
            <a:spLocks noChangeArrowheads="1"/>
          </p:cNvSpPr>
          <p:nvPr/>
        </p:nvSpPr>
        <p:spPr>
          <a:xfrm>
            <a:off x="6815731" y="-66731"/>
            <a:ext cx="2371800"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latin typeface="Monotype Corsiva" pitchFamily="66" charset="0"/>
              </a:rPr>
              <a:t>Узбережжя Франції</a:t>
            </a:r>
          </a:p>
          <a:p>
            <a:endParaRPr lang="uk-UA" dirty="0" smtClean="0"/>
          </a:p>
          <a:p>
            <a:endParaRPr lang="uk-UA" dirty="0"/>
          </a:p>
          <a:p>
            <a:endParaRPr lang="en-US" dirty="0"/>
          </a:p>
        </p:txBody>
      </p:sp>
      <p:sp>
        <p:nvSpPr>
          <p:cNvPr id="15" name="Rectangle 2"/>
          <p:cNvSpPr txBox="1">
            <a:spLocks noChangeArrowheads="1"/>
          </p:cNvSpPr>
          <p:nvPr/>
        </p:nvSpPr>
        <p:spPr>
          <a:xfrm>
            <a:off x="2076942" y="-66731"/>
            <a:ext cx="2371800"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latin typeface="Monotype Corsiva" pitchFamily="66" charset="0"/>
              </a:rPr>
              <a:t>Альпи</a:t>
            </a:r>
          </a:p>
          <a:p>
            <a:endParaRPr lang="uk-UA" dirty="0"/>
          </a:p>
          <a:p>
            <a:endParaRPr lang="en-US" dirty="0"/>
          </a:p>
        </p:txBody>
      </p:sp>
      <p:sp>
        <p:nvSpPr>
          <p:cNvPr id="16" name="Rectangle 2"/>
          <p:cNvSpPr txBox="1">
            <a:spLocks noChangeArrowheads="1"/>
          </p:cNvSpPr>
          <p:nvPr/>
        </p:nvSpPr>
        <p:spPr>
          <a:xfrm>
            <a:off x="2065328" y="3356992"/>
            <a:ext cx="2371800"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latin typeface="Monotype Corsiva" pitchFamily="66" charset="0"/>
              </a:rPr>
              <a:t>Арденни</a:t>
            </a:r>
            <a:endParaRPr lang="uk-UA" sz="2000" dirty="0">
              <a:latin typeface="Monotype Corsiva" pitchFamily="66" charset="0"/>
            </a:endParaRPr>
          </a:p>
          <a:p>
            <a:endParaRPr lang="en-US" dirty="0"/>
          </a:p>
        </p:txBody>
      </p:sp>
      <p:sp>
        <p:nvSpPr>
          <p:cNvPr id="17" name="Rectangle 2"/>
          <p:cNvSpPr txBox="1">
            <a:spLocks noChangeArrowheads="1"/>
          </p:cNvSpPr>
          <p:nvPr/>
        </p:nvSpPr>
        <p:spPr>
          <a:xfrm>
            <a:off x="6829468" y="3362721"/>
            <a:ext cx="2371800"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latin typeface="Monotype Corsiva" pitchFamily="66" charset="0"/>
              </a:rPr>
              <a:t>Піренеї</a:t>
            </a:r>
          </a:p>
          <a:p>
            <a:endParaRPr lang="uk-UA" dirty="0"/>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514600" y="990600"/>
            <a:ext cx="6400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r>
              <a:rPr lang="en-US" sz="6600" dirty="0">
                <a:latin typeface="Tahoma" pitchFamily="34" charset="0"/>
              </a:rPr>
              <a:t>Transition Page</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44553"/>
          </a:xfrm>
          <a:prstGeom prst="rect">
            <a:avLst/>
          </a:prstGeom>
          <a:effectLst>
            <a:softEdge rad="635000"/>
          </a:effectLst>
        </p:spPr>
      </p:pic>
      <p:sp>
        <p:nvSpPr>
          <p:cNvPr id="6" name="Rectangle 2"/>
          <p:cNvSpPr txBox="1">
            <a:spLocks noChangeArrowheads="1"/>
          </p:cNvSpPr>
          <p:nvPr/>
        </p:nvSpPr>
        <p:spPr>
          <a:xfrm>
            <a:off x="6806607" y="0"/>
            <a:ext cx="2371800"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latin typeface="Monotype Corsiva" pitchFamily="66" charset="0"/>
              </a:rPr>
              <a:t>Мозель</a:t>
            </a:r>
          </a:p>
          <a:p>
            <a:endParaRPr lang="uk-UA" dirty="0"/>
          </a:p>
          <a:p>
            <a:endParaRPr lang="en-US" dirty="0"/>
          </a:p>
        </p:txBody>
      </p:sp>
      <p:sp>
        <p:nvSpPr>
          <p:cNvPr id="4" name="Прямоугольник 3"/>
          <p:cNvSpPr/>
          <p:nvPr/>
        </p:nvSpPr>
        <p:spPr>
          <a:xfrm>
            <a:off x="0" y="5445224"/>
            <a:ext cx="9116576" cy="1200329"/>
          </a:xfrm>
          <a:prstGeom prst="rect">
            <a:avLst/>
          </a:prstGeom>
          <a:solidFill>
            <a:schemeClr val="bg1">
              <a:lumMod val="65000"/>
            </a:schemeClr>
          </a:solidFill>
        </p:spPr>
        <p:txBody>
          <a:bodyPr wrap="square">
            <a:spAutoFit/>
          </a:bodyPr>
          <a:lstStyle/>
          <a:p>
            <a:pPr algn="ctr"/>
            <a:r>
              <a:rPr lang="vi-VN" b="1" dirty="0" smtClean="0">
                <a:solidFill>
                  <a:schemeClr val="tx2"/>
                </a:solidFill>
                <a:effectLst>
                  <a:outerShdw blurRad="38100" dist="38100" dir="2700000" algn="tl">
                    <a:srgbClr val="000000">
                      <a:alpha val="43137"/>
                    </a:srgbClr>
                  </a:outerShdw>
                </a:effectLst>
              </a:rPr>
              <a:t>Мозе́ль</a:t>
            </a:r>
            <a:r>
              <a:rPr lang="en-US" b="1" dirty="0" smtClean="0">
                <a:solidFill>
                  <a:schemeClr val="tx2"/>
                </a:solidFill>
                <a:effectLst>
                  <a:outerShdw blurRad="38100" dist="38100" dir="2700000" algn="tl">
                    <a:srgbClr val="000000">
                      <a:alpha val="43137"/>
                    </a:srgbClr>
                  </a:outerShdw>
                </a:effectLst>
              </a:rPr>
              <a:t>— </a:t>
            </a:r>
            <a:r>
              <a:rPr lang="vi-VN" b="1" dirty="0">
                <a:solidFill>
                  <a:schemeClr val="tx2"/>
                </a:solidFill>
                <a:effectLst>
                  <a:outerShdw blurRad="38100" dist="38100" dir="2700000" algn="tl">
                    <a:srgbClr val="000000">
                      <a:alpha val="43137"/>
                    </a:srgbClr>
                  </a:outerShdw>
                </a:effectLst>
              </a:rPr>
              <a:t>річка у Франції, Люксембурзі та Німеччині</a:t>
            </a:r>
            <a:r>
              <a:rPr lang="vi-VN" b="1" dirty="0" smtClean="0">
                <a:solidFill>
                  <a:schemeClr val="tx2"/>
                </a:solidFill>
                <a:effectLst>
                  <a:outerShdw blurRad="38100" dist="38100" dir="2700000" algn="tl">
                    <a:srgbClr val="000000">
                      <a:alpha val="43137"/>
                    </a:srgbClr>
                  </a:outerShdw>
                </a:effectLst>
              </a:rPr>
              <a:t>.</a:t>
            </a:r>
            <a:endParaRPr lang="vi-VN" b="1" dirty="0">
              <a:solidFill>
                <a:schemeClr val="tx2"/>
              </a:solidFill>
              <a:effectLst>
                <a:outerShdw blurRad="38100" dist="38100" dir="2700000" algn="tl">
                  <a:srgbClr val="000000">
                    <a:alpha val="43137"/>
                  </a:srgbClr>
                </a:outerShdw>
              </a:effectLst>
            </a:endParaRPr>
          </a:p>
          <a:p>
            <a:pPr algn="ctr"/>
            <a:r>
              <a:rPr lang="vi-VN" b="1" dirty="0">
                <a:solidFill>
                  <a:schemeClr val="tx2"/>
                </a:solidFill>
                <a:effectLst>
                  <a:outerShdw blurRad="38100" dist="38100" dir="2700000" algn="tl">
                    <a:srgbClr val="000000">
                      <a:alpha val="43137"/>
                    </a:srgbClr>
                  </a:outerShdw>
                </a:effectLst>
              </a:rPr>
              <a:t>Протяжність — 544 км. Впадає у Рейн у Кобленці, утворюючи так званий Німецький </a:t>
            </a:r>
            <a:r>
              <a:rPr lang="vi-VN" b="1" dirty="0" smtClean="0">
                <a:solidFill>
                  <a:schemeClr val="tx2"/>
                </a:solidFill>
                <a:effectLst>
                  <a:outerShdw blurRad="38100" dist="38100" dir="2700000" algn="tl">
                    <a:srgbClr val="000000">
                      <a:alpha val="43137"/>
                    </a:srgbClr>
                  </a:outerShdw>
                </a:effectLst>
              </a:rPr>
              <a:t>Кут</a:t>
            </a:r>
            <a:r>
              <a:rPr lang="en-US" b="1" dirty="0" smtClean="0">
                <a:solidFill>
                  <a:schemeClr val="tx2"/>
                </a:solidFill>
                <a:effectLst>
                  <a:outerShdw blurRad="38100" dist="38100" dir="2700000" algn="tl">
                    <a:srgbClr val="000000">
                      <a:alpha val="43137"/>
                    </a:srgbClr>
                  </a:outerShdw>
                </a:effectLst>
              </a:rPr>
              <a:t>. </a:t>
            </a:r>
            <a:r>
              <a:rPr lang="vi-VN" b="1" dirty="0">
                <a:solidFill>
                  <a:schemeClr val="tx2"/>
                </a:solidFill>
              </a:rPr>
              <a:t>Одна</a:t>
            </a:r>
            <a:r>
              <a:rPr lang="vi-VN" b="1" dirty="0">
                <a:solidFill>
                  <a:schemeClr val="tx2"/>
                </a:solidFill>
                <a:effectLst>
                  <a:outerShdw blurRad="38100" dist="38100" dir="2700000" algn="tl">
                    <a:srgbClr val="000000">
                      <a:alpha val="43137"/>
                    </a:srgbClr>
                  </a:outerShdw>
                </a:effectLst>
              </a:rPr>
              <a:t> з приток — річка Рувер.</a:t>
            </a:r>
            <a:endParaRPr lang="ru-RU"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484233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514600" y="990600"/>
            <a:ext cx="6400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r>
              <a:rPr lang="en-US" sz="6600" dirty="0">
                <a:latin typeface="Tahoma" pitchFamily="34" charset="0"/>
              </a:rPr>
              <a:t>Transition Page</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89" y="72008"/>
            <a:ext cx="9144000" cy="6858000"/>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606"/>
            <a:ext cx="4427984" cy="3310590"/>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6020" y="-25606"/>
            <a:ext cx="4748091" cy="3526614"/>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7984" y="3284984"/>
            <a:ext cx="4716016" cy="3645024"/>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5" y="3284984"/>
            <a:ext cx="4421959" cy="3645024"/>
          </a:xfrm>
          <a:prstGeom prst="rect">
            <a:avLst/>
          </a:prstGeom>
        </p:spPr>
      </p:pic>
      <p:sp>
        <p:nvSpPr>
          <p:cNvPr id="12" name="Rectangle 2"/>
          <p:cNvSpPr txBox="1">
            <a:spLocks noChangeArrowheads="1"/>
          </p:cNvSpPr>
          <p:nvPr/>
        </p:nvSpPr>
        <p:spPr>
          <a:xfrm>
            <a:off x="2036802" y="3298720"/>
            <a:ext cx="2371800"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latin typeface="Monotype Corsiva" pitchFamily="66" charset="0"/>
              </a:rPr>
              <a:t>Будинок Рембрандта</a:t>
            </a:r>
          </a:p>
          <a:p>
            <a:endParaRPr lang="uk-UA" dirty="0"/>
          </a:p>
          <a:p>
            <a:endParaRPr lang="en-US" dirty="0"/>
          </a:p>
        </p:txBody>
      </p:sp>
      <p:sp>
        <p:nvSpPr>
          <p:cNvPr id="13" name="Rectangle 2"/>
          <p:cNvSpPr txBox="1">
            <a:spLocks noChangeArrowheads="1"/>
          </p:cNvSpPr>
          <p:nvPr/>
        </p:nvSpPr>
        <p:spPr>
          <a:xfrm>
            <a:off x="6750065" y="3284984"/>
            <a:ext cx="2371800" cy="648072"/>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latin typeface="Monotype Corsiva" pitchFamily="66" charset="0"/>
              </a:rPr>
              <a:t>Британська бібліотека</a:t>
            </a:r>
          </a:p>
          <a:p>
            <a:endParaRPr lang="uk-UA" dirty="0"/>
          </a:p>
          <a:p>
            <a:endParaRPr lang="en-US" dirty="0"/>
          </a:p>
        </p:txBody>
      </p:sp>
      <p:sp>
        <p:nvSpPr>
          <p:cNvPr id="14" name="Rectangle 2"/>
          <p:cNvSpPr txBox="1">
            <a:spLocks noChangeArrowheads="1"/>
          </p:cNvSpPr>
          <p:nvPr/>
        </p:nvSpPr>
        <p:spPr>
          <a:xfrm>
            <a:off x="6785992" y="-25606"/>
            <a:ext cx="2371800"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solidFill>
                  <a:schemeClr val="bg1"/>
                </a:solidFill>
                <a:latin typeface="Monotype Corsiva" pitchFamily="66" charset="0"/>
              </a:rPr>
              <a:t>Лувр</a:t>
            </a:r>
          </a:p>
          <a:p>
            <a:endParaRPr lang="uk-UA" dirty="0"/>
          </a:p>
          <a:p>
            <a:endParaRPr lang="en-US" dirty="0"/>
          </a:p>
        </p:txBody>
      </p:sp>
      <p:sp>
        <p:nvSpPr>
          <p:cNvPr id="15" name="Rectangle 2"/>
          <p:cNvSpPr txBox="1">
            <a:spLocks noChangeArrowheads="1"/>
          </p:cNvSpPr>
          <p:nvPr/>
        </p:nvSpPr>
        <p:spPr>
          <a:xfrm>
            <a:off x="1992642" y="-25606"/>
            <a:ext cx="2371800"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b="1" dirty="0" smtClean="0">
                <a:solidFill>
                  <a:schemeClr val="bg1"/>
                </a:solidFill>
                <a:latin typeface="Monotype Corsiva" pitchFamily="66" charset="0"/>
              </a:rPr>
              <a:t>Галерея Тейт</a:t>
            </a:r>
          </a:p>
          <a:p>
            <a:endParaRPr lang="uk-UA" dirty="0"/>
          </a:p>
          <a:p>
            <a:endParaRPr lang="en-US" dirty="0"/>
          </a:p>
        </p:txBody>
      </p:sp>
    </p:spTree>
    <p:extLst>
      <p:ext uri="{BB962C8B-B14F-4D97-AF65-F5344CB8AC3E}">
        <p14:creationId xmlns:p14="http://schemas.microsoft.com/office/powerpoint/2010/main" val="259484233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514600" y="990600"/>
            <a:ext cx="6400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r>
              <a:rPr lang="en-US" sz="6600" dirty="0">
                <a:latin typeface="Tahoma" pitchFamily="34" charset="0"/>
              </a:rPr>
              <a:t>Transition Page</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2" y="-25606"/>
            <a:ext cx="9144000" cy="6858000"/>
          </a:xfrm>
          <a:prstGeom prst="rect">
            <a:avLst/>
          </a:prstGeom>
        </p:spPr>
      </p:pic>
      <p:sp>
        <p:nvSpPr>
          <p:cNvPr id="4" name="Rectangle 2"/>
          <p:cNvSpPr txBox="1">
            <a:spLocks noChangeArrowheads="1"/>
          </p:cNvSpPr>
          <p:nvPr/>
        </p:nvSpPr>
        <p:spPr>
          <a:xfrm>
            <a:off x="4716016" y="-25606"/>
            <a:ext cx="4441776"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latin typeface="Monotype Corsiva" pitchFamily="66" charset="0"/>
              </a:rPr>
              <a:t>Австрія</a:t>
            </a:r>
            <a:endParaRPr lang="uk-UA" sz="2000" dirty="0">
              <a:latin typeface="Monotype Corsiva" pitchFamily="66" charset="0"/>
            </a:endParaRPr>
          </a:p>
          <a:p>
            <a:endParaRPr lang="en-US"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99051"/>
            <a:ext cx="4752528" cy="5503490"/>
          </a:xfrm>
          <a:prstGeom prst="rect">
            <a:avLst/>
          </a:prstGeom>
          <a:effectLst>
            <a:softEdge rad="6350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4875" y="616864"/>
            <a:ext cx="4429125" cy="5256583"/>
          </a:xfrm>
          <a:prstGeom prst="rect">
            <a:avLst/>
          </a:prstGeom>
          <a:effectLst>
            <a:softEdge rad="635000"/>
          </a:effectLst>
        </p:spPr>
      </p:pic>
      <p:sp>
        <p:nvSpPr>
          <p:cNvPr id="8" name="Rectangle 2"/>
          <p:cNvSpPr txBox="1">
            <a:spLocks noChangeArrowheads="1"/>
          </p:cNvSpPr>
          <p:nvPr/>
        </p:nvSpPr>
        <p:spPr>
          <a:xfrm>
            <a:off x="6670549" y="616864"/>
            <a:ext cx="2371800"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latin typeface="Monotype Corsiva" pitchFamily="66" charset="0"/>
              </a:rPr>
              <a:t>Долина Вахау</a:t>
            </a:r>
          </a:p>
          <a:p>
            <a:endParaRPr lang="uk-UA" dirty="0"/>
          </a:p>
          <a:p>
            <a:endParaRPr lang="en-US" dirty="0"/>
          </a:p>
        </p:txBody>
      </p:sp>
      <p:sp>
        <p:nvSpPr>
          <p:cNvPr id="9" name="Rectangle 2"/>
          <p:cNvSpPr txBox="1">
            <a:spLocks noChangeArrowheads="1"/>
          </p:cNvSpPr>
          <p:nvPr/>
        </p:nvSpPr>
        <p:spPr>
          <a:xfrm>
            <a:off x="2213992" y="616865"/>
            <a:ext cx="2371800"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latin typeface="Monotype Corsiva" pitchFamily="66" charset="0"/>
              </a:rPr>
              <a:t>Грац</a:t>
            </a:r>
          </a:p>
          <a:p>
            <a:endParaRPr lang="uk-UA" dirty="0"/>
          </a:p>
          <a:p>
            <a:endParaRPr lang="en-US" dirty="0"/>
          </a:p>
        </p:txBody>
      </p:sp>
      <p:sp>
        <p:nvSpPr>
          <p:cNvPr id="6" name="Прямоугольник 5"/>
          <p:cNvSpPr/>
          <p:nvPr/>
        </p:nvSpPr>
        <p:spPr>
          <a:xfrm>
            <a:off x="0" y="5237518"/>
            <a:ext cx="4570859" cy="1569660"/>
          </a:xfrm>
          <a:prstGeom prst="rect">
            <a:avLst/>
          </a:prstGeom>
          <a:solidFill>
            <a:schemeClr val="bg1">
              <a:lumMod val="75000"/>
            </a:schemeClr>
          </a:solidFill>
          <a:ln>
            <a:solidFill>
              <a:schemeClr val="bg1">
                <a:lumMod val="50000"/>
              </a:schemeClr>
            </a:solidFill>
          </a:ln>
        </p:spPr>
        <p:txBody>
          <a:bodyPr wrap="square">
            <a:spAutoFit/>
          </a:bodyPr>
          <a:lstStyle/>
          <a:p>
            <a:pPr algn="ctr"/>
            <a:r>
              <a:rPr lang="ru-RU" sz="1800" b="1" dirty="0" err="1">
                <a:solidFill>
                  <a:schemeClr val="accent4">
                    <a:lumMod val="95000"/>
                    <a:lumOff val="5000"/>
                  </a:schemeClr>
                </a:solidFill>
              </a:rPr>
              <a:t>Грац</a:t>
            </a:r>
            <a:r>
              <a:rPr lang="ru-RU" sz="1800" b="1" dirty="0">
                <a:solidFill>
                  <a:schemeClr val="accent4">
                    <a:lumMod val="95000"/>
                    <a:lumOff val="5000"/>
                  </a:schemeClr>
                </a:solidFill>
              </a:rPr>
              <a:t> </a:t>
            </a:r>
            <a:r>
              <a:rPr lang="en-US" sz="1800" b="1" dirty="0" smtClean="0">
                <a:solidFill>
                  <a:schemeClr val="accent4">
                    <a:lumMod val="95000"/>
                    <a:lumOff val="5000"/>
                  </a:schemeClr>
                </a:solidFill>
              </a:rPr>
              <a:t>(«</a:t>
            </a:r>
            <a:r>
              <a:rPr lang="ru-RU" sz="1800" b="1" dirty="0" err="1">
                <a:solidFill>
                  <a:schemeClr val="accent4">
                    <a:lumMod val="95000"/>
                    <a:lumOff val="5000"/>
                  </a:schemeClr>
                </a:solidFill>
              </a:rPr>
              <a:t>малий</a:t>
            </a:r>
            <a:r>
              <a:rPr lang="ru-RU" sz="1800" b="1" dirty="0">
                <a:solidFill>
                  <a:schemeClr val="accent4">
                    <a:lumMod val="95000"/>
                    <a:lumOff val="5000"/>
                  </a:schemeClr>
                </a:solidFill>
              </a:rPr>
              <a:t> замок</a:t>
            </a:r>
            <a:r>
              <a:rPr lang="ru-RU" sz="1800" b="1" dirty="0" smtClean="0">
                <a:solidFill>
                  <a:schemeClr val="accent4">
                    <a:lumMod val="95000"/>
                    <a:lumOff val="5000"/>
                  </a:schemeClr>
                </a:solidFill>
              </a:rPr>
              <a:t>»)</a:t>
            </a:r>
            <a:r>
              <a:rPr lang="en-US" sz="1800" b="1" dirty="0" smtClean="0">
                <a:solidFill>
                  <a:schemeClr val="accent4">
                    <a:lumMod val="95000"/>
                    <a:lumOff val="5000"/>
                  </a:schemeClr>
                </a:solidFill>
              </a:rPr>
              <a:t>— </a:t>
            </a:r>
            <a:r>
              <a:rPr lang="ru-RU" sz="1800" b="1" dirty="0" err="1">
                <a:solidFill>
                  <a:schemeClr val="accent4">
                    <a:lumMod val="95000"/>
                    <a:lumOff val="5000"/>
                  </a:schemeClr>
                </a:solidFill>
              </a:rPr>
              <a:t>місто</a:t>
            </a:r>
            <a:r>
              <a:rPr lang="ru-RU" sz="1800" b="1" dirty="0">
                <a:solidFill>
                  <a:schemeClr val="accent4">
                    <a:lumMod val="95000"/>
                    <a:lumOff val="5000"/>
                  </a:schemeClr>
                </a:solidFill>
              </a:rPr>
              <a:t> на </a:t>
            </a:r>
            <a:r>
              <a:rPr lang="ru-RU" sz="1800" b="1" dirty="0" err="1">
                <a:solidFill>
                  <a:schemeClr val="accent4">
                    <a:lumMod val="95000"/>
                    <a:lumOff val="5000"/>
                  </a:schemeClr>
                </a:solidFill>
              </a:rPr>
              <a:t>південному</a:t>
            </a:r>
            <a:r>
              <a:rPr lang="ru-RU" sz="1800" b="1" dirty="0">
                <a:solidFill>
                  <a:schemeClr val="accent4">
                    <a:lumMod val="95000"/>
                    <a:lumOff val="5000"/>
                  </a:schemeClr>
                </a:solidFill>
              </a:rPr>
              <a:t> </a:t>
            </a:r>
            <a:r>
              <a:rPr lang="ru-RU" sz="1800" b="1" dirty="0" err="1">
                <a:solidFill>
                  <a:schemeClr val="accent4">
                    <a:lumMod val="95000"/>
                    <a:lumOff val="5000"/>
                  </a:schemeClr>
                </a:solidFill>
              </a:rPr>
              <a:t>сході</a:t>
            </a:r>
            <a:r>
              <a:rPr lang="ru-RU" sz="1800" b="1" dirty="0">
                <a:solidFill>
                  <a:schemeClr val="accent4">
                    <a:lumMod val="95000"/>
                    <a:lumOff val="5000"/>
                  </a:schemeClr>
                </a:solidFill>
              </a:rPr>
              <a:t> </a:t>
            </a:r>
            <a:r>
              <a:rPr lang="ru-RU" sz="1800" b="1" dirty="0" err="1">
                <a:solidFill>
                  <a:schemeClr val="accent4">
                    <a:lumMod val="95000"/>
                    <a:lumOff val="5000"/>
                  </a:schemeClr>
                </a:solidFill>
              </a:rPr>
              <a:t>Австрії</a:t>
            </a:r>
            <a:r>
              <a:rPr lang="ru-RU" sz="1800" b="1" dirty="0">
                <a:solidFill>
                  <a:schemeClr val="accent4">
                    <a:lumMod val="95000"/>
                    <a:lumOff val="5000"/>
                  </a:schemeClr>
                </a:solidFill>
              </a:rPr>
              <a:t>, центр </a:t>
            </a:r>
            <a:r>
              <a:rPr lang="ru-RU" sz="1800" b="1" dirty="0" err="1">
                <a:solidFill>
                  <a:schemeClr val="accent4">
                    <a:lumMod val="95000"/>
                    <a:lumOff val="5000"/>
                  </a:schemeClr>
                </a:solidFill>
              </a:rPr>
              <a:t>федеральної</a:t>
            </a:r>
            <a:r>
              <a:rPr lang="ru-RU" sz="1800" b="1" dirty="0">
                <a:solidFill>
                  <a:schemeClr val="accent4">
                    <a:lumMod val="95000"/>
                    <a:lumOff val="5000"/>
                  </a:schemeClr>
                </a:solidFill>
              </a:rPr>
              <a:t> </a:t>
            </a:r>
            <a:r>
              <a:rPr lang="ru-RU" sz="1800" b="1" dirty="0" err="1">
                <a:solidFill>
                  <a:schemeClr val="accent4">
                    <a:lumMod val="95000"/>
                    <a:lumOff val="5000"/>
                  </a:schemeClr>
                </a:solidFill>
              </a:rPr>
              <a:t>землі</a:t>
            </a:r>
            <a:r>
              <a:rPr lang="ru-RU" sz="1800" b="1" dirty="0">
                <a:solidFill>
                  <a:schemeClr val="accent4">
                    <a:lumMod val="95000"/>
                    <a:lumOff val="5000"/>
                  </a:schemeClr>
                </a:solidFill>
              </a:rPr>
              <a:t> </a:t>
            </a:r>
            <a:r>
              <a:rPr lang="ru-RU" sz="1800" b="1" dirty="0" err="1">
                <a:solidFill>
                  <a:schemeClr val="accent4">
                    <a:lumMod val="95000"/>
                    <a:lumOff val="5000"/>
                  </a:schemeClr>
                </a:solidFill>
              </a:rPr>
              <a:t>Штирія</a:t>
            </a:r>
            <a:r>
              <a:rPr lang="ru-RU" sz="1800" b="1" dirty="0">
                <a:solidFill>
                  <a:schemeClr val="accent4">
                    <a:lumMod val="95000"/>
                    <a:lumOff val="5000"/>
                  </a:schemeClr>
                </a:solidFill>
              </a:rPr>
              <a:t>. </a:t>
            </a:r>
            <a:r>
              <a:rPr lang="ru-RU" sz="1800" b="1" dirty="0" err="1">
                <a:solidFill>
                  <a:schemeClr val="accent4">
                    <a:lumMod val="95000"/>
                    <a:lumOff val="5000"/>
                  </a:schemeClr>
                </a:solidFill>
              </a:rPr>
              <a:t>Грац</a:t>
            </a:r>
            <a:r>
              <a:rPr lang="ru-RU" sz="1800" b="1" dirty="0">
                <a:solidFill>
                  <a:schemeClr val="accent4">
                    <a:lumMod val="95000"/>
                    <a:lumOff val="5000"/>
                  </a:schemeClr>
                </a:solidFill>
              </a:rPr>
              <a:t> — друге за величиною </a:t>
            </a:r>
            <a:r>
              <a:rPr lang="ru-RU" sz="1800" b="1" dirty="0" err="1">
                <a:solidFill>
                  <a:schemeClr val="accent4">
                    <a:lumMod val="95000"/>
                    <a:lumOff val="5000"/>
                  </a:schemeClr>
                </a:solidFill>
              </a:rPr>
              <a:t>місто</a:t>
            </a:r>
            <a:r>
              <a:rPr lang="ru-RU" sz="1800" b="1" dirty="0">
                <a:solidFill>
                  <a:schemeClr val="accent4">
                    <a:lumMod val="95000"/>
                    <a:lumOff val="5000"/>
                  </a:schemeClr>
                </a:solidFill>
              </a:rPr>
              <a:t> </a:t>
            </a:r>
            <a:r>
              <a:rPr lang="ru-RU" sz="1800" b="1" dirty="0" err="1">
                <a:solidFill>
                  <a:schemeClr val="accent4">
                    <a:lumMod val="95000"/>
                    <a:lumOff val="5000"/>
                  </a:schemeClr>
                </a:solidFill>
              </a:rPr>
              <a:t>Австрії</a:t>
            </a:r>
            <a:r>
              <a:rPr lang="ru-RU" sz="1800" b="1" dirty="0">
                <a:solidFill>
                  <a:schemeClr val="accent4">
                    <a:lumMod val="95000"/>
                    <a:lumOff val="5000"/>
                  </a:schemeClr>
                </a:solidFill>
              </a:rPr>
              <a:t>, </a:t>
            </a:r>
            <a:r>
              <a:rPr lang="ru-RU" sz="1800" b="1" dirty="0" err="1">
                <a:solidFill>
                  <a:schemeClr val="accent4">
                    <a:lumMod val="95000"/>
                    <a:lumOff val="5000"/>
                  </a:schemeClr>
                </a:solidFill>
              </a:rPr>
              <a:t>нараховує</a:t>
            </a:r>
            <a:r>
              <a:rPr lang="ru-RU" sz="1800" b="1" dirty="0">
                <a:solidFill>
                  <a:schemeClr val="accent4">
                    <a:lumMod val="95000"/>
                    <a:lumOff val="5000"/>
                  </a:schemeClr>
                </a:solidFill>
              </a:rPr>
              <a:t> 240 </a:t>
            </a:r>
            <a:r>
              <a:rPr lang="ru-RU" sz="1800" b="1" dirty="0" err="1">
                <a:solidFill>
                  <a:schemeClr val="accent4">
                    <a:lumMod val="95000"/>
                    <a:lumOff val="5000"/>
                  </a:schemeClr>
                </a:solidFill>
              </a:rPr>
              <a:t>тисяч</a:t>
            </a:r>
            <a:r>
              <a:rPr lang="ru-RU" sz="1800" b="1" dirty="0">
                <a:solidFill>
                  <a:schemeClr val="accent4">
                    <a:lumMod val="95000"/>
                    <a:lumOff val="5000"/>
                  </a:schemeClr>
                </a:solidFill>
              </a:rPr>
              <a:t> </a:t>
            </a:r>
            <a:r>
              <a:rPr lang="ru-RU" sz="1800" b="1" dirty="0" err="1">
                <a:solidFill>
                  <a:schemeClr val="accent4">
                    <a:lumMod val="95000"/>
                    <a:lumOff val="5000"/>
                  </a:schemeClr>
                </a:solidFill>
              </a:rPr>
              <a:t>мешканців</a:t>
            </a:r>
            <a:r>
              <a:rPr lang="ru-RU" b="1" dirty="0">
                <a:solidFill>
                  <a:schemeClr val="accent4">
                    <a:lumMod val="95000"/>
                    <a:lumOff val="5000"/>
                  </a:schemeClr>
                </a:solidFill>
              </a:rPr>
              <a:t>.</a:t>
            </a:r>
          </a:p>
        </p:txBody>
      </p:sp>
      <p:sp>
        <p:nvSpPr>
          <p:cNvPr id="7" name="Прямоугольник 6"/>
          <p:cNvSpPr/>
          <p:nvPr/>
        </p:nvSpPr>
        <p:spPr>
          <a:xfrm>
            <a:off x="4558208" y="4769643"/>
            <a:ext cx="4585792" cy="2031325"/>
          </a:xfrm>
          <a:prstGeom prst="rect">
            <a:avLst/>
          </a:prstGeom>
          <a:solidFill>
            <a:schemeClr val="bg1">
              <a:lumMod val="75000"/>
            </a:schemeClr>
          </a:solidFill>
          <a:ln>
            <a:solidFill>
              <a:schemeClr val="bg1">
                <a:lumMod val="65000"/>
              </a:schemeClr>
            </a:solidFill>
          </a:ln>
        </p:spPr>
        <p:txBody>
          <a:bodyPr wrap="square">
            <a:spAutoFit/>
          </a:bodyPr>
          <a:lstStyle/>
          <a:p>
            <a:r>
              <a:rPr lang="ru-RU" sz="1800" b="1" dirty="0" err="1" smtClean="0"/>
              <a:t>Вахау</a:t>
            </a:r>
            <a:r>
              <a:rPr lang="en-US" sz="1800" b="1" dirty="0" smtClean="0"/>
              <a:t>— </a:t>
            </a:r>
            <a:r>
              <a:rPr lang="ru-RU" sz="1800" b="1" dirty="0" err="1"/>
              <a:t>місцевість</a:t>
            </a:r>
            <a:r>
              <a:rPr lang="ru-RU" sz="1800" b="1" dirty="0"/>
              <a:t> в </a:t>
            </a:r>
            <a:r>
              <a:rPr lang="ru-RU" sz="1800" b="1" dirty="0" err="1"/>
              <a:t>Нижній</a:t>
            </a:r>
            <a:r>
              <a:rPr lang="ru-RU" sz="1800" b="1" dirty="0"/>
              <a:t> </a:t>
            </a:r>
            <a:r>
              <a:rPr lang="ru-RU" sz="1800" b="1" dirty="0" err="1"/>
              <a:t>Австрії</a:t>
            </a:r>
            <a:r>
              <a:rPr lang="ru-RU" sz="1800" b="1" dirty="0"/>
              <a:t>, </a:t>
            </a:r>
            <a:r>
              <a:rPr lang="ru-RU" sz="1800" b="1" dirty="0" err="1"/>
              <a:t>являє</a:t>
            </a:r>
            <a:r>
              <a:rPr lang="ru-RU" sz="1800" b="1" dirty="0"/>
              <a:t> собою долину </a:t>
            </a:r>
            <a:r>
              <a:rPr lang="ru-RU" sz="1800" b="1" dirty="0" err="1"/>
              <a:t>вздовж</a:t>
            </a:r>
            <a:r>
              <a:rPr lang="ru-RU" sz="1800" b="1" dirty="0"/>
              <a:t> Дунаю, </a:t>
            </a:r>
            <a:r>
              <a:rPr lang="ru-RU" sz="1800" b="1" dirty="0" err="1"/>
              <a:t>що</a:t>
            </a:r>
            <a:r>
              <a:rPr lang="ru-RU" sz="1800" b="1" dirty="0"/>
              <a:t> </a:t>
            </a:r>
            <a:r>
              <a:rPr lang="ru-RU" sz="1800" b="1" dirty="0" err="1"/>
              <a:t>розкинулася</a:t>
            </a:r>
            <a:r>
              <a:rPr lang="ru-RU" sz="1800" b="1" dirty="0"/>
              <a:t> </a:t>
            </a:r>
            <a:r>
              <a:rPr lang="ru-RU" sz="1800" b="1" dirty="0" err="1"/>
              <a:t>між</a:t>
            </a:r>
            <a:r>
              <a:rPr lang="ru-RU" sz="1800" b="1" dirty="0"/>
              <a:t> </a:t>
            </a:r>
            <a:r>
              <a:rPr lang="ru-RU" sz="1800" b="1" dirty="0" err="1"/>
              <a:t>містами</a:t>
            </a:r>
            <a:r>
              <a:rPr lang="ru-RU" sz="1800" b="1" dirty="0"/>
              <a:t> </a:t>
            </a:r>
            <a:r>
              <a:rPr lang="ru-RU" sz="1800" b="1" dirty="0" err="1"/>
              <a:t>Мельк</a:t>
            </a:r>
            <a:r>
              <a:rPr lang="ru-RU" sz="1800" b="1" dirty="0"/>
              <a:t> та </a:t>
            </a:r>
            <a:r>
              <a:rPr lang="ru-RU" sz="1800" b="1" dirty="0" err="1"/>
              <a:t>Кремс</a:t>
            </a:r>
            <a:r>
              <a:rPr lang="ru-RU" sz="1800" b="1" dirty="0"/>
              <a:t>. </a:t>
            </a:r>
            <a:r>
              <a:rPr lang="ru-RU" sz="1800" b="1" dirty="0" err="1"/>
              <a:t>Вахау</a:t>
            </a:r>
            <a:r>
              <a:rPr lang="ru-RU" sz="1800" b="1" dirty="0"/>
              <a:t> </a:t>
            </a:r>
            <a:r>
              <a:rPr lang="ru-RU" sz="1800" b="1" dirty="0" err="1"/>
              <a:t>знаходиться</a:t>
            </a:r>
            <a:r>
              <a:rPr lang="ru-RU" sz="1800" b="1" dirty="0"/>
              <a:t> </a:t>
            </a:r>
            <a:r>
              <a:rPr lang="ru-RU" sz="1800" b="1" dirty="0" err="1"/>
              <a:t>приблизно</a:t>
            </a:r>
            <a:r>
              <a:rPr lang="ru-RU" sz="1800" b="1" dirty="0"/>
              <a:t> за 80 км на </a:t>
            </a:r>
            <a:r>
              <a:rPr lang="ru-RU" sz="1800" b="1" dirty="0" err="1"/>
              <a:t>захід</a:t>
            </a:r>
            <a:r>
              <a:rPr lang="ru-RU" sz="1800" b="1" dirty="0"/>
              <a:t> </a:t>
            </a:r>
            <a:r>
              <a:rPr lang="ru-RU" sz="1800" b="1" dirty="0" err="1"/>
              <a:t>від</a:t>
            </a:r>
            <a:r>
              <a:rPr lang="ru-RU" sz="1800" b="1" dirty="0"/>
              <a:t> </a:t>
            </a:r>
            <a:r>
              <a:rPr lang="ru-RU" sz="1800" b="1" dirty="0" err="1"/>
              <a:t>Відня</a:t>
            </a:r>
            <a:r>
              <a:rPr lang="ru-RU" sz="1800" b="1" dirty="0" smtClean="0"/>
              <a:t>.</a:t>
            </a:r>
            <a:endParaRPr lang="ru-RU" sz="1800" b="1" dirty="0"/>
          </a:p>
          <a:p>
            <a:r>
              <a:rPr lang="ru-RU" sz="1800" b="1" dirty="0"/>
              <a:t>Долина </a:t>
            </a:r>
            <a:r>
              <a:rPr lang="ru-RU" sz="1800" b="1" dirty="0" err="1"/>
              <a:t>Вахау</a:t>
            </a:r>
            <a:r>
              <a:rPr lang="ru-RU" sz="1800" b="1" dirty="0"/>
              <a:t> внесена до списку </a:t>
            </a:r>
            <a:r>
              <a:rPr lang="ru-RU" sz="1800" b="1" dirty="0" err="1"/>
              <a:t>об'єктів</a:t>
            </a:r>
            <a:r>
              <a:rPr lang="ru-RU" sz="1800" b="1" dirty="0"/>
              <a:t> </a:t>
            </a:r>
            <a:r>
              <a:rPr lang="ru-RU" sz="1800" b="1" dirty="0" err="1"/>
              <a:t>Світової</a:t>
            </a:r>
            <a:r>
              <a:rPr lang="ru-RU" sz="1800" b="1" dirty="0"/>
              <a:t> </a:t>
            </a:r>
            <a:r>
              <a:rPr lang="ru-RU" sz="1800" b="1" dirty="0" err="1"/>
              <a:t>спадщини</a:t>
            </a:r>
            <a:r>
              <a:rPr lang="ru-RU" sz="1800" b="1" dirty="0"/>
              <a:t> ЮНЕСКО</a:t>
            </a:r>
            <a:r>
              <a:rPr lang="ru-RU" sz="1600" dirty="0"/>
              <a:t>.</a:t>
            </a:r>
          </a:p>
        </p:txBody>
      </p:sp>
    </p:spTree>
    <p:extLst>
      <p:ext uri="{BB962C8B-B14F-4D97-AF65-F5344CB8AC3E}">
        <p14:creationId xmlns:p14="http://schemas.microsoft.com/office/powerpoint/2010/main" val="2594842335"/>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514600" y="990600"/>
            <a:ext cx="6400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r>
              <a:rPr lang="en-US" sz="6600" dirty="0">
                <a:latin typeface="Tahoma" pitchFamily="34" charset="0"/>
              </a:rPr>
              <a:t>Transition Page</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2"/>
          <p:cNvSpPr txBox="1">
            <a:spLocks noChangeArrowheads="1"/>
          </p:cNvSpPr>
          <p:nvPr/>
        </p:nvSpPr>
        <p:spPr>
          <a:xfrm>
            <a:off x="4716016" y="0"/>
            <a:ext cx="4441776"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latin typeface="Monotype Corsiva" pitchFamily="66" charset="0"/>
              </a:rPr>
              <a:t>Австрія</a:t>
            </a:r>
            <a:endParaRPr lang="uk-UA" sz="2000" dirty="0">
              <a:latin typeface="Monotype Corsiva" pitchFamily="66" charset="0"/>
            </a:endParaRPr>
          </a:p>
          <a:p>
            <a:endParaRPr lang="en-US"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2" y="-171400"/>
            <a:ext cx="8210636" cy="5478664"/>
          </a:xfrm>
          <a:prstGeom prst="rect">
            <a:avLst/>
          </a:prstGeom>
          <a:effectLst>
            <a:softEdge rad="635000"/>
          </a:effectLst>
        </p:spPr>
      </p:pic>
      <p:sp>
        <p:nvSpPr>
          <p:cNvPr id="8" name="Rectangle 2"/>
          <p:cNvSpPr txBox="1">
            <a:spLocks noChangeArrowheads="1"/>
          </p:cNvSpPr>
          <p:nvPr/>
        </p:nvSpPr>
        <p:spPr>
          <a:xfrm>
            <a:off x="6772200" y="1088260"/>
            <a:ext cx="2371800"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latin typeface="Monotype Corsiva" pitchFamily="66" charset="0"/>
              </a:rPr>
              <a:t>Залізниця Земмерінга</a:t>
            </a:r>
          </a:p>
          <a:p>
            <a:endParaRPr lang="uk-UA" dirty="0"/>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56" y="4992687"/>
            <a:ext cx="9223376"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84233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514600" y="990600"/>
            <a:ext cx="6400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r>
              <a:rPr lang="en-US" sz="6600" dirty="0">
                <a:latin typeface="Tahoma" pitchFamily="34" charset="0"/>
              </a:rPr>
              <a:t>Transition Page</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56" y="-171400"/>
            <a:ext cx="9252520" cy="6525344"/>
          </a:xfrm>
          <a:prstGeom prst="rect">
            <a:avLst/>
          </a:prstGeom>
          <a:effectLst>
            <a:softEdge rad="635000"/>
          </a:effectLst>
        </p:spPr>
      </p:pic>
      <p:sp>
        <p:nvSpPr>
          <p:cNvPr id="6" name="Rectangle 2"/>
          <p:cNvSpPr txBox="1">
            <a:spLocks noChangeArrowheads="1"/>
          </p:cNvSpPr>
          <p:nvPr/>
        </p:nvSpPr>
        <p:spPr>
          <a:xfrm>
            <a:off x="4716016" y="-25606"/>
            <a:ext cx="4441776"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latin typeface="Monotype Corsiva" pitchFamily="66" charset="0"/>
              </a:rPr>
              <a:t>Австрія</a:t>
            </a:r>
            <a:endParaRPr lang="uk-UA" sz="2000" dirty="0">
              <a:latin typeface="Monotype Corsiva" pitchFamily="66" charset="0"/>
            </a:endParaRPr>
          </a:p>
          <a:p>
            <a:endParaRPr lang="en-US" dirty="0"/>
          </a:p>
        </p:txBody>
      </p:sp>
      <p:sp>
        <p:nvSpPr>
          <p:cNvPr id="7" name="Rectangle 2"/>
          <p:cNvSpPr txBox="1">
            <a:spLocks noChangeArrowheads="1"/>
          </p:cNvSpPr>
          <p:nvPr/>
        </p:nvSpPr>
        <p:spPr>
          <a:xfrm>
            <a:off x="6772200" y="1133083"/>
            <a:ext cx="2371800"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solidFill>
                  <a:schemeClr val="bg1"/>
                </a:solidFill>
                <a:latin typeface="Monotype Corsiva" pitchFamily="66" charset="0"/>
              </a:rPr>
              <a:t>Зальцбург</a:t>
            </a:r>
          </a:p>
          <a:p>
            <a:endParaRPr lang="uk-UA" dirty="0"/>
          </a:p>
          <a:p>
            <a:endParaRPr lang="en-US" dirty="0"/>
          </a:p>
        </p:txBody>
      </p:sp>
      <p:sp>
        <p:nvSpPr>
          <p:cNvPr id="4" name="Прямоугольник 3"/>
          <p:cNvSpPr/>
          <p:nvPr/>
        </p:nvSpPr>
        <p:spPr>
          <a:xfrm>
            <a:off x="166112" y="4937206"/>
            <a:ext cx="8892480" cy="1754326"/>
          </a:xfrm>
          <a:prstGeom prst="rect">
            <a:avLst/>
          </a:prstGeom>
          <a:solidFill>
            <a:schemeClr val="bg1">
              <a:lumMod val="75000"/>
            </a:schemeClr>
          </a:solidFill>
        </p:spPr>
        <p:txBody>
          <a:bodyPr wrap="square">
            <a:spAutoFit/>
          </a:bodyPr>
          <a:lstStyle/>
          <a:p>
            <a:r>
              <a:rPr lang="vi-VN" sz="1800" dirty="0"/>
              <a:t>За́льцбург </a:t>
            </a:r>
            <a:r>
              <a:rPr lang="vi-VN" sz="1800" dirty="0" smtClean="0"/>
              <a:t>(дослівно </a:t>
            </a:r>
            <a:r>
              <a:rPr lang="vi-VN" sz="1800" dirty="0"/>
              <a:t>«Сольовий за́мок») — місто на заході Австрії, столиця федеральної землі Зальцбург. Місто розташоване на березі ріки Зальцах біля північного підніжжя Альп. Зальцбург розташований за 300 км на захід від Відня, та 150 км на схід від Мюнхена. Найближчий альпійський пік — Унтерсберг (висота 1972 метра) — розташований за декілька кілометрів від центру міста на кордоні з Німеччиною. Старе місто в стилі бароко, численні церкви та фортеця </a:t>
            </a:r>
            <a:endParaRPr lang="ru-RU" sz="1800" dirty="0"/>
          </a:p>
        </p:txBody>
      </p:sp>
    </p:spTree>
    <p:extLst>
      <p:ext uri="{BB962C8B-B14F-4D97-AF65-F5344CB8AC3E}">
        <p14:creationId xmlns:p14="http://schemas.microsoft.com/office/powerpoint/2010/main" val="259484233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514600" y="990600"/>
            <a:ext cx="6400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r>
              <a:rPr lang="en-US" sz="6600" dirty="0">
                <a:latin typeface="Tahoma" pitchFamily="34" charset="0"/>
              </a:rPr>
              <a:t>Transition Page</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20" y="-428208"/>
            <a:ext cx="8755360" cy="6312445"/>
          </a:xfrm>
          <a:prstGeom prst="rect">
            <a:avLst/>
          </a:prstGeom>
          <a:effectLst>
            <a:softEdge rad="635000"/>
          </a:effectLst>
        </p:spPr>
      </p:pic>
      <p:sp>
        <p:nvSpPr>
          <p:cNvPr id="7" name="Rectangle 2"/>
          <p:cNvSpPr txBox="1">
            <a:spLocks noChangeArrowheads="1"/>
          </p:cNvSpPr>
          <p:nvPr/>
        </p:nvSpPr>
        <p:spPr>
          <a:xfrm>
            <a:off x="4716016" y="-25606"/>
            <a:ext cx="4441776"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latin typeface="Monotype Corsiva" pitchFamily="66" charset="0"/>
              </a:rPr>
              <a:t>Австрія</a:t>
            </a:r>
            <a:endParaRPr lang="uk-UA" sz="2000" dirty="0">
              <a:latin typeface="Monotype Corsiva" pitchFamily="66" charset="0"/>
            </a:endParaRPr>
          </a:p>
          <a:p>
            <a:endParaRPr lang="en-US" dirty="0"/>
          </a:p>
        </p:txBody>
      </p:sp>
      <p:sp>
        <p:nvSpPr>
          <p:cNvPr id="8" name="Rectangle 2"/>
          <p:cNvSpPr txBox="1">
            <a:spLocks noChangeArrowheads="1"/>
          </p:cNvSpPr>
          <p:nvPr/>
        </p:nvSpPr>
        <p:spPr>
          <a:xfrm>
            <a:off x="6772200" y="1088260"/>
            <a:ext cx="2371800"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latin typeface="Monotype Corsiva" pitchFamily="66" charset="0"/>
              </a:rPr>
              <a:t>Відень</a:t>
            </a:r>
          </a:p>
          <a:p>
            <a:endParaRPr lang="uk-UA" dirty="0"/>
          </a:p>
          <a:p>
            <a:endParaRPr lang="en-US" dirty="0"/>
          </a:p>
        </p:txBody>
      </p:sp>
      <p:sp>
        <p:nvSpPr>
          <p:cNvPr id="4" name="Прямоугольник 3"/>
          <p:cNvSpPr/>
          <p:nvPr/>
        </p:nvSpPr>
        <p:spPr>
          <a:xfrm>
            <a:off x="0" y="5265897"/>
            <a:ext cx="9036496" cy="1569660"/>
          </a:xfrm>
          <a:prstGeom prst="rect">
            <a:avLst/>
          </a:prstGeom>
          <a:solidFill>
            <a:schemeClr val="bg1">
              <a:lumMod val="75000"/>
            </a:schemeClr>
          </a:solidFill>
        </p:spPr>
        <p:txBody>
          <a:bodyPr wrap="square">
            <a:spAutoFit/>
          </a:bodyPr>
          <a:lstStyle/>
          <a:p>
            <a:r>
              <a:rPr lang="ru-RU" sz="1800" dirty="0" err="1" smtClean="0"/>
              <a:t>Відень</a:t>
            </a:r>
            <a:r>
              <a:rPr lang="en-US" sz="1800" dirty="0" smtClean="0"/>
              <a:t>— </a:t>
            </a:r>
            <a:r>
              <a:rPr lang="ru-RU" sz="1800" dirty="0" err="1"/>
              <a:t>столиця</a:t>
            </a:r>
            <a:r>
              <a:rPr lang="ru-RU" sz="1800" dirty="0"/>
              <a:t> </a:t>
            </a:r>
            <a:r>
              <a:rPr lang="ru-RU" sz="1800" dirty="0" err="1"/>
              <a:t>Австрії</a:t>
            </a:r>
            <a:r>
              <a:rPr lang="ru-RU" sz="1800" dirty="0"/>
              <a:t>. Є </a:t>
            </a:r>
            <a:r>
              <a:rPr lang="ru-RU" sz="1800" dirty="0" err="1"/>
              <a:t>однією</a:t>
            </a:r>
            <a:r>
              <a:rPr lang="ru-RU" sz="1800" dirty="0"/>
              <a:t> з 9 земель </a:t>
            </a:r>
            <a:r>
              <a:rPr lang="ru-RU" sz="1800" dirty="0" err="1"/>
              <a:t>Австрії</a:t>
            </a:r>
            <a:r>
              <a:rPr lang="ru-RU" sz="1800" dirty="0"/>
              <a:t>, з </a:t>
            </a:r>
            <a:r>
              <a:rPr lang="ru-RU" sz="1800" dirty="0" err="1"/>
              <a:t>усіх</a:t>
            </a:r>
            <a:r>
              <a:rPr lang="ru-RU" sz="1800" dirty="0"/>
              <a:t> </a:t>
            </a:r>
            <a:r>
              <a:rPr lang="ru-RU" sz="1800" dirty="0" err="1"/>
              <a:t>боків</a:t>
            </a:r>
            <a:r>
              <a:rPr lang="ru-RU" sz="1800" dirty="0"/>
              <a:t> </a:t>
            </a:r>
            <a:r>
              <a:rPr lang="ru-RU" sz="1800" dirty="0" err="1"/>
              <a:t>оточеною</a:t>
            </a:r>
            <a:r>
              <a:rPr lang="ru-RU" sz="1800" dirty="0"/>
              <a:t> </a:t>
            </a:r>
            <a:r>
              <a:rPr lang="ru-RU" sz="1800" dirty="0" err="1"/>
              <a:t>територією</a:t>
            </a:r>
            <a:r>
              <a:rPr lang="ru-RU" sz="1800" dirty="0"/>
              <a:t> </a:t>
            </a:r>
            <a:r>
              <a:rPr lang="ru-RU" sz="1800" dirty="0" err="1"/>
              <a:t>іншої</a:t>
            </a:r>
            <a:r>
              <a:rPr lang="ru-RU" sz="1800" dirty="0"/>
              <a:t> </a:t>
            </a:r>
            <a:r>
              <a:rPr lang="ru-RU" sz="1800" dirty="0" err="1"/>
              <a:t>землі</a:t>
            </a:r>
            <a:r>
              <a:rPr lang="ru-RU" sz="1800" dirty="0"/>
              <a:t> — </a:t>
            </a:r>
            <a:r>
              <a:rPr lang="ru-RU" sz="1800" dirty="0" err="1"/>
              <a:t>Нижньої</a:t>
            </a:r>
            <a:r>
              <a:rPr lang="ru-RU" sz="1800" dirty="0"/>
              <a:t> </a:t>
            </a:r>
            <a:r>
              <a:rPr lang="ru-RU" sz="1800" dirty="0" err="1" smtClean="0"/>
              <a:t>Австрії</a:t>
            </a:r>
            <a:r>
              <a:rPr lang="ru-RU" sz="1800" dirty="0" smtClean="0"/>
              <a:t>. </a:t>
            </a:r>
            <a:r>
              <a:rPr lang="ru-RU" sz="1800" dirty="0" err="1" smtClean="0"/>
              <a:t>Відень</a:t>
            </a:r>
            <a:r>
              <a:rPr lang="ru-RU" sz="1800" dirty="0" smtClean="0"/>
              <a:t> </a:t>
            </a:r>
            <a:r>
              <a:rPr lang="ru-RU" sz="1800" dirty="0"/>
              <a:t>є </a:t>
            </a:r>
            <a:r>
              <a:rPr lang="ru-RU" sz="1800" dirty="0" err="1"/>
              <a:t>третім</a:t>
            </a:r>
            <a:r>
              <a:rPr lang="ru-RU" sz="1800" dirty="0"/>
              <a:t> </a:t>
            </a:r>
            <a:r>
              <a:rPr lang="ru-RU" sz="1800" dirty="0" err="1"/>
              <a:t>містом</a:t>
            </a:r>
            <a:r>
              <a:rPr lang="ru-RU" sz="1800" dirty="0"/>
              <a:t> — </a:t>
            </a:r>
            <a:r>
              <a:rPr lang="ru-RU" sz="1800" dirty="0" err="1"/>
              <a:t>резиденцією</a:t>
            </a:r>
            <a:r>
              <a:rPr lang="ru-RU" sz="1800" dirty="0"/>
              <a:t> ООН </a:t>
            </a:r>
            <a:r>
              <a:rPr lang="ru-RU" sz="1800" dirty="0" err="1"/>
              <a:t>після</a:t>
            </a:r>
            <a:r>
              <a:rPr lang="ru-RU" sz="1800" dirty="0"/>
              <a:t> Нью-Йорка і </a:t>
            </a:r>
            <a:r>
              <a:rPr lang="ru-RU" sz="1800" dirty="0" err="1"/>
              <a:t>Женеви</a:t>
            </a:r>
            <a:r>
              <a:rPr lang="ru-RU" sz="1800" dirty="0"/>
              <a:t>. </a:t>
            </a:r>
            <a:r>
              <a:rPr lang="ru-RU" sz="1800" dirty="0" smtClean="0"/>
              <a:t>У </a:t>
            </a:r>
            <a:r>
              <a:rPr lang="ru-RU" sz="1800" dirty="0" err="1"/>
              <a:t>Відні</a:t>
            </a:r>
            <a:r>
              <a:rPr lang="ru-RU" sz="1800" dirty="0"/>
              <a:t> </a:t>
            </a:r>
            <a:r>
              <a:rPr lang="ru-RU" sz="1800" dirty="0" err="1"/>
              <a:t>містяться</a:t>
            </a:r>
            <a:r>
              <a:rPr lang="ru-RU" sz="1800" dirty="0"/>
              <a:t> штаб-</a:t>
            </a:r>
            <a:r>
              <a:rPr lang="ru-RU" sz="1800" dirty="0" err="1"/>
              <a:t>квартири</a:t>
            </a:r>
            <a:r>
              <a:rPr lang="ru-RU" sz="1800" dirty="0"/>
              <a:t> </a:t>
            </a:r>
            <a:r>
              <a:rPr lang="ru-RU" sz="1800" dirty="0" err="1"/>
              <a:t>інших</a:t>
            </a:r>
            <a:r>
              <a:rPr lang="ru-RU" sz="1800" dirty="0"/>
              <a:t> </a:t>
            </a:r>
            <a:r>
              <a:rPr lang="ru-RU" sz="1800" dirty="0" err="1"/>
              <a:t>міжнародних</a:t>
            </a:r>
            <a:r>
              <a:rPr lang="ru-RU" sz="1800" dirty="0"/>
              <a:t> </a:t>
            </a:r>
            <a:r>
              <a:rPr lang="ru-RU" sz="1800" dirty="0" err="1"/>
              <a:t>організацій</a:t>
            </a:r>
            <a:r>
              <a:rPr lang="ru-RU" sz="1800" dirty="0"/>
              <a:t>: ОПЕК, ОБСЄ </a:t>
            </a:r>
            <a:r>
              <a:rPr lang="ru-RU" sz="1800" dirty="0" err="1" smtClean="0"/>
              <a:t>тощо</a:t>
            </a:r>
            <a:r>
              <a:rPr lang="ru-RU" sz="1800" dirty="0" smtClean="0"/>
              <a:t>. </a:t>
            </a:r>
            <a:r>
              <a:rPr lang="ru-RU" sz="1800" dirty="0" err="1" smtClean="0"/>
              <a:t>Старе</a:t>
            </a:r>
            <a:r>
              <a:rPr lang="ru-RU" sz="1800" dirty="0" smtClean="0"/>
              <a:t> </a:t>
            </a:r>
            <a:r>
              <a:rPr lang="ru-RU" sz="1800" dirty="0" err="1"/>
              <a:t>місто</a:t>
            </a:r>
            <a:r>
              <a:rPr lang="ru-RU" sz="1800" dirty="0"/>
              <a:t> </a:t>
            </a:r>
            <a:r>
              <a:rPr lang="ru-RU" sz="1800" dirty="0" err="1"/>
              <a:t>Відня</a:t>
            </a:r>
            <a:r>
              <a:rPr lang="ru-RU" sz="1800" dirty="0"/>
              <a:t> в </a:t>
            </a:r>
            <a:r>
              <a:rPr lang="ru-RU" sz="1800" dirty="0" err="1"/>
              <a:t>грудні</a:t>
            </a:r>
            <a:r>
              <a:rPr lang="ru-RU" sz="1800" dirty="0"/>
              <a:t> 2001 р. </a:t>
            </a:r>
            <a:r>
              <a:rPr lang="ru-RU" sz="1800" dirty="0" err="1"/>
              <a:t>було</a:t>
            </a:r>
            <a:r>
              <a:rPr lang="ru-RU" sz="1800" dirty="0"/>
              <a:t> </a:t>
            </a:r>
            <a:r>
              <a:rPr lang="ru-RU" sz="1800" dirty="0" err="1"/>
              <a:t>внесене</a:t>
            </a:r>
            <a:r>
              <a:rPr lang="ru-RU" sz="1800" dirty="0"/>
              <a:t> до </a:t>
            </a:r>
            <a:r>
              <a:rPr lang="ru-RU" sz="1800" dirty="0" err="1"/>
              <a:t>переліку</a:t>
            </a:r>
            <a:r>
              <a:rPr lang="ru-RU" sz="1800" dirty="0"/>
              <a:t> </a:t>
            </a:r>
            <a:r>
              <a:rPr lang="ru-RU" sz="1800" dirty="0" err="1"/>
              <a:t>Культурної</a:t>
            </a:r>
            <a:r>
              <a:rPr lang="ru-RU" sz="1800" dirty="0"/>
              <a:t> </a:t>
            </a:r>
            <a:r>
              <a:rPr lang="ru-RU" sz="1800" dirty="0" err="1"/>
              <a:t>спадщини</a:t>
            </a:r>
            <a:r>
              <a:rPr lang="ru-RU" sz="1800" dirty="0"/>
              <a:t> ЮНЕСКО</a:t>
            </a:r>
            <a:r>
              <a:rPr lang="ru-RU" dirty="0"/>
              <a:t>.</a:t>
            </a:r>
          </a:p>
        </p:txBody>
      </p:sp>
    </p:spTree>
    <p:extLst>
      <p:ext uri="{BB962C8B-B14F-4D97-AF65-F5344CB8AC3E}">
        <p14:creationId xmlns:p14="http://schemas.microsoft.com/office/powerpoint/2010/main" val="259484233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514600" y="990600"/>
            <a:ext cx="6400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r"/>
            <a:r>
              <a:rPr lang="en-US" sz="6600" dirty="0">
                <a:latin typeface="Tahoma" pitchFamily="34" charset="0"/>
              </a:rPr>
              <a:t>Transition Page</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2"/>
          <p:cNvSpPr txBox="1">
            <a:spLocks noChangeArrowheads="1"/>
          </p:cNvSpPr>
          <p:nvPr/>
        </p:nvSpPr>
        <p:spPr>
          <a:xfrm>
            <a:off x="4716016" y="-25606"/>
            <a:ext cx="4441776"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latin typeface="Monotype Corsiva" pitchFamily="66" charset="0"/>
              </a:rPr>
              <a:t>Бельгія</a:t>
            </a:r>
            <a:endParaRPr lang="uk-UA" sz="2000" dirty="0">
              <a:latin typeface="Monotype Corsiva" pitchFamily="66" charset="0"/>
            </a:endParaRPr>
          </a:p>
          <a:p>
            <a:endParaRPr lang="en-US"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57792" cy="6858000"/>
          </a:xfrm>
          <a:prstGeom prst="rect">
            <a:avLst/>
          </a:prstGeom>
          <a:effectLst>
            <a:softEdge rad="635000"/>
          </a:effectLst>
        </p:spPr>
      </p:pic>
      <p:sp>
        <p:nvSpPr>
          <p:cNvPr id="6" name="Rectangle 2"/>
          <p:cNvSpPr txBox="1">
            <a:spLocks noChangeArrowheads="1"/>
          </p:cNvSpPr>
          <p:nvPr/>
        </p:nvSpPr>
        <p:spPr>
          <a:xfrm>
            <a:off x="6772200" y="754902"/>
            <a:ext cx="2371800" cy="471395"/>
          </a:xfrm>
          <a:prstGeom prst="rect">
            <a:avLst/>
          </a:prstGeom>
          <a:ln w="34925">
            <a:noFill/>
          </a:ln>
          <a:effectLst/>
          <a:scene3d>
            <a:camera prst="orthographicFront">
              <a:rot lat="0" lon="0" rev="0"/>
            </a:camera>
            <a:lightRig rig="chilly" dir="t">
              <a:rot lat="0" lon="0" rev="18480000"/>
            </a:lightRig>
          </a:scene3d>
          <a:sp3d prstMaterial="clear">
            <a:bevelT h="63500"/>
          </a:sp3d>
        </p:spPr>
        <p:style>
          <a:lnRef idx="2">
            <a:schemeClr val="accent3">
              <a:shade val="50000"/>
            </a:schemeClr>
          </a:lnRef>
          <a:fillRef idx="1">
            <a:schemeClr val="accent3"/>
          </a:fillRef>
          <a:effectRef idx="0">
            <a:schemeClr val="accent3"/>
          </a:effectRef>
          <a:fontRef idx="minor">
            <a:schemeClr val="lt1"/>
          </a:fontRef>
        </p:style>
        <p:txBody>
          <a:bodyPr/>
          <a:lst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ahoma" pitchFamily="34" charset="0"/>
              </a:defRPr>
            </a:lvl2pPr>
            <a:lvl3pPr algn="ctr" rtl="0" eaLnBrk="1" fontAlgn="base" hangingPunct="1">
              <a:spcBef>
                <a:spcPct val="0"/>
              </a:spcBef>
              <a:spcAft>
                <a:spcPct val="0"/>
              </a:spcAft>
              <a:defRPr sz="4400">
                <a:solidFill>
                  <a:schemeClr val="tx1"/>
                </a:solidFill>
                <a:latin typeface="Tahoma" pitchFamily="34" charset="0"/>
              </a:defRPr>
            </a:lvl3pPr>
            <a:lvl4pPr algn="ctr" rtl="0" eaLnBrk="1" fontAlgn="base" hangingPunct="1">
              <a:spcBef>
                <a:spcPct val="0"/>
              </a:spcBef>
              <a:spcAft>
                <a:spcPct val="0"/>
              </a:spcAft>
              <a:defRPr sz="4400">
                <a:solidFill>
                  <a:schemeClr val="tx1"/>
                </a:solidFill>
                <a:latin typeface="Tahoma" pitchFamily="34" charset="0"/>
              </a:defRPr>
            </a:lvl4pPr>
            <a:lvl5pPr algn="ctr" rtl="0" eaLnBrk="1" fontAlgn="base" hangingPunct="1">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defRPr>
            </a:lvl9pPr>
          </a:lstStyle>
          <a:p>
            <a:r>
              <a:rPr lang="uk-UA" sz="2000" dirty="0" smtClean="0">
                <a:solidFill>
                  <a:schemeClr val="bg1"/>
                </a:solidFill>
                <a:latin typeface="Monotype Corsiva" pitchFamily="66" charset="0"/>
              </a:rPr>
              <a:t>Площа </a:t>
            </a:r>
            <a:r>
              <a:rPr lang="uk-UA" sz="2000" dirty="0" err="1" smtClean="0">
                <a:solidFill>
                  <a:schemeClr val="bg1"/>
                </a:solidFill>
                <a:latin typeface="Monotype Corsiva" pitchFamily="66" charset="0"/>
              </a:rPr>
              <a:t>Гран-Плас</a:t>
            </a:r>
            <a:endParaRPr lang="uk-UA" sz="2000" dirty="0" smtClean="0">
              <a:solidFill>
                <a:schemeClr val="bg1"/>
              </a:solidFill>
              <a:latin typeface="Monotype Corsiva" pitchFamily="66" charset="0"/>
            </a:endParaRPr>
          </a:p>
          <a:p>
            <a:endParaRPr lang="uk-UA" dirty="0"/>
          </a:p>
          <a:p>
            <a:endParaRPr lang="en-US" dirty="0"/>
          </a:p>
        </p:txBody>
      </p:sp>
      <p:sp>
        <p:nvSpPr>
          <p:cNvPr id="5" name="Прямоугольник 4"/>
          <p:cNvSpPr/>
          <p:nvPr/>
        </p:nvSpPr>
        <p:spPr>
          <a:xfrm>
            <a:off x="53752" y="5157192"/>
            <a:ext cx="9050288" cy="1477328"/>
          </a:xfrm>
          <a:prstGeom prst="rect">
            <a:avLst/>
          </a:prstGeom>
          <a:solidFill>
            <a:schemeClr val="bg1">
              <a:lumMod val="75000"/>
            </a:schemeClr>
          </a:solidFill>
        </p:spPr>
        <p:txBody>
          <a:bodyPr wrap="square">
            <a:spAutoFit/>
          </a:bodyPr>
          <a:lstStyle/>
          <a:p>
            <a:r>
              <a:rPr lang="ru-RU" sz="1800" dirty="0"/>
              <a:t>Гран-</a:t>
            </a:r>
            <a:r>
              <a:rPr lang="ru-RU" sz="1800" dirty="0" err="1"/>
              <a:t>Плас</a:t>
            </a:r>
            <a:r>
              <a:rPr lang="ru-RU" sz="1800" dirty="0"/>
              <a:t> </a:t>
            </a:r>
            <a:r>
              <a:rPr lang="ru-RU" sz="1800" dirty="0" smtClean="0"/>
              <a:t>(</a:t>
            </a:r>
            <a:r>
              <a:rPr lang="ru-RU" sz="1800" dirty="0" err="1" smtClean="0"/>
              <a:t>зазвичай</a:t>
            </a:r>
            <a:r>
              <a:rPr lang="ru-RU" sz="1800" dirty="0" smtClean="0"/>
              <a:t> </a:t>
            </a:r>
            <a:r>
              <a:rPr lang="ru-RU" sz="1800" dirty="0" err="1"/>
              <a:t>відома</a:t>
            </a:r>
            <a:r>
              <a:rPr lang="ru-RU" sz="1800" dirty="0"/>
              <a:t> </a:t>
            </a:r>
            <a:r>
              <a:rPr lang="ru-RU" sz="1800" dirty="0" err="1"/>
              <a:t>саме</a:t>
            </a:r>
            <a:r>
              <a:rPr lang="ru-RU" sz="1800" dirty="0"/>
              <a:t> за </a:t>
            </a:r>
            <a:r>
              <a:rPr lang="ru-RU" sz="1800" dirty="0" err="1"/>
              <a:t>цією</a:t>
            </a:r>
            <a:r>
              <a:rPr lang="ru-RU" sz="1800" dirty="0"/>
              <a:t> </a:t>
            </a:r>
            <a:r>
              <a:rPr lang="ru-RU" sz="1800" dirty="0" err="1"/>
              <a:t>франкомовною</a:t>
            </a:r>
            <a:r>
              <a:rPr lang="ru-RU" sz="1800" dirty="0"/>
              <a:t> </a:t>
            </a:r>
            <a:r>
              <a:rPr lang="ru-RU" sz="1800" dirty="0" err="1"/>
              <a:t>назвою</a:t>
            </a:r>
            <a:r>
              <a:rPr lang="ru-RU" sz="1800" dirty="0"/>
              <a:t>, яка </a:t>
            </a:r>
            <a:r>
              <a:rPr lang="ru-RU" sz="1800" dirty="0" err="1"/>
              <a:t>може</a:t>
            </a:r>
            <a:r>
              <a:rPr lang="ru-RU" sz="1800" dirty="0"/>
              <a:t> </a:t>
            </a:r>
            <a:r>
              <a:rPr lang="ru-RU" sz="1800" dirty="0" err="1"/>
              <a:t>огласовуватися</a:t>
            </a:r>
            <a:r>
              <a:rPr lang="ru-RU" sz="1800" dirty="0"/>
              <a:t> як Гран(д)-Пляс) </a:t>
            </a:r>
            <a:r>
              <a:rPr lang="ru-RU" sz="1800" dirty="0" err="1"/>
              <a:t>або</a:t>
            </a:r>
            <a:r>
              <a:rPr lang="ru-RU" sz="1800" dirty="0"/>
              <a:t> Великий </a:t>
            </a:r>
            <a:r>
              <a:rPr lang="ru-RU" sz="1800" dirty="0" err="1"/>
              <a:t>ринок</a:t>
            </a:r>
            <a:r>
              <a:rPr lang="ru-RU" sz="1800" dirty="0"/>
              <a:t> </a:t>
            </a:r>
            <a:r>
              <a:rPr lang="en-US" sz="1800" dirty="0" smtClean="0"/>
              <a:t>— </a:t>
            </a:r>
            <a:r>
              <a:rPr lang="ru-RU" sz="1800" dirty="0" err="1"/>
              <a:t>центральний</a:t>
            </a:r>
            <a:r>
              <a:rPr lang="ru-RU" sz="1800" dirty="0"/>
              <a:t> </a:t>
            </a:r>
            <a:r>
              <a:rPr lang="ru-RU" sz="1800" dirty="0" err="1"/>
              <a:t>історичний</a:t>
            </a:r>
            <a:r>
              <a:rPr lang="ru-RU" sz="1800" dirty="0"/>
              <a:t> майдан </a:t>
            </a:r>
            <a:r>
              <a:rPr lang="ru-RU" sz="1800" dirty="0" err="1"/>
              <a:t>столиці</a:t>
            </a:r>
            <a:r>
              <a:rPr lang="ru-RU" sz="1800" dirty="0"/>
              <a:t> </a:t>
            </a:r>
            <a:r>
              <a:rPr lang="ru-RU" sz="1800" dirty="0" err="1"/>
              <a:t>Бельгії</a:t>
            </a:r>
            <a:r>
              <a:rPr lang="ru-RU" sz="1800" dirty="0"/>
              <a:t> </a:t>
            </a:r>
            <a:r>
              <a:rPr lang="ru-RU" sz="1800" dirty="0" err="1"/>
              <a:t>міста</a:t>
            </a:r>
            <a:r>
              <a:rPr lang="ru-RU" sz="1800" dirty="0"/>
              <a:t> Брюсселя, </a:t>
            </a:r>
            <a:r>
              <a:rPr lang="ru-RU" sz="1800" dirty="0" err="1"/>
              <a:t>містобудівний</a:t>
            </a:r>
            <a:r>
              <a:rPr lang="ru-RU" sz="1800" dirty="0"/>
              <a:t> ансамбль </a:t>
            </a:r>
            <a:r>
              <a:rPr lang="ru-RU" sz="1800" dirty="0" err="1"/>
              <a:t>світового</a:t>
            </a:r>
            <a:r>
              <a:rPr lang="ru-RU" sz="1800" dirty="0"/>
              <a:t> </a:t>
            </a:r>
            <a:r>
              <a:rPr lang="ru-RU" sz="1800" dirty="0" err="1"/>
              <a:t>значення</a:t>
            </a:r>
            <a:r>
              <a:rPr lang="ru-RU" sz="1800" dirty="0"/>
              <a:t> (внесений до </a:t>
            </a:r>
            <a:r>
              <a:rPr lang="ru-RU" sz="1800" dirty="0" err="1"/>
              <a:t>переліку</a:t>
            </a:r>
            <a:r>
              <a:rPr lang="ru-RU" sz="1800" dirty="0"/>
              <a:t> </a:t>
            </a:r>
            <a:r>
              <a:rPr lang="ru-RU" sz="1800" dirty="0" err="1"/>
              <a:t>від</a:t>
            </a:r>
            <a:r>
              <a:rPr lang="ru-RU" sz="1800" dirty="0"/>
              <a:t> </a:t>
            </a:r>
            <a:r>
              <a:rPr lang="ru-RU" sz="1800" dirty="0" err="1"/>
              <a:t>Бельгії</a:t>
            </a:r>
            <a:r>
              <a:rPr lang="ru-RU" sz="1800" dirty="0"/>
              <a:t> </a:t>
            </a:r>
            <a:r>
              <a:rPr lang="ru-RU" sz="1800" dirty="0" err="1"/>
              <a:t>об'єктів</a:t>
            </a:r>
            <a:r>
              <a:rPr lang="ru-RU" sz="1800" dirty="0"/>
              <a:t> </a:t>
            </a:r>
            <a:r>
              <a:rPr lang="ru-RU" sz="1800" dirty="0" err="1"/>
              <a:t>Світової</a:t>
            </a:r>
            <a:r>
              <a:rPr lang="ru-RU" sz="1800" dirty="0"/>
              <a:t> </a:t>
            </a:r>
            <a:r>
              <a:rPr lang="ru-RU" sz="1800" dirty="0" err="1"/>
              <a:t>спадщини</a:t>
            </a:r>
            <a:r>
              <a:rPr lang="ru-RU" sz="1800" dirty="0"/>
              <a:t> ЮНЕСКО); одна з </a:t>
            </a:r>
            <a:r>
              <a:rPr lang="ru-RU" sz="1800" dirty="0" err="1"/>
              <a:t>найважливіших</a:t>
            </a:r>
            <a:r>
              <a:rPr lang="ru-RU" sz="1800" dirty="0"/>
              <a:t> </a:t>
            </a:r>
            <a:r>
              <a:rPr lang="ru-RU" sz="1800" dirty="0" err="1"/>
              <a:t>туристичних</a:t>
            </a:r>
            <a:r>
              <a:rPr lang="ru-RU" sz="1800" dirty="0"/>
              <a:t> </a:t>
            </a:r>
            <a:r>
              <a:rPr lang="ru-RU" sz="1800" dirty="0" err="1"/>
              <a:t>принад</a:t>
            </a:r>
            <a:r>
              <a:rPr lang="ru-RU" sz="1800" dirty="0"/>
              <a:t> </a:t>
            </a:r>
            <a:r>
              <a:rPr lang="ru-RU" sz="1800" dirty="0" err="1"/>
              <a:t>міста</a:t>
            </a:r>
            <a:r>
              <a:rPr lang="ru-RU" sz="1800" dirty="0"/>
              <a:t>.</a:t>
            </a:r>
          </a:p>
        </p:txBody>
      </p:sp>
    </p:spTree>
    <p:extLst>
      <p:ext uri="{BB962C8B-B14F-4D97-AF65-F5344CB8AC3E}">
        <p14:creationId xmlns:p14="http://schemas.microsoft.com/office/powerpoint/2010/main" val="408870444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rairie_sunrise">
  <a:themeElements>
    <a:clrScheme name="Тема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prairie_sunrise</Template>
  <TotalTime>206</TotalTime>
  <Words>575</Words>
  <Application>Microsoft Office PowerPoint</Application>
  <PresentationFormat>Экран (4:3)</PresentationFormat>
  <Paragraphs>68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prairie_sunrise</vt:lpstr>
      <vt:lpstr>Рекреаційні ресурси  Західної Європи  Підготувала Юрко Оксана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Список використаних джерел </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Рекреаційні ресурси  Західної Європи</dc:title>
  <dc:creator>Дом</dc:creator>
  <cp:lastModifiedBy>Ксюха</cp:lastModifiedBy>
  <cp:revision>18</cp:revision>
  <dcterms:created xsi:type="dcterms:W3CDTF">2013-10-20T10:28:40Z</dcterms:created>
  <dcterms:modified xsi:type="dcterms:W3CDTF">2015-02-02T20:56:29Z</dcterms:modified>
</cp:coreProperties>
</file>