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8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20" autoAdjust="0"/>
  </p:normalViewPr>
  <p:slideViewPr>
    <p:cSldViewPr>
      <p:cViewPr varScale="1">
        <p:scale>
          <a:sx n="107" d="100"/>
          <a:sy n="107" d="100"/>
        </p:scale>
        <p:origin x="-8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523536988431998"/>
          <c:y val="0"/>
        </c:manualLayout>
      </c:layout>
      <c:overlay val="0"/>
      <c:txPr>
        <a:bodyPr/>
        <a:lstStyle/>
        <a:p>
          <a:pPr>
            <a:defRPr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uk-UA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706778866729579"/>
          <c:w val="0.8328402352483717"/>
          <c:h val="0.809259819401970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Національний склад населення</c:v>
                </c:pt>
              </c:strCache>
            </c:strRef>
          </c:tx>
          <c:dPt>
            <c:idx val="0"/>
            <c:bubble3D val="0"/>
            <c:explosion val="1"/>
          </c:dPt>
          <c:cat>
            <c:strRef>
              <c:f>Лист1!$A$2:$A$8</c:f>
              <c:strCache>
                <c:ptCount val="7"/>
                <c:pt idx="0">
                  <c:v>Словаки</c:v>
                </c:pt>
                <c:pt idx="1">
                  <c:v>Угорці</c:v>
                </c:pt>
                <c:pt idx="2">
                  <c:v>Роми</c:v>
                </c:pt>
                <c:pt idx="3">
                  <c:v>Русини</c:v>
                </c:pt>
                <c:pt idx="4">
                  <c:v>Чехи</c:v>
                </c:pt>
                <c:pt idx="5">
                  <c:v>Українці</c:v>
                </c:pt>
                <c:pt idx="6">
                  <c:v>Інші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80.7</c:v>
                </c:pt>
                <c:pt idx="1">
                  <c:v>8.5</c:v>
                </c:pt>
                <c:pt idx="2">
                  <c:v>2</c:v>
                </c:pt>
                <c:pt idx="3">
                  <c:v>0.6</c:v>
                </c:pt>
                <c:pt idx="4">
                  <c:v>0.6</c:v>
                </c:pt>
                <c:pt idx="5">
                  <c:v>0.1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5598838339651984"/>
          <c:y val="9.6484880676222934E-2"/>
          <c:w val="0.13475235734422086"/>
          <c:h val="0.79573584671372699"/>
        </c:manualLayout>
      </c:layout>
      <c:overlay val="0"/>
      <c:txPr>
        <a:bodyPr/>
        <a:lstStyle/>
        <a:p>
          <a:pPr>
            <a:defRPr sz="11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uk-UA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93785346601697E-2"/>
          <c:y val="0.12393511832018665"/>
          <c:w val="0.82422713265777492"/>
          <c:h val="0.87135757438362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Релігійний склад населення</c:v>
                </c:pt>
              </c:strCache>
            </c:strRef>
          </c:tx>
          <c:explosion val="61"/>
          <c:dPt>
            <c:idx val="0"/>
            <c:bubble3D val="0"/>
            <c:explosion val="41"/>
          </c:dPt>
          <c:cat>
            <c:strRef>
              <c:f>Лист1!$A$2:$A$8</c:f>
              <c:strCache>
                <c:ptCount val="7"/>
                <c:pt idx="0">
                  <c:v>Римо-католики</c:v>
                </c:pt>
                <c:pt idx="1">
                  <c:v>Лютерани</c:v>
                </c:pt>
                <c:pt idx="2">
                  <c:v>Греко-католики</c:v>
                </c:pt>
                <c:pt idx="3">
                  <c:v>Кальвіністи</c:v>
                </c:pt>
                <c:pt idx="4">
                  <c:v>Православні</c:v>
                </c:pt>
                <c:pt idx="5">
                  <c:v>Свідки Єгови</c:v>
                </c:pt>
                <c:pt idx="6">
                  <c:v>Інші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0%">
                  <c:v>62</c:v>
                </c:pt>
                <c:pt idx="1">
                  <c:v>5.9</c:v>
                </c:pt>
                <c:pt idx="2">
                  <c:v>3.8</c:v>
                </c:pt>
                <c:pt idx="3">
                  <c:v>1.8</c:v>
                </c:pt>
                <c:pt idx="4">
                  <c:v>0.9</c:v>
                </c:pt>
                <c:pt idx="5">
                  <c:v>0.3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637934966290291"/>
          <c:y val="0.16203192137810513"/>
          <c:w val="0.18958624306294009"/>
          <c:h val="0.70209372382047641"/>
        </c:manualLayout>
      </c:layout>
      <c:overlay val="0"/>
      <c:txPr>
        <a:bodyPr/>
        <a:lstStyle/>
        <a:p>
          <a:pPr>
            <a:defRPr sz="11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господарства за зайнятими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Промисловість</c:v>
                </c:pt>
                <c:pt idx="1">
                  <c:v>Сільське господарство</c:v>
                </c:pt>
                <c:pt idx="2">
                  <c:v>Торгівля</c:v>
                </c:pt>
                <c:pt idx="3">
                  <c:v>Сфера послуг</c:v>
                </c:pt>
                <c:pt idx="4">
                  <c:v>Освіта</c:v>
                </c:pt>
                <c:pt idx="5">
                  <c:v>Транспорт</c:v>
                </c:pt>
                <c:pt idx="6">
                  <c:v>Будівництво</c:v>
                </c:pt>
                <c:pt idx="7">
                  <c:v>Охорона здоров'я</c:v>
                </c:pt>
                <c:pt idx="8">
                  <c:v>Інші галузі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</c:v>
                </c:pt>
                <c:pt idx="1">
                  <c:v>10</c:v>
                </c:pt>
                <c:pt idx="2">
                  <c:v>14</c:v>
                </c:pt>
                <c:pt idx="3">
                  <c:v>14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969584187615518"/>
          <c:y val="0.18646951553994001"/>
          <c:w val="0.30068401490743452"/>
          <c:h val="0.68741233612931896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565E1A-0B8B-41E0-8D3D-0E6A265F566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365225-14E8-4D39-A6BE-265EB2B39E4B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912768" cy="1143000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r>
              <a:rPr lang="uk-UA" sz="8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Словаччина</a:t>
            </a:r>
            <a:endParaRPr lang="uk-UA" sz="8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85955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465" y="188640"/>
            <a:ext cx="6512511" cy="1143000"/>
          </a:xfrm>
        </p:spPr>
        <p:txBody>
          <a:bodyPr/>
          <a:lstStyle/>
          <a:p>
            <a:r>
              <a:rPr lang="ru-RU" i="1" dirty="0" smtClean="0"/>
              <a:t>Транспорт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3312368" cy="4813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err="1" smtClean="0"/>
              <a:t>Довжина</a:t>
            </a:r>
            <a:r>
              <a:rPr lang="ru-RU" sz="2400" dirty="0" smtClean="0"/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— </a:t>
            </a:r>
            <a:r>
              <a:rPr lang="ru-RU" sz="2400" dirty="0" err="1"/>
              <a:t>понад</a:t>
            </a:r>
            <a:r>
              <a:rPr lang="ru-RU" sz="2400" dirty="0"/>
              <a:t> 3,5 тис. </a:t>
            </a:r>
            <a:r>
              <a:rPr lang="ru-RU" sz="2400" dirty="0" smtClean="0"/>
              <a:t>Км;</a:t>
            </a:r>
          </a:p>
          <a:p>
            <a:pPr marL="0" indent="0">
              <a:buNone/>
            </a:pPr>
            <a:r>
              <a:rPr lang="ru-RU" sz="2400" dirty="0" err="1" smtClean="0"/>
              <a:t>Довжина</a:t>
            </a:r>
            <a:r>
              <a:rPr lang="ru-RU" sz="2400" dirty="0" smtClean="0"/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автошляхів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близько</a:t>
            </a:r>
            <a:r>
              <a:rPr lang="ru-RU" sz="2400" dirty="0"/>
              <a:t> 18 тис. </a:t>
            </a:r>
            <a:r>
              <a:rPr lang="ru-RU" sz="2400" dirty="0" smtClean="0"/>
              <a:t>Км;</a:t>
            </a:r>
          </a:p>
          <a:p>
            <a:pPr marL="0" indent="0">
              <a:buNone/>
            </a:pPr>
            <a:r>
              <a:rPr lang="ru-RU" sz="2400" dirty="0" smtClean="0"/>
              <a:t>На </a:t>
            </a:r>
            <a:r>
              <a:rPr lang="ru-RU" sz="2400" dirty="0" err="1" smtClean="0"/>
              <a:t>Дунаї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—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судноплавство</a:t>
            </a:r>
            <a:r>
              <a:rPr lang="ru-RU" sz="2400" dirty="0" smtClean="0"/>
              <a:t> (</a:t>
            </a:r>
            <a:r>
              <a:rPr lang="ru-RU" sz="2400" dirty="0" err="1" smtClean="0"/>
              <a:t>головні</a:t>
            </a:r>
            <a:r>
              <a:rPr lang="ru-RU" sz="2400" dirty="0" smtClean="0"/>
              <a:t> </a:t>
            </a:r>
            <a:r>
              <a:rPr lang="ru-RU" sz="2400" dirty="0"/>
              <a:t>порти — Братислава й </a:t>
            </a:r>
            <a:r>
              <a:rPr lang="ru-RU" sz="2400" dirty="0" smtClean="0"/>
              <a:t>Комарно);</a:t>
            </a:r>
          </a:p>
          <a:p>
            <a:pPr marL="0" indent="0">
              <a:buNone/>
            </a:pPr>
            <a:r>
              <a:rPr lang="ru-RU" sz="2400" dirty="0" err="1" smtClean="0"/>
              <a:t>Міжнародний</a:t>
            </a:r>
            <a:r>
              <a:rPr lang="ru-RU" sz="2400" dirty="0" smtClean="0"/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— у </a:t>
            </a:r>
            <a:r>
              <a:rPr lang="ru-RU" sz="2400" dirty="0" err="1"/>
              <a:t>столиці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5122" name="Picture 2" descr="D:\Users\Wasin corporation\Desktop\road-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5940152" cy="43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53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7982272" cy="1143000"/>
          </a:xfrm>
        </p:spPr>
        <p:txBody>
          <a:bodyPr/>
          <a:lstStyle/>
          <a:p>
            <a:r>
              <a:rPr lang="uk-UA" b="1" dirty="0" smtClean="0"/>
              <a:t>Зовнішньоекономічні зв’язки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76672"/>
            <a:ext cx="5878851" cy="381642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</a:t>
            </a:r>
            <a:r>
              <a:rPr lang="uk-UA" b="1" dirty="0" smtClean="0"/>
              <a:t>:</a:t>
            </a:r>
            <a:r>
              <a:rPr lang="uk-UA" dirty="0" smtClean="0"/>
              <a:t> </a:t>
            </a:r>
            <a:r>
              <a:rPr lang="uk-UA" dirty="0"/>
              <a:t>транспортні засоби, машини й електроапаратуру, неблагородні метали, продукцію хімічної промисловості, мінерали, пластмаси, продукцію деревообробки та сільського господарства. </a:t>
            </a:r>
            <a:r>
              <a:rPr lang="uk-UA" dirty="0" smtClean="0"/>
              <a:t>Основні споживачі </a:t>
            </a:r>
            <a:r>
              <a:rPr lang="uk-UA" dirty="0"/>
              <a:t>словацького </a:t>
            </a:r>
            <a:r>
              <a:rPr lang="uk-UA" dirty="0" smtClean="0"/>
              <a:t>експорту: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Німеччина, Чехія, Франція, Італія, Польща, Угорщина, Австрія, Велика Британія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45720" indent="0">
              <a:buNone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</a:t>
            </a:r>
            <a:r>
              <a:rPr lang="uk-UA" b="1" dirty="0" smtClean="0"/>
              <a:t>:</a:t>
            </a:r>
            <a:r>
              <a:rPr lang="uk-UA" dirty="0"/>
              <a:t> машини й транспортне устаткування, проміжні промислові товари, паливо, </a:t>
            </a:r>
            <a:r>
              <a:rPr lang="uk-UA" dirty="0" smtClean="0"/>
              <a:t>хімікати, </a:t>
            </a:r>
            <a:r>
              <a:rPr lang="uk-UA" dirty="0"/>
              <a:t>промислові товари широкого вжитку з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Німеччини,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Чехії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Росії, Угорщини, Австрії, Польщі, Південної Кореї.</a:t>
            </a:r>
          </a:p>
          <a:p>
            <a:endParaRPr lang="uk-UA" dirty="0"/>
          </a:p>
        </p:txBody>
      </p:sp>
      <p:pic>
        <p:nvPicPr>
          <p:cNvPr id="6146" name="Picture 2" descr="D:\Users\Wasin corporation\Desktop\import_slovak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26" y="2564904"/>
            <a:ext cx="2834118" cy="21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Wasin corporation\Desktop\export_slovak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75388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5964987" cy="836930"/>
          </a:xfrm>
        </p:spPr>
        <p:txBody>
          <a:bodyPr/>
          <a:lstStyle/>
          <a:p>
            <a:r>
              <a:rPr lang="uk-UA" dirty="0" smtClean="0"/>
              <a:t>Візитна картка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2635"/>
            <a:ext cx="5292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2000" dirty="0" smtClean="0"/>
              <a:t>:49 </a:t>
            </a:r>
            <a:r>
              <a:rPr lang="ru-RU" sz="2000" dirty="0"/>
              <a:t>тис. </a:t>
            </a:r>
            <a:r>
              <a:rPr lang="ru-RU" sz="2000" dirty="0" smtClean="0"/>
              <a:t>Км2</a:t>
            </a:r>
            <a:endParaRPr lang="ru-RU" sz="2000" dirty="0"/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000" dirty="0"/>
              <a:t>:5 463 000 (2010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2000" dirty="0" smtClean="0"/>
              <a:t>: Братислава</a:t>
            </a:r>
            <a:endParaRPr lang="ru-RU" sz="2000" dirty="0"/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2000" dirty="0" smtClean="0"/>
              <a:t>: </a:t>
            </a:r>
            <a:r>
              <a:rPr lang="ru-RU" sz="2000" dirty="0" err="1" smtClean="0"/>
              <a:t>Словацька</a:t>
            </a:r>
            <a:r>
              <a:rPr lang="ru-RU" sz="2000" dirty="0"/>
              <a:t> </a:t>
            </a:r>
            <a:r>
              <a:rPr lang="ru-RU" sz="2000" dirty="0" err="1" smtClean="0"/>
              <a:t>Республіка</a:t>
            </a:r>
            <a:endParaRPr lang="ru-RU" sz="2000" dirty="0" smtClean="0"/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000" dirty="0" smtClean="0"/>
              <a:t>: </a:t>
            </a:r>
            <a:r>
              <a:rPr lang="ru-RU" sz="2000" dirty="0" err="1" smtClean="0"/>
              <a:t>словацька</a:t>
            </a:r>
            <a:endParaRPr lang="ru-RU" sz="2000" dirty="0"/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/>
              <a:t>: </a:t>
            </a:r>
            <a:r>
              <a:rPr lang="ru-RU" sz="2000" dirty="0" err="1" smtClean="0"/>
              <a:t>республіка</a:t>
            </a:r>
            <a:endParaRPr lang="ru-RU" sz="2000" dirty="0"/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Законодавчій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</a:t>
            </a:r>
            <a:r>
              <a:rPr lang="ru-RU" sz="2000" dirty="0" smtClean="0"/>
              <a:t>: </a:t>
            </a:r>
            <a:r>
              <a:rPr lang="ru-RU" sz="2000" dirty="0" err="1" smtClean="0"/>
              <a:t>Національна</a:t>
            </a:r>
            <a:r>
              <a:rPr lang="ru-RU" sz="2000" dirty="0" smtClean="0"/>
              <a:t> рада</a:t>
            </a:r>
            <a:endParaRPr lang="ru-RU" sz="2000" dirty="0"/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2000" dirty="0" smtClean="0"/>
              <a:t>: президент</a:t>
            </a:r>
            <a:endParaRPr lang="ru-RU" sz="2000" dirty="0"/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Адміністративний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устрій</a:t>
            </a:r>
            <a:r>
              <a:rPr lang="ru-RU" sz="2000" dirty="0" smtClean="0"/>
              <a:t>: </a:t>
            </a:r>
            <a:r>
              <a:rPr lang="ru-RU" sz="2000" dirty="0" err="1" smtClean="0"/>
              <a:t>унітарна</a:t>
            </a:r>
            <a:r>
              <a:rPr lang="ru-RU" sz="2000" dirty="0" smtClean="0"/>
              <a:t> </a:t>
            </a:r>
            <a:r>
              <a:rPr lang="ru-RU" sz="2000" dirty="0" err="1"/>
              <a:t>країна</a:t>
            </a:r>
            <a:r>
              <a:rPr lang="ru-RU" sz="2000" dirty="0"/>
              <a:t> (8 областей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релігії</a:t>
            </a:r>
            <a:r>
              <a:rPr lang="ru-RU" sz="2000" dirty="0" err="1"/>
              <a:t>:християнство</a:t>
            </a:r>
            <a:r>
              <a:rPr lang="ru-RU" sz="2000" dirty="0"/>
              <a:t> (католики)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</a:t>
            </a:r>
            <a:r>
              <a:rPr lang="ru-RU" sz="2000" dirty="0"/>
              <a:t> ООН НАТО (2004), ЄС (2004)</a:t>
            </a:r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свято</a:t>
            </a:r>
            <a:r>
              <a:rPr lang="ru-RU" sz="2000" dirty="0" err="1"/>
              <a:t>:день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словацької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 (1 </a:t>
            </a:r>
            <a:r>
              <a:rPr lang="ru-RU" sz="2000" dirty="0" err="1"/>
              <a:t>січня</a:t>
            </a:r>
            <a:r>
              <a:rPr lang="ru-RU" sz="2000" dirty="0"/>
              <a:t>), </a:t>
            </a:r>
            <a:r>
              <a:rPr lang="ru-RU" sz="2000" dirty="0" err="1"/>
              <a:t>річниця</a:t>
            </a:r>
            <a:r>
              <a:rPr lang="ru-RU" sz="2000" dirty="0"/>
              <a:t> </a:t>
            </a:r>
            <a:r>
              <a:rPr lang="ru-RU" sz="2000" dirty="0" err="1"/>
              <a:t>словацького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повстання</a:t>
            </a:r>
            <a:r>
              <a:rPr lang="ru-RU" sz="2000" dirty="0"/>
              <a:t> (29 </a:t>
            </a:r>
            <a:r>
              <a:rPr lang="ru-RU" sz="2000" dirty="0" err="1"/>
              <a:t>серпня</a:t>
            </a:r>
            <a:r>
              <a:rPr lang="ru-RU" sz="2000" dirty="0"/>
              <a:t>), День </a:t>
            </a:r>
            <a:r>
              <a:rPr lang="ru-RU" sz="2000" dirty="0" err="1"/>
              <a:t>конституції</a:t>
            </a:r>
            <a:r>
              <a:rPr lang="ru-RU" sz="2000" dirty="0"/>
              <a:t> (1 </a:t>
            </a:r>
            <a:r>
              <a:rPr lang="ru-RU" sz="2000" dirty="0" err="1"/>
              <a:t>вересня</a:t>
            </a:r>
            <a:r>
              <a:rPr lang="ru-RU" sz="2000" dirty="0"/>
              <a:t>)</a:t>
            </a:r>
          </a:p>
        </p:txBody>
      </p:sp>
      <p:pic>
        <p:nvPicPr>
          <p:cNvPr id="1026" name="Picture 2" descr="D:\Users\Wasin corporation\Desktop\slovaki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52" y="4293096"/>
            <a:ext cx="2788583" cy="18590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Wasin corporation\Desktop\380px-Kraje_Slovensk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65" y="1412776"/>
            <a:ext cx="458515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ерб Словацька Республі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9" y="188640"/>
            <a:ext cx="809625" cy="1009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7176" y="11663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ЕГП та природно-ресурсний потенціал.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5328592" cy="2160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000" dirty="0" smtClean="0"/>
              <a:t>Словаччина:</a:t>
            </a:r>
          </a:p>
          <a:p>
            <a:pPr marL="0" indent="0">
              <a:buNone/>
            </a:pP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uk-UA" sz="2000" dirty="0" smtClean="0"/>
              <a:t>типова 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внутрішньоконтинентальна</a:t>
            </a:r>
            <a:r>
              <a:rPr lang="uk-UA" sz="2000" dirty="0"/>
              <a:t> країна Центральної </a:t>
            </a:r>
            <a:r>
              <a:rPr lang="uk-UA" sz="2000" dirty="0" smtClean="0"/>
              <a:t>Європи;</a:t>
            </a:r>
          </a:p>
          <a:p>
            <a:pPr marL="0" indent="0">
              <a:buNone/>
            </a:pP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uk-UA" sz="2000" dirty="0" smtClean="0"/>
              <a:t>не</a:t>
            </a:r>
            <a:r>
              <a:rPr lang="en-US" sz="2000" dirty="0" smtClean="0"/>
              <a:t> </a:t>
            </a:r>
            <a:r>
              <a:rPr lang="uk-UA" sz="2000" dirty="0" smtClean="0"/>
              <a:t>має </a:t>
            </a:r>
            <a:r>
              <a:rPr lang="uk-UA" sz="2000" dirty="0"/>
              <a:t>виходу в </a:t>
            </a:r>
            <a:r>
              <a:rPr lang="uk-UA" sz="2000" dirty="0" smtClean="0"/>
              <a:t>море</a:t>
            </a:r>
            <a:r>
              <a:rPr lang="uk-UA" sz="2000" dirty="0"/>
              <a:t>;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ухопутні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кордони </a:t>
            </a:r>
            <a:r>
              <a:rPr lang="uk-UA" sz="2000" dirty="0"/>
              <a:t>вона має з Україною, Польщею, Чехією, Австрією та </a:t>
            </a:r>
            <a:r>
              <a:rPr lang="uk-UA" sz="2000" dirty="0" smtClean="0"/>
              <a:t>Угорщиною;</a:t>
            </a:r>
          </a:p>
        </p:txBody>
      </p:sp>
      <p:pic>
        <p:nvPicPr>
          <p:cNvPr id="2050" name="Picture 2" descr="D:\Users\Wasin corporation\Desktop\europe_map_politic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54" y="548680"/>
            <a:ext cx="3110992" cy="248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D:\Users\Wasin corporation\Desktop\rubase_3_826110645_17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792836" cy="2606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4221088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-переважно</a:t>
            </a:r>
            <a:r>
              <a:rPr lang="uk-UA" dirty="0" smtClean="0"/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гірська</a:t>
            </a:r>
            <a:r>
              <a:rPr lang="uk-UA" dirty="0" smtClean="0"/>
              <a:t>(велика частина території якої знаходиться в межах Західних Карпат (</a:t>
            </a:r>
            <a:r>
              <a:rPr lang="uk-UA" dirty="0" err="1" smtClean="0"/>
              <a:t>Герлаховські-Штіт</a:t>
            </a:r>
            <a:r>
              <a:rPr lang="uk-UA" dirty="0" smtClean="0"/>
              <a:t> у масиві Високих </a:t>
            </a:r>
            <a:r>
              <a:rPr lang="uk-UA" dirty="0" err="1" smtClean="0"/>
              <a:t>Татр</a:t>
            </a:r>
            <a:r>
              <a:rPr lang="uk-UA" dirty="0" smtClean="0"/>
              <a:t> висотою 2655 м). На південному заході та сході країни </a:t>
            </a:r>
            <a:r>
              <a:rPr lang="uk-UA" dirty="0" err="1" smtClean="0"/>
              <a:t>Піддунайська</a:t>
            </a:r>
            <a:r>
              <a:rPr lang="uk-UA" dirty="0" smtClean="0"/>
              <a:t> та </a:t>
            </a:r>
            <a:r>
              <a:rPr lang="uk-UA" dirty="0" err="1" smtClean="0"/>
              <a:t>Потіська</a:t>
            </a:r>
            <a:r>
              <a:rPr lang="uk-UA" dirty="0" smtClean="0"/>
              <a:t> низовини, що мають придатні для обробки родючі землі).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6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Природні умови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57011" y="1268760"/>
            <a:ext cx="5544616" cy="2952328"/>
          </a:xfrm>
        </p:spPr>
        <p:txBody>
          <a:bodyPr>
            <a:normAutofit fontScale="70000" lnSpcReduction="20000"/>
          </a:bodyPr>
          <a:lstStyle/>
          <a:p>
            <a:r>
              <a:rPr lang="uk-UA" sz="2400" dirty="0" smtClean="0"/>
              <a:t>По південно-західній частині Словаччини протікає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Дунай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Третина території Словаччини – це гірські райони, покриті широколистяними та змішаними (на південних схилах) і хвойними (на північних схилах) лісами;</a:t>
            </a:r>
          </a:p>
          <a:p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Клімат</a:t>
            </a:r>
            <a:r>
              <a:rPr lang="ru-RU" sz="2400" b="1" dirty="0"/>
              <a:t> </a:t>
            </a:r>
            <a:r>
              <a:rPr lang="ru-RU" sz="2400" dirty="0"/>
              <a:t>– </a:t>
            </a:r>
            <a:r>
              <a:rPr lang="ru-RU" sz="2400" dirty="0" err="1"/>
              <a:t>м’який</a:t>
            </a:r>
            <a:r>
              <a:rPr lang="ru-RU" sz="2400" dirty="0"/>
              <a:t>, </a:t>
            </a:r>
            <a:r>
              <a:rPr lang="ru-RU" sz="2400" dirty="0" err="1"/>
              <a:t>помірно</a:t>
            </a:r>
            <a:r>
              <a:rPr lang="ru-RU" sz="2400" dirty="0"/>
              <a:t> </a:t>
            </a:r>
            <a:r>
              <a:rPr lang="ru-RU" sz="2400" dirty="0" err="1" smtClean="0"/>
              <a:t>континентальний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Середні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січня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-1-3 °С на </a:t>
            </a:r>
            <a:r>
              <a:rPr lang="ru-RU" sz="2400" dirty="0" err="1"/>
              <a:t>рівнинах</a:t>
            </a:r>
            <a:r>
              <a:rPr lang="ru-RU" sz="2400" dirty="0"/>
              <a:t> до -12 °С у горах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липня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19-21 °С до 8 °</a:t>
            </a:r>
            <a:r>
              <a:rPr lang="ru-RU" sz="2400" dirty="0" smtClean="0"/>
              <a:t>С;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Опади</a:t>
            </a:r>
            <a:r>
              <a:rPr lang="ru-RU" sz="2400" dirty="0" smtClean="0"/>
              <a:t> </a:t>
            </a:r>
            <a:r>
              <a:rPr lang="ru-RU" sz="2400" dirty="0"/>
              <a:t>– 500-700 мм в </a:t>
            </a:r>
            <a:r>
              <a:rPr lang="ru-RU" sz="2400" dirty="0" err="1"/>
              <a:t>рік</a:t>
            </a:r>
            <a:r>
              <a:rPr lang="ru-RU" sz="2400" dirty="0"/>
              <a:t>, в горах – до 1000 мм.</a:t>
            </a:r>
            <a:endParaRPr lang="uk-UA" sz="2400" dirty="0"/>
          </a:p>
        </p:txBody>
      </p:sp>
      <p:pic>
        <p:nvPicPr>
          <p:cNvPr id="1026" name="Picture 2" descr="D:\Users\Wasin corporation\Desktop\slovakia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1" y="764704"/>
            <a:ext cx="3586745" cy="25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482" y="47376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chemeClr val="accent3">
                    <a:lumMod val="50000"/>
                  </a:schemeClr>
                </a:solidFill>
              </a:rPr>
              <a:t>Мінеральні ресурси</a:t>
            </a:r>
            <a:r>
              <a:rPr lang="uk-UA" dirty="0"/>
              <a:t>: нафта, природний газ, буре вугілля, лігніти, залізна й марганцева руди, мідь, свинець, цинк, сурма, золото, магнезит, мінеральні джерела. Гідроенергоресурси використовуються недостатньо.</a:t>
            </a:r>
          </a:p>
        </p:txBody>
      </p:sp>
      <p:pic>
        <p:nvPicPr>
          <p:cNvPr id="1027" name="Picture 3" descr="D:\Users\Wasin corporation\Desktop\geo_wugillj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03705"/>
            <a:ext cx="31434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199" y="4005064"/>
            <a:ext cx="4405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Природні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5952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Ч</a:t>
            </a:r>
            <a:r>
              <a:rPr lang="uk-UA" b="1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исельність </a:t>
            </a:r>
            <a:r>
              <a:rPr lang="uk-UA" b="1" dirty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населення</a:t>
            </a:r>
            <a:r>
              <a:rPr lang="uk-UA" b="1" dirty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/>
              <a:t>в країні збільшується дуже повільно через низький природний </a:t>
            </a:r>
            <a:r>
              <a:rPr lang="uk-UA" dirty="0" smtClean="0"/>
              <a:t>приріст;</a:t>
            </a:r>
          </a:p>
          <a:p>
            <a:pPr marL="0" indent="0">
              <a:buNone/>
            </a:pPr>
            <a:r>
              <a:rPr lang="uk-UA" dirty="0" smtClean="0"/>
              <a:t>найбільш </a:t>
            </a:r>
            <a:r>
              <a:rPr lang="uk-UA" dirty="0"/>
              <a:t>заселеними є рівнинні райони країни, середня щільність населення складає 110 чол. на </a:t>
            </a:r>
            <a:r>
              <a:rPr lang="uk-UA" dirty="0" smtClean="0"/>
              <a:t>км2;</a:t>
            </a:r>
          </a:p>
          <a:p>
            <a:pPr marL="0" indent="0">
              <a:buNone/>
            </a:pPr>
            <a:r>
              <a:rPr lang="uk-UA" dirty="0" smtClean="0"/>
              <a:t>близько </a:t>
            </a:r>
            <a:r>
              <a:rPr lang="uk-UA" dirty="0"/>
              <a:t>60 % населення мешкає в </a:t>
            </a:r>
            <a:r>
              <a:rPr lang="uk-UA" dirty="0" smtClean="0"/>
              <a:t>містах.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Віковий склад:</a:t>
            </a:r>
          </a:p>
          <a:p>
            <a:pPr marL="0" indent="0">
              <a:buNone/>
            </a:pPr>
            <a:r>
              <a:rPr lang="uk-UA" dirty="0" smtClean="0"/>
              <a:t>зменшення </a:t>
            </a:r>
            <a:r>
              <a:rPr lang="uk-UA" dirty="0"/>
              <a:t>так званої першої категорії "від 0 до 14 </a:t>
            </a:r>
            <a:r>
              <a:rPr lang="uk-UA" dirty="0" smtClean="0"/>
              <a:t>років";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зростання середньої категорії </a:t>
            </a:r>
            <a:r>
              <a:rPr lang="uk-UA" dirty="0"/>
              <a:t>у віці від 15 до 64 </a:t>
            </a:r>
            <a:r>
              <a:rPr lang="uk-UA" dirty="0" smtClean="0"/>
              <a:t>років;</a:t>
            </a:r>
          </a:p>
          <a:p>
            <a:pPr marL="0" indent="0">
              <a:buNone/>
            </a:pPr>
            <a:r>
              <a:rPr lang="uk-UA" dirty="0" smtClean="0"/>
              <a:t>збільшення </a:t>
            </a:r>
            <a:r>
              <a:rPr lang="uk-UA" dirty="0"/>
              <a:t>кількості старшого населення у віці від 65 років.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89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1394607"/>
              </p:ext>
            </p:extLst>
          </p:nvPr>
        </p:nvGraphicFramePr>
        <p:xfrm>
          <a:off x="107504" y="116633"/>
          <a:ext cx="74168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26268416"/>
              </p:ext>
            </p:extLst>
          </p:nvPr>
        </p:nvGraphicFramePr>
        <p:xfrm>
          <a:off x="3059832" y="3212976"/>
          <a:ext cx="6048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D:\Users\Wasin corporatio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559782" cy="2584897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512511" cy="1143000"/>
          </a:xfrm>
        </p:spPr>
        <p:txBody>
          <a:bodyPr/>
          <a:lstStyle/>
          <a:p>
            <a:r>
              <a:rPr lang="uk-UA" dirty="0" smtClean="0"/>
              <a:t>Господарство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4203116"/>
              </p:ext>
            </p:extLst>
          </p:nvPr>
        </p:nvGraphicFramePr>
        <p:xfrm>
          <a:off x="395536" y="1772816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928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512511" cy="1143000"/>
          </a:xfrm>
        </p:spPr>
        <p:txBody>
          <a:bodyPr/>
          <a:lstStyle/>
          <a:p>
            <a:r>
              <a:rPr lang="uk-UA" dirty="0" smtClean="0"/>
              <a:t>Промисловість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алузі промисловості</a:t>
            </a:r>
            <a:r>
              <a:rPr lang="uk-UA" dirty="0" smtClean="0"/>
              <a:t>: деревообробна</a:t>
            </a:r>
            <a:r>
              <a:rPr lang="uk-UA" dirty="0"/>
              <a:t>, текстильна й харчова (м’ясна, молочна, виноробна, пивоварна). </a:t>
            </a:r>
            <a:r>
              <a:rPr lang="uk-UA" dirty="0" smtClean="0"/>
              <a:t>Також </a:t>
            </a:r>
            <a:r>
              <a:rPr lang="uk-UA" dirty="0"/>
              <a:t>чорна й кольорова металургія, машинобудування, нафтопереробка, нафтохімія, хімія, лісова промисловість</a:t>
            </a:r>
            <a:r>
              <a:rPr lang="uk-UA" dirty="0" smtClean="0"/>
              <a:t>...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промисловості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/>
              <a:t>— </a:t>
            </a:r>
            <a:r>
              <a:rPr lang="ru-RU" dirty="0" err="1"/>
              <a:t>міста</a:t>
            </a:r>
            <a:r>
              <a:rPr lang="ru-RU" dirty="0"/>
              <a:t> Братислава і </a:t>
            </a:r>
            <a:r>
              <a:rPr lang="ru-RU" dirty="0" err="1"/>
              <a:t>Кошице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Найбільші промислові підприємства</a:t>
            </a:r>
            <a:r>
              <a:rPr lang="uk-UA" dirty="0" smtClean="0"/>
              <a:t>: </a:t>
            </a:r>
            <a:r>
              <a:rPr lang="uk-UA" dirty="0"/>
              <a:t>комбінат «</a:t>
            </a:r>
            <a:r>
              <a:rPr lang="uk-UA" dirty="0" err="1"/>
              <a:t>Словафта</a:t>
            </a:r>
            <a:r>
              <a:rPr lang="uk-UA" dirty="0"/>
              <a:t>», хімічний комбінат «Шала», хімічні заводи Братислави, заводи важкого машинобудування в Мартині та </a:t>
            </a:r>
            <a:r>
              <a:rPr lang="uk-UA" dirty="0" err="1"/>
              <a:t>Дубниці-над-Вагом</a:t>
            </a:r>
            <a:r>
              <a:rPr lang="uk-UA" dirty="0"/>
              <a:t>, алюмінієвий комбінат у </a:t>
            </a:r>
            <a:r>
              <a:rPr lang="uk-UA" dirty="0" err="1"/>
              <a:t>Ж'ярі-над-Гроном</a:t>
            </a:r>
            <a:r>
              <a:rPr lang="uk-UA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8019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Сільське господарство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аграрному секторі переважає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рослинництво</a:t>
            </a:r>
            <a:r>
              <a:rPr lang="uk-UA" dirty="0"/>
              <a:t>. Вирощують зернові, фрукти, цукрові буряки тощо. Розвинені садівництво, виноградарство та овочівництво. </a:t>
            </a:r>
            <a:endParaRPr lang="uk-UA" dirty="0" smtClean="0"/>
          </a:p>
          <a:p>
            <a:pPr marL="0" indent="0">
              <a:buNone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Тваринництво</a:t>
            </a:r>
            <a:r>
              <a:rPr lang="ru-RU" dirty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smtClean="0"/>
              <a:t>основному, </a:t>
            </a:r>
            <a:r>
              <a:rPr lang="ru-RU" dirty="0" err="1"/>
              <a:t>м’ясо-молочне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, </a:t>
            </a:r>
            <a:r>
              <a:rPr lang="ru-RU" dirty="0" err="1"/>
              <a:t>розводять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свійську</a:t>
            </a:r>
            <a:r>
              <a:rPr lang="ru-RU" dirty="0"/>
              <a:t> </a:t>
            </a:r>
            <a:r>
              <a:rPr lang="ru-RU" dirty="0" err="1"/>
              <a:t>птицю</a:t>
            </a:r>
            <a:r>
              <a:rPr lang="ru-RU" dirty="0"/>
              <a:t>. В горах </a:t>
            </a:r>
            <a:r>
              <a:rPr lang="ru-RU" dirty="0" err="1"/>
              <a:t>пасуть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 і </a:t>
            </a:r>
            <a:r>
              <a:rPr lang="ru-RU" dirty="0" err="1"/>
              <a:t>кіз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44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596</TotalTime>
  <Words>451</Words>
  <Application>Microsoft Office PowerPoint</Application>
  <PresentationFormat>Екран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Воздушный поток</vt:lpstr>
      <vt:lpstr>Словаччина</vt:lpstr>
      <vt:lpstr>Візитна картка</vt:lpstr>
      <vt:lpstr>ЕГП та природно-ресурсний потенціал.</vt:lpstr>
      <vt:lpstr>Природні умови</vt:lpstr>
      <vt:lpstr>Населення</vt:lpstr>
      <vt:lpstr>Презентація PowerPoint</vt:lpstr>
      <vt:lpstr>Господарство</vt:lpstr>
      <vt:lpstr>Промисловість</vt:lpstr>
      <vt:lpstr>Сільське господарство</vt:lpstr>
      <vt:lpstr>Транспорт</vt:lpstr>
      <vt:lpstr>Зовнішньоекономічні зв’язки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Візитна картка</dc:title>
  <dc:creator>Wasin corporation</dc:creator>
  <cp:lastModifiedBy>Wasin corporation</cp:lastModifiedBy>
  <cp:revision>29</cp:revision>
  <dcterms:created xsi:type="dcterms:W3CDTF">2013-02-23T18:53:39Z</dcterms:created>
  <dcterms:modified xsi:type="dcterms:W3CDTF">2014-06-04T14:32:45Z</dcterms:modified>
</cp:coreProperties>
</file>