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89" r:id="rId5"/>
    <p:sldId id="290" r:id="rId6"/>
    <p:sldId id="291" r:id="rId7"/>
    <p:sldId id="298" r:id="rId8"/>
    <p:sldId id="292" r:id="rId9"/>
    <p:sldId id="293" r:id="rId10"/>
    <p:sldId id="294" r:id="rId11"/>
    <p:sldId id="296" r:id="rId12"/>
    <p:sldId id="295" r:id="rId13"/>
    <p:sldId id="297" r:id="rId14"/>
    <p:sldId id="301" r:id="rId15"/>
    <p:sldId id="300" r:id="rId16"/>
    <p:sldId id="299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286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4" autoAdjust="0"/>
    <p:restoredTop sz="94478" autoAdjust="0"/>
  </p:normalViewPr>
  <p:slideViewPr>
    <p:cSldViewPr>
      <p:cViewPr varScale="1">
        <p:scale>
          <a:sx n="94" d="100"/>
          <a:sy n="94" d="100"/>
        </p:scale>
        <p:origin x="-42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3" name="Rectangle 127"/>
          <p:cNvSpPr>
            <a:spLocks noChangeArrowheads="1"/>
          </p:cNvSpPr>
          <p:nvPr/>
        </p:nvSpPr>
        <p:spPr bwMode="gray">
          <a:xfrm>
            <a:off x="0" y="0"/>
            <a:ext cx="9144000" cy="1828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grpSp>
        <p:nvGrpSpPr>
          <p:cNvPr id="4111" name="Group 15"/>
          <p:cNvGrpSpPr>
            <a:grpSpLocks/>
          </p:cNvGrpSpPr>
          <p:nvPr/>
        </p:nvGrpSpPr>
        <p:grpSpPr bwMode="auto">
          <a:xfrm>
            <a:off x="152400" y="381000"/>
            <a:ext cx="6838950" cy="3365500"/>
            <a:chOff x="664" y="1951"/>
            <a:chExt cx="4308" cy="2120"/>
          </a:xfrm>
        </p:grpSpPr>
        <p:sp>
          <p:nvSpPr>
            <p:cNvPr id="4112" name="Freeform 16"/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5" name="Freeform 39"/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6" name="Freeform 40"/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7" name="Freeform 41"/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8" name="Freeform 42"/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39" name="Freeform 43"/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0" name="Freeform 44"/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1" name="Freeform 45"/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2" name="Freeform 46"/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3" name="Freeform 47"/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4" name="Freeform 48"/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5" name="Freeform 49"/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6" name="Freeform 50"/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rotWithShape="0">
                      <a:srgbClr val="FEFEFE">
                        <a:gamma/>
                        <a:shade val="60000"/>
                        <a:invGamma/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7" name="Freeform 51"/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20 w 416"/>
                <a:gd name="T3" fmla="*/ 37 h 282"/>
                <a:gd name="T4" fmla="*/ 28 w 416"/>
                <a:gd name="T5" fmla="*/ 49 h 282"/>
                <a:gd name="T6" fmla="*/ 84 w 416"/>
                <a:gd name="T7" fmla="*/ 89 h 282"/>
                <a:gd name="T8" fmla="*/ 120 w 416"/>
                <a:gd name="T9" fmla="*/ 113 h 282"/>
                <a:gd name="T10" fmla="*/ 132 w 416"/>
                <a:gd name="T11" fmla="*/ 121 h 282"/>
                <a:gd name="T12" fmla="*/ 136 w 416"/>
                <a:gd name="T13" fmla="*/ 169 h 282"/>
                <a:gd name="T14" fmla="*/ 116 w 416"/>
                <a:gd name="T15" fmla="*/ 201 h 282"/>
                <a:gd name="T16" fmla="*/ 136 w 416"/>
                <a:gd name="T17" fmla="*/ 197 h 282"/>
                <a:gd name="T18" fmla="*/ 148 w 416"/>
                <a:gd name="T19" fmla="*/ 189 h 282"/>
                <a:gd name="T20" fmla="*/ 160 w 416"/>
                <a:gd name="T21" fmla="*/ 201 h 282"/>
                <a:gd name="T22" fmla="*/ 184 w 416"/>
                <a:gd name="T23" fmla="*/ 217 h 282"/>
                <a:gd name="T24" fmla="*/ 208 w 416"/>
                <a:gd name="T25" fmla="*/ 233 h 282"/>
                <a:gd name="T26" fmla="*/ 240 w 416"/>
                <a:gd name="T27" fmla="*/ 221 h 282"/>
                <a:gd name="T28" fmla="*/ 248 w 416"/>
                <a:gd name="T29" fmla="*/ 197 h 282"/>
                <a:gd name="T30" fmla="*/ 268 w 416"/>
                <a:gd name="T31" fmla="*/ 201 h 282"/>
                <a:gd name="T32" fmla="*/ 292 w 416"/>
                <a:gd name="T33" fmla="*/ 209 h 282"/>
                <a:gd name="T34" fmla="*/ 340 w 416"/>
                <a:gd name="T35" fmla="*/ 281 h 282"/>
                <a:gd name="T36" fmla="*/ 356 w 416"/>
                <a:gd name="T37" fmla="*/ 277 h 282"/>
                <a:gd name="T38" fmla="*/ 352 w 416"/>
                <a:gd name="T39" fmla="*/ 253 h 282"/>
                <a:gd name="T40" fmla="*/ 316 w 416"/>
                <a:gd name="T41" fmla="*/ 197 h 282"/>
                <a:gd name="T42" fmla="*/ 360 w 416"/>
                <a:gd name="T43" fmla="*/ 173 h 282"/>
                <a:gd name="T44" fmla="*/ 408 w 416"/>
                <a:gd name="T45" fmla="*/ 145 h 282"/>
                <a:gd name="T46" fmla="*/ 409 w 416"/>
                <a:gd name="T47" fmla="*/ 120 h 282"/>
                <a:gd name="T48" fmla="*/ 367 w 416"/>
                <a:gd name="T49" fmla="*/ 138 h 282"/>
                <a:gd name="T50" fmla="*/ 308 w 416"/>
                <a:gd name="T51" fmla="*/ 137 h 282"/>
                <a:gd name="T52" fmla="*/ 264 w 416"/>
                <a:gd name="T53" fmla="*/ 97 h 282"/>
                <a:gd name="T54" fmla="*/ 180 w 416"/>
                <a:gd name="T55" fmla="*/ 61 h 282"/>
                <a:gd name="T56" fmla="*/ 132 w 416"/>
                <a:gd name="T57" fmla="*/ 33 h 282"/>
                <a:gd name="T58" fmla="*/ 92 w 416"/>
                <a:gd name="T59" fmla="*/ 41 h 282"/>
                <a:gd name="T60" fmla="*/ 76 w 416"/>
                <a:gd name="T61" fmla="*/ 57 h 282"/>
                <a:gd name="T62" fmla="*/ 56 w 416"/>
                <a:gd name="T63" fmla="*/ 17 h 282"/>
                <a:gd name="T64" fmla="*/ 0 w 416"/>
                <a:gd name="T65" fmla="*/ 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8" name="Freeform 52"/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49" name="Freeform 53"/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0" name="Freeform 54"/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1" name="Freeform 55"/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2" name="Freeform 56"/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3" name="Freeform 57"/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4" name="Freeform 58"/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5" name="Freeform 59"/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6" name="Freeform 60"/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7" name="Freeform 61"/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8" name="Freeform 62"/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59" name="Freeform 63"/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0" name="Freeform 64"/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1" name="Freeform 65"/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2" name="Freeform 66"/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3" name="Freeform 67"/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4" name="Freeform 68"/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5" name="Freeform 69"/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6" name="Freeform 70"/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7" name="Freeform 71"/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8" name="Freeform 72"/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69" name="Freeform 73"/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0" name="Freeform 74"/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1" name="Freeform 75"/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2" name="Freeform 76"/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3" name="Freeform 77"/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4" name="Freeform 78"/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5" name="Freeform 79"/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6" name="Freeform 80"/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7" name="Freeform 81"/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8" name="Freeform 82"/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79" name="Freeform 83"/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0" name="Freeform 84"/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1" name="Freeform 85"/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2" name="Freeform 86"/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3" name="Freeform 87"/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4" name="Freeform 88"/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5" name="Freeform 89"/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6" name="Freeform 90"/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7" name="Freeform 91"/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8" name="Freeform 92"/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89" name="Freeform 93"/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0" name="Freeform 94"/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1" name="Freeform 95"/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2" name="Freeform 96"/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3" name="Freeform 97"/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4" name="Freeform 98"/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5" name="Freeform 99"/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6" name="Freeform 100"/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7" name="Freeform 101"/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8" name="Freeform 102"/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199" name="Freeform 103"/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0" name="Freeform 104"/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1" name="Freeform 105"/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2" name="Freeform 106"/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3" name="Freeform 107"/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4" name="Freeform 108"/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5" name="Freeform 109"/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6" name="Freeform 110"/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7" name="Freeform 111"/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8" name="Freeform 112"/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09" name="Freeform 113"/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0" name="Freeform 114"/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1" name="Freeform 115"/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2" name="Freeform 116"/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3" name="Freeform 117"/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4" name="Freeform 118"/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5" name="Freeform 119"/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6" name="Freeform 120"/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7" name="Freeform 121"/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8" name="Freeform 122"/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4219" name="Freeform 123"/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FF5425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4770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705600" y="6477000"/>
            <a:ext cx="2286000" cy="16827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657600" y="6477000"/>
            <a:ext cx="2133600" cy="168275"/>
          </a:xfrm>
        </p:spPr>
        <p:txBody>
          <a:bodyPr/>
          <a:lstStyle>
            <a:lvl1pPr algn="ctr">
              <a:defRPr/>
            </a:lvl1pPr>
          </a:lstStyle>
          <a:p>
            <a:fld id="{7D6B8A62-7A77-4F6D-841E-99E290824D5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103" name="Picture 7" descr="artplus_nature_naturalcity42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3167063"/>
            <a:ext cx="4425950" cy="29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rtplus_nature_naturalcity42_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3352800"/>
            <a:ext cx="1654175" cy="8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rtplus_nature_naturalcity42_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895600"/>
            <a:ext cx="1112838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artplus_nature_naturalcity42_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4594225"/>
            <a:ext cx="4911725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419600"/>
            <a:ext cx="6400800" cy="1143000"/>
          </a:xfrm>
        </p:spPr>
        <p:txBody>
          <a:bodyPr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715000"/>
            <a:ext cx="6400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4222" name="Text Box 126"/>
          <p:cNvSpPr txBox="1">
            <a:spLocks noChangeArrowheads="1"/>
          </p:cNvSpPr>
          <p:nvPr/>
        </p:nvSpPr>
        <p:spPr bwMode="auto">
          <a:xfrm>
            <a:off x="8007350" y="152400"/>
            <a:ext cx="984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b="1">
                <a:solidFill>
                  <a:srgbClr val="000000"/>
                </a:solidFill>
                <a:latin typeface="Verdana" pitchFamily="34" charset="0"/>
              </a:rPr>
              <a:t>LOGO</a:t>
            </a:r>
          </a:p>
        </p:txBody>
      </p:sp>
      <p:pic>
        <p:nvPicPr>
          <p:cNvPr id="4105" name="Picture 9" descr="artplus_nature_naturalcity42_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3097213"/>
            <a:ext cx="29718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rtplus_nature_naturalcity42_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93900"/>
            <a:ext cx="1546225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artplus_nature_naturalcity42_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2862263"/>
            <a:ext cx="623888" cy="5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4" name="Picture 128" descr="a1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95250"/>
            <a:ext cx="18034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5" name="Picture 129" descr="b_1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450" y="1968500"/>
            <a:ext cx="10795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7743E-6 L -0.21076 0.047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8" y="238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8906 0.01505 -0.38802 0.03033 -0.53472 0.09075 C -0.68142 0.15116 -0.81198 0.322 -0.88055 0.36297 C -0.94913 0.40394 -0.93229 0.34237 -0.94583 0.3370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4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65" y="20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 C -0.07778 0.05393 -0.34948 0.0956 -0.46667 0.09166 C -0.58385 0.08773 -0.63611 -0.0007 -0.70278 0.02314 C -0.76944 0.04699 -0.83247 0.19027 -0.86667 0.2342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4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33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3" grpId="0" animBg="1"/>
      <p:bldP spid="4098" grpId="0"/>
      <p:bldP spid="40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40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157B2-AD83-4286-9F28-D4EFB4C19D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43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96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96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E8A6B-9AA7-426B-84C1-6EC5729194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31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CF0209A0-7C47-4539-A1F0-313DF5DC44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2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688ED-D390-4B7E-80CF-F67DFF949D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7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80903-38AA-44EE-AF14-70A1BE82D9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5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E4483-CC12-4B38-855A-1C33F622BB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FB19B-1DBE-4F9C-A474-4DC8FB13C5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6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9F5FB-0DE2-4ED4-9911-C86C80303B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13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C31C1-A4A3-40AD-B362-E14A7F3C0A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1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9F342-2782-448F-96FD-3C1455ADBF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31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A142C-EF1C-4718-8C7E-4A1C5DF9CB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27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19" descr="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0"/>
            <a:ext cx="9144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0E48694-64F0-40AD-8340-E09AF276AA9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3" name="Picture 9" descr="artplus_nature_naturalcity42_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5935663"/>
            <a:ext cx="1235075" cy="8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tplus_nature_naturalcity42_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5916613"/>
            <a:ext cx="828675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artplus_nature_naturalcity42_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8" y="5608638"/>
            <a:ext cx="430212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rtplus_nature_naturalcity42_d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5849938"/>
            <a:ext cx="173038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artplus_nature_naturalcity42_i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5969000"/>
            <a:ext cx="461962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tplus_nature_naturalcity42_c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5943600"/>
            <a:ext cx="309563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artplus_nature_naturalcity42_f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6334125"/>
            <a:ext cx="1370012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pic>
        <p:nvPicPr>
          <p:cNvPr id="1044" name="Picture 20" descr="a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328613"/>
            <a:ext cx="942975" cy="10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b_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371600"/>
            <a:ext cx="825500" cy="3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C -0.09045 -0.01597 -0.36945 -0.08727 -0.54306 -0.09537 C -0.71667 -0.10347 -0.93785 -0.05879 -1.04167 -0.0490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3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0.05949 C 0.00625 0.0581 0.04097 0.0574 0.05399 0.05324 C 0.06701 0.04907 0.06632 0.04907 0.07638 0.03379 C 0.08628 0.01898 0.10538 -0.02269 0.11319 -0.03727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483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F%D1%96%D0%B2%D0%B4%D0%B5%D0%BD%D0%BD%25D" TargetMode="External"/><Relationship Id="rId2" Type="http://schemas.openxmlformats.org/officeDocument/2006/relationships/hyperlink" Target="http://geograf.at.ua/index/0-5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istory.vn.ua/book/zarubzno/727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68" y="620688"/>
            <a:ext cx="9519484" cy="1872208"/>
          </a:xfrm>
        </p:spPr>
        <p:txBody>
          <a:bodyPr/>
          <a:lstStyle/>
          <a:p>
            <a:r>
              <a:rPr lang="ru-RU" sz="4400" dirty="0" err="1" smtClean="0"/>
              <a:t>Південно-Африканська</a:t>
            </a:r>
            <a:r>
              <a:rPr lang="ru-RU" sz="4400" dirty="0" smtClean="0"/>
              <a:t> </a:t>
            </a:r>
            <a:r>
              <a:rPr lang="ru-RU" sz="4400" dirty="0" err="1" smtClean="0"/>
              <a:t>Республіка</a:t>
            </a:r>
            <a:endParaRPr lang="en-US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088" y="5517232"/>
            <a:ext cx="2775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Підготувала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err="1" smtClean="0">
                <a:solidFill>
                  <a:schemeClr val="bg1"/>
                </a:solidFill>
              </a:rPr>
              <a:t>Відняк</a:t>
            </a:r>
            <a:r>
              <a:rPr lang="ru-RU" sz="2400" dirty="0" smtClean="0">
                <a:solidFill>
                  <a:schemeClr val="bg1"/>
                </a:solidFill>
              </a:rPr>
              <a:t> Людмила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9675"/>
            <a:ext cx="4572000" cy="3412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089432" cy="3501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96" y="0"/>
            <a:ext cx="4107198" cy="3501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01008"/>
            <a:ext cx="4572000" cy="339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4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900" y="0"/>
            <a:ext cx="8229600" cy="523875"/>
          </a:xfrm>
        </p:spPr>
        <p:txBody>
          <a:bodyPr/>
          <a:lstStyle/>
          <a:p>
            <a:r>
              <a:rPr lang="uk-UA" dirty="0" smtClean="0"/>
              <a:t>Кейптаун</a:t>
            </a:r>
            <a:endParaRPr lang="uk-UA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75"/>
            <a:ext cx="9169400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3917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chemeClr val="bg1"/>
                </a:solidFill>
              </a:rPr>
              <a:t>Кейпта́ун</a:t>
            </a: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— </a:t>
            </a:r>
            <a:r>
              <a:rPr lang="vi-VN" sz="2400" dirty="0" smtClean="0">
                <a:solidFill>
                  <a:schemeClr val="bg1"/>
                </a:solidFill>
              </a:rPr>
              <a:t>третє за чисельністю місто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vi-VN" sz="2400" dirty="0" smtClean="0">
                <a:solidFill>
                  <a:schemeClr val="bg1"/>
                </a:solidFill>
              </a:rPr>
              <a:t>Південно-Африканської </a:t>
            </a:r>
            <a:r>
              <a:rPr lang="vi-VN" sz="2400" dirty="0" smtClean="0">
                <a:solidFill>
                  <a:schemeClr val="bg1"/>
                </a:solidFill>
              </a:rPr>
              <a:t>Республіки.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Законодавча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столиця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2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Населення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184" y="1124744"/>
            <a:ext cx="8691295" cy="2637656"/>
          </a:xfrm>
        </p:spPr>
        <p:txBody>
          <a:bodyPr/>
          <a:lstStyle/>
          <a:p>
            <a:pPr marL="0" indent="0">
              <a:buNone/>
            </a:pPr>
            <a:r>
              <a:rPr lang="uk-UA" sz="2800" dirty="0" smtClean="0"/>
              <a:t>Згідно з переписом 1996 року</a:t>
            </a:r>
          </a:p>
          <a:p>
            <a:r>
              <a:rPr lang="uk-UA" sz="2800" dirty="0" smtClean="0"/>
              <a:t> 77% населення ПАР складають африканці </a:t>
            </a:r>
          </a:p>
          <a:p>
            <a:r>
              <a:rPr lang="uk-UA" sz="2800" dirty="0" smtClean="0"/>
              <a:t>11%, метиси (нащадки змішаних шлюбів європейців і африканців) </a:t>
            </a:r>
          </a:p>
          <a:p>
            <a:r>
              <a:rPr lang="uk-UA" sz="2800" dirty="0" smtClean="0"/>
              <a:t>12%, вихідці з Азії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" y="3573016"/>
            <a:ext cx="4504100" cy="3011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66" y="3573016"/>
            <a:ext cx="4691206" cy="301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2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Економіка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085" y="980728"/>
            <a:ext cx="9036496" cy="3141712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 smtClean="0"/>
              <a:t>ПАР</a:t>
            </a:r>
            <a:r>
              <a:rPr lang="uk-UA" sz="2800" dirty="0" smtClean="0"/>
              <a:t> — індустріально-аграрна країна, найрозвиненіша в економічному відношенні в Африці.  Провідні галузі промисловості — гірнича, автомобільна, металообробна, металургійна, машинобудівна, хімічна, харчова. Сильні позиції ПАР на світовому ринку визначаються передусім багатством її надр.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01" y="3602760"/>
            <a:ext cx="4340320" cy="3255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149080"/>
            <a:ext cx="4693297" cy="254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7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Транспортна система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9036496" cy="2665154"/>
          </a:xfrm>
        </p:spPr>
        <p:txBody>
          <a:bodyPr/>
          <a:lstStyle/>
          <a:p>
            <a:pPr marL="0" indent="0">
              <a:buNone/>
            </a:pPr>
            <a:r>
              <a:rPr lang="uk-UA" sz="2800" dirty="0" smtClean="0"/>
              <a:t>У ПАР найкраще транспортне забезпечення в Африці. У зовнішніх перевезеннях домінують морський (вантажні) та авіаційний (пасажирські) транспорт. Найбільші морські порти — </a:t>
            </a:r>
            <a:r>
              <a:rPr lang="uk-UA" sz="2800" dirty="0" err="1" smtClean="0"/>
              <a:t>Дурбан</a:t>
            </a:r>
            <a:r>
              <a:rPr lang="uk-UA" sz="2800" dirty="0" smtClean="0"/>
              <a:t>, Кейптаун. Міжнародні аеропорти в Йоганнесбурзі, Кейптауні та </a:t>
            </a:r>
            <a:r>
              <a:rPr lang="uk-UA" sz="2800" dirty="0" err="1" smtClean="0"/>
              <a:t>Дурбані</a:t>
            </a:r>
            <a:r>
              <a:rPr lang="uk-UA" sz="2800" dirty="0" smtClean="0"/>
              <a:t>.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717032"/>
            <a:ext cx="3919573" cy="29396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3717032"/>
            <a:ext cx="1232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err="1" smtClean="0">
                <a:solidFill>
                  <a:srgbClr val="7030A0"/>
                </a:solidFill>
              </a:rPr>
              <a:t>Дурбан</a:t>
            </a:r>
            <a:endParaRPr lang="uk-UA" sz="2400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863" y="3717032"/>
            <a:ext cx="4007593" cy="29396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04017" y="3717032"/>
            <a:ext cx="15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rgbClr val="7030A0"/>
                </a:solidFill>
              </a:rPr>
              <a:t>Кейптаун</a:t>
            </a:r>
            <a:endParaRPr lang="uk-UA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Сільське господарство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008" y="980728"/>
            <a:ext cx="8928992" cy="270044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Основою </a:t>
            </a:r>
            <a:r>
              <a:rPr lang="ru-RU" sz="2800" dirty="0" err="1" smtClean="0"/>
              <a:t>сільського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господарства</a:t>
            </a:r>
            <a:r>
              <a:rPr lang="ru-RU" sz="2800" dirty="0" smtClean="0"/>
              <a:t> є </a:t>
            </a:r>
            <a:r>
              <a:rPr lang="ru-RU" sz="2800" dirty="0" err="1" smtClean="0"/>
              <a:t>високотоварне</a:t>
            </a:r>
            <a:r>
              <a:rPr lang="ru-RU" sz="2800" dirty="0" smtClean="0"/>
              <a:t> </a:t>
            </a:r>
            <a:r>
              <a:rPr lang="ru-RU" sz="2800" i="1" dirty="0" err="1" smtClean="0"/>
              <a:t>тваринництво</a:t>
            </a:r>
            <a:r>
              <a:rPr lang="ru-RU" sz="2800" dirty="0" smtClean="0"/>
              <a:t>, </a:t>
            </a:r>
            <a:r>
              <a:rPr lang="ru-RU" sz="2800" dirty="0" err="1" smtClean="0"/>
              <a:t>розводять</a:t>
            </a:r>
            <a:r>
              <a:rPr lang="ru-RU" sz="2800" dirty="0" smtClean="0"/>
              <a:t> </a:t>
            </a:r>
            <a:r>
              <a:rPr lang="ru-RU" sz="2800" dirty="0" err="1" smtClean="0"/>
              <a:t>велику</a:t>
            </a:r>
            <a:r>
              <a:rPr lang="ru-RU" sz="2800" dirty="0" smtClean="0"/>
              <a:t> </a:t>
            </a:r>
            <a:r>
              <a:rPr lang="ru-RU" sz="2800" dirty="0" err="1" smtClean="0"/>
              <a:t>рогату</a:t>
            </a:r>
            <a:r>
              <a:rPr lang="ru-RU" sz="2800" dirty="0" smtClean="0"/>
              <a:t> худобу та свиней, а </a:t>
            </a:r>
            <a:r>
              <a:rPr lang="ru-RU" sz="2800" dirty="0" err="1" smtClean="0"/>
              <a:t>також</a:t>
            </a:r>
            <a:r>
              <a:rPr lang="ru-RU" sz="2800" dirty="0" smtClean="0"/>
              <a:t> </a:t>
            </a:r>
            <a:r>
              <a:rPr lang="ru-RU" sz="2800" dirty="0" err="1" smtClean="0"/>
              <a:t>кіз</a:t>
            </a:r>
            <a:r>
              <a:rPr lang="ru-RU" sz="2800" dirty="0" smtClean="0"/>
              <a:t>. У </a:t>
            </a:r>
            <a:r>
              <a:rPr lang="ru-RU" sz="2800" i="1" dirty="0" err="1" smtClean="0"/>
              <a:t>рослинництві</a:t>
            </a:r>
            <a:r>
              <a:rPr lang="ru-RU" sz="2800" dirty="0" smtClean="0"/>
              <a:t> </a:t>
            </a:r>
            <a:r>
              <a:rPr lang="ru-RU" sz="2800" dirty="0" err="1" smtClean="0"/>
              <a:t>основними</a:t>
            </a:r>
            <a:r>
              <a:rPr lang="ru-RU" sz="2800" dirty="0" smtClean="0"/>
              <a:t> </a:t>
            </a:r>
            <a:r>
              <a:rPr lang="ru-RU" sz="2800" dirty="0" err="1" smtClean="0"/>
              <a:t>сільськогосподарськими</a:t>
            </a:r>
            <a:r>
              <a:rPr lang="ru-RU" sz="2800" dirty="0" smtClean="0"/>
              <a:t> культурами є </a:t>
            </a:r>
            <a:r>
              <a:rPr lang="ru-RU" sz="2800" dirty="0" err="1" smtClean="0"/>
              <a:t>кукурудза</a:t>
            </a:r>
            <a:r>
              <a:rPr lang="ru-RU" sz="2800" dirty="0" smtClean="0"/>
              <a:t>, </a:t>
            </a:r>
            <a:r>
              <a:rPr lang="ru-RU" sz="2800" dirty="0" err="1" smtClean="0"/>
              <a:t>пшениця</a:t>
            </a:r>
            <a:r>
              <a:rPr lang="ru-RU" sz="2800" dirty="0" smtClean="0"/>
              <a:t>, </a:t>
            </a:r>
            <a:r>
              <a:rPr lang="ru-RU" sz="2800" dirty="0" err="1" smtClean="0"/>
              <a:t>ячмінь</a:t>
            </a:r>
            <a:r>
              <a:rPr lang="ru-RU" sz="2800" dirty="0" smtClean="0"/>
              <a:t>, </a:t>
            </a:r>
            <a:r>
              <a:rPr lang="ru-RU" sz="2800" dirty="0" err="1" smtClean="0"/>
              <a:t>бавовник</a:t>
            </a:r>
            <a:r>
              <a:rPr lang="ru-RU" sz="2800" dirty="0" smtClean="0"/>
              <a:t>, </a:t>
            </a:r>
            <a:r>
              <a:rPr lang="ru-RU" sz="2800" dirty="0" err="1" smtClean="0"/>
              <a:t>цукрова</a:t>
            </a:r>
            <a:r>
              <a:rPr lang="ru-RU" sz="2800" dirty="0" smtClean="0"/>
              <a:t> тростина. </a:t>
            </a:r>
            <a:r>
              <a:rPr lang="ru-RU" sz="2800" dirty="0" err="1" smtClean="0"/>
              <a:t>Дуже</a:t>
            </a:r>
            <a:r>
              <a:rPr lang="ru-RU" sz="2800" dirty="0" smtClean="0"/>
              <a:t> </a:t>
            </a:r>
            <a:r>
              <a:rPr lang="ru-RU" sz="2800" dirty="0" err="1" smtClean="0"/>
              <a:t>багато</a:t>
            </a:r>
            <a:r>
              <a:rPr lang="ru-RU" sz="2800" dirty="0" smtClean="0"/>
              <a:t> </a:t>
            </a:r>
            <a:r>
              <a:rPr lang="ru-RU" sz="2800" dirty="0" err="1" smtClean="0"/>
              <a:t>вирощують</a:t>
            </a:r>
            <a:r>
              <a:rPr lang="ru-RU" sz="2800" dirty="0" smtClean="0"/>
              <a:t> винограду, </a:t>
            </a:r>
            <a:r>
              <a:rPr lang="ru-RU" sz="2800" dirty="0" err="1" smtClean="0"/>
              <a:t>цитрусових</a:t>
            </a:r>
            <a:r>
              <a:rPr lang="ru-RU" sz="2800" dirty="0" smtClean="0"/>
              <a:t>. 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7032"/>
            <a:ext cx="2808312" cy="30311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681176"/>
            <a:ext cx="49434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1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Наука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8784976" cy="2304256"/>
          </a:xfrm>
        </p:spPr>
        <p:txBody>
          <a:bodyPr/>
          <a:lstStyle/>
          <a:p>
            <a:pPr marL="0" indent="0">
              <a:buNone/>
            </a:pPr>
            <a:r>
              <a:rPr lang="uk-UA" sz="2800" dirty="0" smtClean="0"/>
              <a:t>Ряд важливих науково-технічних досягнень походять з ПАР. </a:t>
            </a:r>
          </a:p>
          <a:p>
            <a:pPr marL="0" indent="0">
              <a:buNone/>
            </a:pPr>
            <a:r>
              <a:rPr lang="uk-UA" sz="2800" dirty="0" smtClean="0"/>
              <a:t>Перша пересадка серця від людини до людини була виконана кардіохірургом Крістіаном </a:t>
            </a:r>
            <a:r>
              <a:rPr lang="uk-UA" sz="2800" dirty="0" err="1" smtClean="0"/>
              <a:t>Барнардои</a:t>
            </a:r>
            <a:r>
              <a:rPr lang="uk-UA" sz="2800" dirty="0" smtClean="0"/>
              <a:t> у 1967 році.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96952"/>
            <a:ext cx="4608512" cy="37384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006" y="3429000"/>
            <a:ext cx="4355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Максом </a:t>
            </a:r>
            <a:r>
              <a:rPr lang="ru-RU" sz="2800" dirty="0" err="1" smtClean="0"/>
              <a:t>Тейлером</a:t>
            </a:r>
            <a:r>
              <a:rPr lang="ru-RU" sz="2800" dirty="0" smtClean="0"/>
              <a:t> </a:t>
            </a:r>
            <a:r>
              <a:rPr lang="ru-RU" sz="2800" dirty="0" err="1" smtClean="0"/>
              <a:t>було</a:t>
            </a:r>
            <a:r>
              <a:rPr lang="ru-RU" sz="2800" dirty="0" smtClean="0"/>
              <a:t> </a:t>
            </a:r>
            <a:r>
              <a:rPr lang="ru-RU" sz="2800" dirty="0" err="1" smtClean="0"/>
              <a:t>розроблено</a:t>
            </a:r>
            <a:r>
              <a:rPr lang="ru-RU" sz="2800" dirty="0" smtClean="0"/>
              <a:t> вакцину </a:t>
            </a:r>
            <a:r>
              <a:rPr lang="ru-RU" sz="2800" dirty="0" err="1" smtClean="0"/>
              <a:t>проти</a:t>
            </a:r>
            <a:r>
              <a:rPr lang="ru-RU" sz="2800" dirty="0" smtClean="0"/>
              <a:t> </a:t>
            </a:r>
            <a:r>
              <a:rPr lang="ru-RU" sz="2800" dirty="0" err="1" smtClean="0"/>
              <a:t>жовтої</a:t>
            </a:r>
            <a:r>
              <a:rPr lang="ru-RU" sz="2800" dirty="0" smtClean="0"/>
              <a:t> лихоманки.</a:t>
            </a:r>
          </a:p>
          <a:p>
            <a:r>
              <a:rPr lang="ru-RU" sz="2800" dirty="0" smtClean="0"/>
              <a:t>Марк </a:t>
            </a:r>
            <a:r>
              <a:rPr lang="ru-RU" sz="2800" dirty="0" err="1" smtClean="0"/>
              <a:t>Шаттлворт</a:t>
            </a:r>
            <a:r>
              <a:rPr lang="ru-RU" sz="2800" dirty="0" smtClean="0"/>
              <a:t> </a:t>
            </a:r>
            <a:r>
              <a:rPr lang="ru-RU" sz="2800" dirty="0" err="1" smtClean="0"/>
              <a:t>заснував</a:t>
            </a:r>
            <a:r>
              <a:rPr lang="ru-RU" sz="2800" dirty="0" smtClean="0"/>
              <a:t> </a:t>
            </a:r>
            <a:r>
              <a:rPr lang="ru-RU" sz="2800" dirty="0" err="1" smtClean="0"/>
              <a:t>компанію</a:t>
            </a:r>
            <a:r>
              <a:rPr lang="ru-RU" sz="2800" dirty="0" smtClean="0"/>
              <a:t> </a:t>
            </a:r>
            <a:r>
              <a:rPr lang="ru-RU" sz="2800" dirty="0" err="1" smtClean="0"/>
              <a:t>Тавте</a:t>
            </a:r>
            <a:r>
              <a:rPr lang="ru-RU" sz="2800" dirty="0" smtClean="0"/>
              <a:t> з </a:t>
            </a:r>
            <a:r>
              <a:rPr lang="ru-RU" sz="2800" dirty="0" err="1" smtClean="0"/>
              <a:t>інтернет-безпеки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6089089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Марк </a:t>
            </a:r>
            <a:r>
              <a:rPr lang="ru-RU" dirty="0" err="1" smtClean="0">
                <a:solidFill>
                  <a:srgbClr val="FF0000"/>
                </a:solidFill>
              </a:rPr>
              <a:t>Шаттлворт</a:t>
            </a:r>
            <a:r>
              <a:rPr lang="ru-RU" dirty="0" smtClean="0">
                <a:solidFill>
                  <a:srgbClr val="FF0000"/>
                </a:solidFill>
              </a:rPr>
              <a:t>, перший </a:t>
            </a:r>
            <a:r>
              <a:rPr lang="ru-RU" dirty="0" err="1" smtClean="0">
                <a:solidFill>
                  <a:srgbClr val="FF0000"/>
                </a:solidFill>
              </a:rPr>
              <a:t>африканець</a:t>
            </a:r>
            <a:r>
              <a:rPr lang="ru-RU" dirty="0" smtClean="0">
                <a:solidFill>
                  <a:srgbClr val="FF0000"/>
                </a:solidFill>
              </a:rPr>
              <a:t> у </a:t>
            </a:r>
            <a:r>
              <a:rPr lang="ru-RU" dirty="0" err="1" smtClean="0">
                <a:solidFill>
                  <a:srgbClr val="FF0000"/>
                </a:solidFill>
              </a:rPr>
              <a:t>космосі</a:t>
            </a:r>
            <a:endParaRPr lang="uk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6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064896" cy="1096963"/>
          </a:xfrm>
        </p:spPr>
        <p:txBody>
          <a:bodyPr/>
          <a:lstStyle/>
          <a:p>
            <a:r>
              <a:rPr lang="uk-UA" dirty="0" smtClean="0"/>
              <a:t>Культура та соціальний розвиток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983" y="1503508"/>
            <a:ext cx="4733050" cy="5029200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 err="1" smtClean="0"/>
              <a:t>Стандарти</a:t>
            </a:r>
            <a:r>
              <a:rPr lang="ru-RU" sz="3000" dirty="0" smtClean="0"/>
              <a:t> </a:t>
            </a:r>
            <a:r>
              <a:rPr lang="ru-RU" sz="3000" dirty="0" err="1" smtClean="0"/>
              <a:t>життя</a:t>
            </a:r>
            <a:r>
              <a:rPr lang="ru-RU" sz="3000" dirty="0" smtClean="0"/>
              <a:t> в </a:t>
            </a:r>
            <a:r>
              <a:rPr lang="ru-RU" sz="3000" dirty="0" err="1" smtClean="0"/>
              <a:t>європейців</a:t>
            </a:r>
            <a:r>
              <a:rPr lang="ru-RU" sz="3000" dirty="0" smtClean="0"/>
              <a:t> та </a:t>
            </a:r>
            <a:r>
              <a:rPr lang="ru-RU" sz="3000" dirty="0" err="1" smtClean="0"/>
              <a:t>африканців</a:t>
            </a:r>
            <a:r>
              <a:rPr lang="ru-RU" sz="3000" dirty="0" smtClean="0"/>
              <a:t> у ПАР </a:t>
            </a:r>
            <a:r>
              <a:rPr lang="ru-RU" sz="3000" dirty="0" err="1" smtClean="0"/>
              <a:t>суттєво</a:t>
            </a:r>
            <a:r>
              <a:rPr lang="ru-RU" sz="3000" dirty="0" smtClean="0"/>
              <a:t> </a:t>
            </a:r>
            <a:r>
              <a:rPr lang="ru-RU" sz="3000" dirty="0" err="1" smtClean="0"/>
              <a:t>відрізняються</a:t>
            </a:r>
            <a:r>
              <a:rPr lang="ru-RU" sz="3000" dirty="0" smtClean="0"/>
              <a:t>. Так, </a:t>
            </a:r>
            <a:r>
              <a:rPr lang="ru-RU" sz="3000" dirty="0" err="1" smtClean="0"/>
              <a:t>письменних</a:t>
            </a:r>
            <a:r>
              <a:rPr lang="ru-RU" sz="3000" dirty="0" smtClean="0"/>
              <a:t> </a:t>
            </a:r>
            <a:r>
              <a:rPr lang="ru-RU" sz="3000" dirty="0" err="1" smtClean="0"/>
              <a:t>африканців</a:t>
            </a:r>
            <a:r>
              <a:rPr lang="ru-RU" sz="3000" dirty="0" smtClean="0"/>
              <a:t> </a:t>
            </a:r>
            <a:r>
              <a:rPr lang="ru-RU" sz="3000" dirty="0" err="1" smtClean="0"/>
              <a:t>лише</a:t>
            </a:r>
            <a:r>
              <a:rPr lang="ru-RU" sz="3000" dirty="0" smtClean="0"/>
              <a:t> 70%, але </a:t>
            </a:r>
            <a:r>
              <a:rPr lang="ru-RU" sz="3000" dirty="0" err="1" smtClean="0"/>
              <a:t>серед</a:t>
            </a:r>
            <a:r>
              <a:rPr lang="ru-RU" sz="3000" dirty="0" smtClean="0"/>
              <a:t> </a:t>
            </a:r>
            <a:r>
              <a:rPr lang="ru-RU" sz="3000" dirty="0" err="1" smtClean="0"/>
              <a:t>європейських</a:t>
            </a:r>
            <a:r>
              <a:rPr lang="ru-RU" sz="3000" dirty="0" smtClean="0"/>
              <a:t> </a:t>
            </a:r>
            <a:r>
              <a:rPr lang="ru-RU" sz="3000" dirty="0" err="1" smtClean="0"/>
              <a:t>поселенців</a:t>
            </a:r>
            <a:r>
              <a:rPr lang="ru-RU" sz="3000" dirty="0" smtClean="0"/>
              <a:t> </a:t>
            </a:r>
            <a:r>
              <a:rPr lang="ru-RU" sz="3000" dirty="0" err="1" smtClean="0"/>
              <a:t>цей</a:t>
            </a:r>
            <a:r>
              <a:rPr lang="ru-RU" sz="3000" dirty="0" smtClean="0"/>
              <a:t> </a:t>
            </a:r>
            <a:r>
              <a:rPr lang="ru-RU" sz="3000" dirty="0" err="1" smtClean="0"/>
              <a:t>показник</a:t>
            </a:r>
            <a:r>
              <a:rPr lang="ru-RU" sz="3000" dirty="0" smtClean="0"/>
              <a:t> </a:t>
            </a:r>
            <a:r>
              <a:rPr lang="ru-RU" sz="3000" dirty="0" err="1" smtClean="0"/>
              <a:t>близький</a:t>
            </a:r>
            <a:r>
              <a:rPr lang="ru-RU" sz="3000" dirty="0" smtClean="0"/>
              <a:t> до 100%. </a:t>
            </a:r>
            <a:endParaRPr lang="uk-UA" sz="3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49472"/>
            <a:ext cx="4029994" cy="55079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2040" y="6357326"/>
            <a:ext cx="2649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Університет Преторії</a:t>
            </a:r>
            <a:endParaRPr lang="uk-U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1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Туризм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8928992" cy="2088232"/>
          </a:xfrm>
        </p:spPr>
        <p:txBody>
          <a:bodyPr/>
          <a:lstStyle/>
          <a:p>
            <a:pPr marL="0" indent="0">
              <a:buNone/>
            </a:pPr>
            <a:r>
              <a:rPr lang="uk-UA" sz="2800" dirty="0" smtClean="0"/>
              <a:t>Сьогодні </a:t>
            </a:r>
            <a:r>
              <a:rPr lang="uk-UA" sz="2800" dirty="0" err="1" smtClean="0"/>
              <a:t>Південно</a:t>
            </a:r>
            <a:r>
              <a:rPr lang="uk-UA" sz="2800" dirty="0"/>
              <a:t> </a:t>
            </a:r>
            <a:r>
              <a:rPr lang="uk-UA" sz="2800" dirty="0" smtClean="0"/>
              <a:t>- Африканська Республіка займає одне з лідируючих місць у світі за рівнем в'їзного туризму. Туризм в ПАР розвивається і залучає все більше і більше шукачів пригод.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828836"/>
            <a:ext cx="40324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У ПАР - </a:t>
            </a:r>
            <a:r>
              <a:rPr lang="ru-RU" sz="2800" dirty="0" err="1"/>
              <a:t>приголомшливі</a:t>
            </a:r>
            <a:r>
              <a:rPr lang="ru-RU" sz="2800" dirty="0"/>
              <a:t> </a:t>
            </a:r>
            <a:r>
              <a:rPr lang="ru-RU" sz="2800" dirty="0" err="1"/>
              <a:t>національні</a:t>
            </a:r>
            <a:r>
              <a:rPr lang="ru-RU" sz="2800" dirty="0"/>
              <a:t> парки, в </a:t>
            </a:r>
            <a:r>
              <a:rPr lang="ru-RU" sz="2800" dirty="0" err="1"/>
              <a:t>яких</a:t>
            </a:r>
            <a:r>
              <a:rPr lang="ru-RU" sz="2800" dirty="0"/>
              <a:t> абсолютно </a:t>
            </a:r>
            <a:r>
              <a:rPr lang="ru-RU" sz="2800" dirty="0" err="1"/>
              <a:t>вільно</a:t>
            </a:r>
            <a:r>
              <a:rPr lang="ru-RU" sz="2800" dirty="0"/>
              <a:t> </a:t>
            </a:r>
            <a:r>
              <a:rPr lang="ru-RU" sz="2800" dirty="0" err="1"/>
              <a:t>живуть</a:t>
            </a:r>
            <a:r>
              <a:rPr lang="ru-RU" sz="2800" dirty="0"/>
              <a:t> носороги, </a:t>
            </a:r>
            <a:r>
              <a:rPr lang="ru-RU" sz="2800" dirty="0" err="1"/>
              <a:t>леви</a:t>
            </a:r>
            <a:r>
              <a:rPr lang="ru-RU" sz="2800" dirty="0"/>
              <a:t>, </a:t>
            </a:r>
            <a:r>
              <a:rPr lang="ru-RU" sz="2800" dirty="0" err="1"/>
              <a:t>жирафи</a:t>
            </a:r>
            <a:r>
              <a:rPr lang="ru-RU" sz="2800" dirty="0"/>
              <a:t>, </a:t>
            </a:r>
            <a:r>
              <a:rPr lang="ru-RU" sz="2800" dirty="0" err="1"/>
              <a:t>слони</a:t>
            </a:r>
            <a:r>
              <a:rPr lang="ru-RU" sz="2800" dirty="0"/>
              <a:t>, </a:t>
            </a:r>
            <a:r>
              <a:rPr lang="ru-RU" sz="2800" dirty="0" err="1"/>
              <a:t>антилопи</a:t>
            </a:r>
            <a:r>
              <a:rPr lang="ru-RU" sz="2800" dirty="0"/>
              <a:t> та </a:t>
            </a:r>
            <a:r>
              <a:rPr lang="ru-RU" sz="2800" dirty="0" err="1"/>
              <a:t>інші</a:t>
            </a:r>
            <a:r>
              <a:rPr lang="ru-RU" sz="2800" dirty="0"/>
              <a:t> </a:t>
            </a:r>
            <a:r>
              <a:rPr lang="ru-RU" sz="2800" dirty="0" err="1"/>
              <a:t>дикі</a:t>
            </a:r>
            <a:r>
              <a:rPr lang="ru-RU" sz="2800" dirty="0"/>
              <a:t> </a:t>
            </a:r>
            <a:r>
              <a:rPr lang="ru-RU" sz="2800" dirty="0" err="1"/>
              <a:t>тварини</a:t>
            </a:r>
            <a:r>
              <a:rPr lang="ru-RU" sz="28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841908"/>
            <a:ext cx="5052053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9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uk-UA" dirty="0" smtClean="0"/>
              <a:t>Парк </a:t>
            </a:r>
            <a:r>
              <a:rPr lang="uk-UA" dirty="0" err="1" smtClean="0"/>
              <a:t>Крюгера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46" y="908721"/>
            <a:ext cx="9017550" cy="1080120"/>
          </a:xfrm>
        </p:spPr>
        <p:txBody>
          <a:bodyPr/>
          <a:lstStyle/>
          <a:p>
            <a:pPr marL="0" indent="0">
              <a:buNone/>
            </a:pPr>
            <a:r>
              <a:rPr lang="vi-VN" sz="2800" dirty="0" smtClean="0"/>
              <a:t>Націона́льний парк Крюгер</a:t>
            </a:r>
            <a:r>
              <a:rPr lang="en-US" sz="2800" dirty="0" smtClean="0"/>
              <a:t>— </a:t>
            </a:r>
            <a:r>
              <a:rPr lang="vi-VN" sz="2800" dirty="0" smtClean="0"/>
              <a:t>найбільший національний парк і тваринний резерв в ПАР.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349"/>
            <a:ext cx="9144000" cy="482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План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4546848" cy="5184576"/>
          </a:xfrm>
        </p:spPr>
        <p:txBody>
          <a:bodyPr/>
          <a:lstStyle/>
          <a:p>
            <a:r>
              <a:rPr lang="uk-UA" sz="2000" dirty="0" smtClean="0"/>
              <a:t>Загальні відомості</a:t>
            </a:r>
          </a:p>
          <a:p>
            <a:r>
              <a:rPr lang="uk-UA" sz="2000" dirty="0" smtClean="0"/>
              <a:t>Державні символи</a:t>
            </a:r>
          </a:p>
          <a:p>
            <a:r>
              <a:rPr lang="uk-UA" sz="2000" dirty="0" smtClean="0"/>
              <a:t>Державний устрій</a:t>
            </a:r>
          </a:p>
          <a:p>
            <a:r>
              <a:rPr lang="uk-UA" sz="2000" dirty="0" smtClean="0"/>
              <a:t> Адміністративний поділ</a:t>
            </a:r>
          </a:p>
          <a:p>
            <a:r>
              <a:rPr lang="uk-UA" sz="2000" dirty="0" smtClean="0"/>
              <a:t>Географічне положення</a:t>
            </a:r>
          </a:p>
          <a:p>
            <a:r>
              <a:rPr lang="uk-UA" sz="2000" dirty="0" smtClean="0"/>
              <a:t>Природа</a:t>
            </a:r>
          </a:p>
          <a:p>
            <a:r>
              <a:rPr lang="uk-UA" sz="2000" dirty="0" smtClean="0"/>
              <a:t>Столиця</a:t>
            </a:r>
          </a:p>
          <a:p>
            <a:r>
              <a:rPr lang="uk-UA" sz="2000" dirty="0" smtClean="0"/>
              <a:t>Населення</a:t>
            </a:r>
          </a:p>
          <a:p>
            <a:r>
              <a:rPr lang="uk-UA" sz="2000" dirty="0" smtClean="0"/>
              <a:t>Наука</a:t>
            </a:r>
          </a:p>
          <a:p>
            <a:r>
              <a:rPr lang="uk-UA" sz="2000" dirty="0" smtClean="0"/>
              <a:t>Економіка</a:t>
            </a:r>
          </a:p>
          <a:p>
            <a:r>
              <a:rPr lang="uk-UA" sz="2000" dirty="0" smtClean="0"/>
              <a:t>Сільське господарство</a:t>
            </a:r>
          </a:p>
          <a:p>
            <a:r>
              <a:rPr lang="uk-UA" sz="2000" dirty="0" smtClean="0"/>
              <a:t>Транспортна система</a:t>
            </a:r>
          </a:p>
          <a:p>
            <a:r>
              <a:rPr lang="uk-UA" sz="2000" dirty="0" smtClean="0"/>
              <a:t>Культура</a:t>
            </a:r>
          </a:p>
          <a:p>
            <a:r>
              <a:rPr lang="uk-UA" sz="2000" dirty="0" smtClean="0"/>
              <a:t>Туризм</a:t>
            </a:r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0496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630"/>
            <a:ext cx="9144000" cy="63893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16632"/>
            <a:ext cx="9108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Парк </a:t>
            </a:r>
            <a:r>
              <a:rPr lang="ru-RU" sz="2400" dirty="0" err="1" smtClean="0">
                <a:solidFill>
                  <a:srgbClr val="7030A0"/>
                </a:solidFill>
              </a:rPr>
              <a:t>Крюгера</a:t>
            </a:r>
            <a:r>
              <a:rPr lang="ru-RU" sz="2400" dirty="0" smtClean="0">
                <a:solidFill>
                  <a:srgbClr val="7030A0"/>
                </a:solidFill>
              </a:rPr>
              <a:t> є </a:t>
            </a:r>
            <a:r>
              <a:rPr lang="ru-RU" sz="2400" dirty="0" err="1" smtClean="0">
                <a:solidFill>
                  <a:srgbClr val="7030A0"/>
                </a:solidFill>
              </a:rPr>
              <a:t>найбільшим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</a:rPr>
              <a:t>національним</a:t>
            </a:r>
            <a:r>
              <a:rPr lang="ru-RU" sz="2400" dirty="0" smtClean="0">
                <a:solidFill>
                  <a:srgbClr val="7030A0"/>
                </a:solidFill>
              </a:rPr>
              <a:t> парком в </a:t>
            </a:r>
            <a:r>
              <a:rPr lang="ru-RU" sz="2400" dirty="0" err="1" smtClean="0">
                <a:solidFill>
                  <a:srgbClr val="7030A0"/>
                </a:solidFill>
              </a:rPr>
              <a:t>світі</a:t>
            </a:r>
            <a:r>
              <a:rPr lang="ru-RU" sz="2400" dirty="0" smtClean="0">
                <a:solidFill>
                  <a:srgbClr val="7030A0"/>
                </a:solidFill>
              </a:rPr>
              <a:t> - по </a:t>
            </a:r>
            <a:r>
              <a:rPr lang="ru-RU" sz="2400" dirty="0" err="1" smtClean="0">
                <a:solidFill>
                  <a:srgbClr val="7030A0"/>
                </a:solidFill>
              </a:rPr>
              <a:t>площі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</a:rPr>
              <a:t>цей</a:t>
            </a:r>
            <a:r>
              <a:rPr lang="ru-RU" sz="2400" dirty="0" smtClean="0">
                <a:solidFill>
                  <a:srgbClr val="7030A0"/>
                </a:solidFill>
              </a:rPr>
              <a:t> рай для </a:t>
            </a:r>
            <a:r>
              <a:rPr lang="ru-RU" sz="2400" dirty="0" err="1" smtClean="0">
                <a:solidFill>
                  <a:srgbClr val="7030A0"/>
                </a:solidFill>
              </a:rPr>
              <a:t>тварин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</a:rPr>
              <a:t>дорівнює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</a:rPr>
              <a:t>Португалії</a:t>
            </a:r>
            <a:r>
              <a:rPr lang="ru-RU" sz="2400" dirty="0" smtClean="0">
                <a:solidFill>
                  <a:srgbClr val="7030A0"/>
                </a:solidFill>
              </a:rPr>
              <a:t>.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226656"/>
            <a:ext cx="34563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Тут </a:t>
            </a:r>
            <a:r>
              <a:rPr lang="uk-UA" sz="2800" dirty="0" smtClean="0"/>
              <a:t>мешкають понад 2 тисячі левів, кілька сотень чорних носорогів, кілька десятків тисяч антилоп і зебр і навіть гепарди.</a:t>
            </a:r>
            <a:endParaRPr lang="uk-UA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20437"/>
            <a:ext cx="4636699" cy="30375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08" y="3820435"/>
            <a:ext cx="4569292" cy="3037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39"/>
            <a:ext cx="5724128" cy="381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0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3"/>
            <a:ext cx="9144000" cy="68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1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8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2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Каньйон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річки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Блайд</a:t>
            </a:r>
            <a:r>
              <a:rPr lang="ru-RU" sz="2400" b="1" dirty="0"/>
              <a:t> </a:t>
            </a:r>
            <a:r>
              <a:rPr lang="ru-RU" sz="2400" dirty="0" smtClean="0"/>
              <a:t>- </a:t>
            </a:r>
            <a:r>
              <a:rPr lang="ru-RU" sz="2400" dirty="0" err="1" smtClean="0"/>
              <a:t>третій</a:t>
            </a:r>
            <a:r>
              <a:rPr lang="ru-RU" sz="2400" dirty="0" smtClean="0"/>
              <a:t> </a:t>
            </a:r>
            <a:r>
              <a:rPr lang="ru-RU" sz="2400" dirty="0" err="1" smtClean="0"/>
              <a:t>найбільший</a:t>
            </a:r>
            <a:r>
              <a:rPr lang="ru-RU" sz="2400" dirty="0" smtClean="0"/>
              <a:t> </a:t>
            </a:r>
            <a:r>
              <a:rPr lang="ru-RU" sz="2400" dirty="0" err="1" smtClean="0"/>
              <a:t>каньйон</a:t>
            </a:r>
            <a:r>
              <a:rPr lang="ru-RU" sz="2400" dirty="0" smtClean="0"/>
              <a:t> в </a:t>
            </a:r>
            <a:r>
              <a:rPr lang="ru-RU" sz="2400" dirty="0" err="1" smtClean="0"/>
              <a:t>світі</a:t>
            </a:r>
            <a:r>
              <a:rPr lang="ru-RU" sz="2400" dirty="0" smtClean="0"/>
              <a:t>, в </a:t>
            </a:r>
            <a:r>
              <a:rPr lang="ru-RU" sz="2400" dirty="0" err="1" smtClean="0"/>
              <a:t>провінції</a:t>
            </a:r>
            <a:r>
              <a:rPr lang="ru-RU" sz="2400" dirty="0" smtClean="0"/>
              <a:t> </a:t>
            </a:r>
            <a:r>
              <a:rPr lang="ru-RU" sz="2400" dirty="0" err="1" smtClean="0"/>
              <a:t>Мпумаланга</a:t>
            </a:r>
            <a:r>
              <a:rPr lang="ru-RU" sz="2400" dirty="0" smtClean="0"/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406539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8339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884" y="0"/>
            <a:ext cx="912211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Національний парк Золотих Воріт</a:t>
            </a:r>
            <a:r>
              <a:rPr lang="uk-UA" sz="1900" dirty="0" smtClean="0"/>
              <a:t>, розташований біля підніжжя гори </a:t>
            </a:r>
            <a:r>
              <a:rPr lang="uk-UA" sz="1900" dirty="0" err="1" smtClean="0"/>
              <a:t>Малуті</a:t>
            </a:r>
            <a:r>
              <a:rPr lang="uk-UA" sz="1900" dirty="0" smtClean="0"/>
              <a:t> в північно-східній частині ПАР, отримав свою назву завдяки чудовим золотистим відтінкам, в які фарбуються піщані кручі парку.</a:t>
            </a:r>
            <a:endParaRPr lang="uk-UA" sz="19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884" y="1124744"/>
            <a:ext cx="2639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</a:t>
            </a:r>
            <a:r>
              <a:rPr lang="uk-UA" sz="2400" b="1" dirty="0" smtClean="0">
                <a:solidFill>
                  <a:schemeClr val="bg1"/>
                </a:solidFill>
              </a:rPr>
              <a:t>келя </a:t>
            </a:r>
            <a:r>
              <a:rPr lang="uk-UA" sz="2400" b="1" dirty="0" err="1" smtClean="0">
                <a:solidFill>
                  <a:schemeClr val="bg1"/>
                </a:solidFill>
              </a:rPr>
              <a:t>Брандваг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4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9112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Водоспад </a:t>
            </a:r>
            <a:r>
              <a:rPr lang="uk-UA" sz="2400" b="1" dirty="0" err="1" smtClean="0"/>
              <a:t>Ауграбіс</a:t>
            </a:r>
            <a:r>
              <a:rPr lang="uk-UA" sz="2400" b="1" dirty="0" smtClean="0"/>
              <a:t> </a:t>
            </a:r>
            <a:r>
              <a:rPr lang="uk-UA" sz="2000" dirty="0" smtClean="0"/>
              <a:t>- головна визначна пам'ятка в національному парку </a:t>
            </a:r>
            <a:r>
              <a:rPr lang="uk-UA" sz="2000" dirty="0" err="1" smtClean="0"/>
              <a:t>Ауграбіс</a:t>
            </a:r>
            <a:r>
              <a:rPr lang="uk-UA" sz="2000" dirty="0" smtClean="0"/>
              <a:t> </a:t>
            </a:r>
            <a:r>
              <a:rPr lang="uk-UA" sz="2000" dirty="0" err="1" smtClean="0"/>
              <a:t>Фоллс</a:t>
            </a:r>
            <a:r>
              <a:rPr lang="uk-UA" sz="2000" dirty="0" smtClean="0"/>
              <a:t>, який розташований у віддаленому куточку провінції </a:t>
            </a:r>
            <a:r>
              <a:rPr lang="uk-UA" sz="2000" dirty="0" err="1" smtClean="0"/>
              <a:t>Нозерн</a:t>
            </a:r>
            <a:r>
              <a:rPr lang="uk-UA" sz="2000" dirty="0" smtClean="0"/>
              <a:t> </a:t>
            </a:r>
            <a:r>
              <a:rPr lang="uk-UA" sz="2000" dirty="0" err="1" smtClean="0"/>
              <a:t>Кейп</a:t>
            </a:r>
            <a:r>
              <a:rPr lang="uk-UA" sz="2000" dirty="0" smtClean="0"/>
              <a:t>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1738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676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Річка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Оранж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розділяється</a:t>
            </a:r>
            <a:r>
              <a:rPr lang="ru-RU" sz="2400" dirty="0" smtClean="0">
                <a:solidFill>
                  <a:schemeClr val="bg1"/>
                </a:solidFill>
              </a:rPr>
              <a:t> тут на </a:t>
            </a:r>
            <a:r>
              <a:rPr lang="ru-RU" sz="2400" dirty="0" err="1" smtClean="0">
                <a:solidFill>
                  <a:schemeClr val="bg1"/>
                </a:solidFill>
              </a:rPr>
              <a:t>численні</a:t>
            </a:r>
            <a:r>
              <a:rPr lang="ru-RU" sz="2400" dirty="0" smtClean="0">
                <a:solidFill>
                  <a:schemeClr val="bg1"/>
                </a:solidFill>
              </a:rPr>
              <a:t> канали, а </a:t>
            </a:r>
            <a:r>
              <a:rPr lang="ru-RU" sz="2400" dirty="0" err="1" smtClean="0">
                <a:solidFill>
                  <a:schemeClr val="bg1"/>
                </a:solidFill>
              </a:rPr>
              <a:t>потім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її</a:t>
            </a:r>
            <a:r>
              <a:rPr lang="ru-RU" sz="2400" dirty="0" smtClean="0">
                <a:solidFill>
                  <a:schemeClr val="bg1"/>
                </a:solidFill>
              </a:rPr>
              <a:t> води </a:t>
            </a:r>
            <a:r>
              <a:rPr lang="ru-RU" sz="2400" dirty="0" err="1" smtClean="0">
                <a:solidFill>
                  <a:schemeClr val="bg1"/>
                </a:solidFill>
              </a:rPr>
              <a:t>спадають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в </a:t>
            </a:r>
            <a:r>
              <a:rPr lang="ru-RU" sz="2400" dirty="0" err="1" smtClean="0">
                <a:solidFill>
                  <a:schemeClr val="bg1"/>
                </a:solidFill>
              </a:rPr>
              <a:t>каньйон</a:t>
            </a:r>
            <a:r>
              <a:rPr lang="ru-RU" sz="2400" dirty="0" smtClean="0">
                <a:solidFill>
                  <a:schemeClr val="bg1"/>
                </a:solidFill>
              </a:rPr>
              <a:t> з </a:t>
            </a:r>
            <a:r>
              <a:rPr lang="ru-RU" sz="2400" dirty="0" err="1" smtClean="0">
                <a:solidFill>
                  <a:schemeClr val="bg1"/>
                </a:solidFill>
              </a:rPr>
              <a:t>висоти</a:t>
            </a:r>
            <a:r>
              <a:rPr lang="ru-RU" sz="2400" dirty="0" smtClean="0">
                <a:solidFill>
                  <a:schemeClr val="bg1"/>
                </a:solidFill>
              </a:rPr>
              <a:t> в 55 </a:t>
            </a:r>
            <a:r>
              <a:rPr lang="ru-RU" sz="2400" dirty="0" err="1" smtClean="0">
                <a:solidFill>
                  <a:schemeClr val="bg1"/>
                </a:solidFill>
              </a:rPr>
              <a:t>метрів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16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6" y="2946400"/>
            <a:ext cx="9150535" cy="3911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58" y="5531"/>
            <a:ext cx="6551441" cy="29408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6536" y="332656"/>
            <a:ext cx="28438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Гори </a:t>
            </a:r>
          </a:p>
          <a:p>
            <a:r>
              <a:rPr lang="ru-RU" sz="3200" b="1" dirty="0" smtClean="0"/>
              <a:t>12 </a:t>
            </a:r>
            <a:r>
              <a:rPr lang="ru-RU" sz="3200" b="1" dirty="0" err="1" smtClean="0"/>
              <a:t>апостолів</a:t>
            </a:r>
            <a:r>
              <a:rPr lang="ru-RU" sz="3200" b="1" dirty="0" smtClean="0"/>
              <a:t> </a:t>
            </a:r>
            <a:r>
              <a:rPr lang="ru-RU" sz="3200" dirty="0" err="1" smtClean="0"/>
              <a:t>біля</a:t>
            </a:r>
            <a:r>
              <a:rPr lang="ru-RU" sz="3200" dirty="0" smtClean="0"/>
              <a:t> </a:t>
            </a:r>
            <a:r>
              <a:rPr lang="ru-RU" sz="3200" dirty="0" err="1" smtClean="0"/>
              <a:t>міста</a:t>
            </a:r>
            <a:r>
              <a:rPr lang="ru-RU" sz="3200" dirty="0" smtClean="0"/>
              <a:t> Кейптаун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42377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Джерела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95400"/>
            <a:ext cx="8363272" cy="5029200"/>
          </a:xfrm>
        </p:spPr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geograf.at.ua/index/0-55</a:t>
            </a:r>
            <a:endParaRPr lang="ru-RU" dirty="0" smtClean="0"/>
          </a:p>
          <a:p>
            <a:r>
              <a:rPr lang="en-US" dirty="0">
                <a:hlinkClick r:id="rId3"/>
              </a:rPr>
              <a:t>http://uk.wikipedia.org/wiki/%</a:t>
            </a:r>
            <a:r>
              <a:rPr lang="en-US" dirty="0" smtClean="0">
                <a:hlinkClick r:id="rId3"/>
              </a:rPr>
              <a:t>D0%9F%D1%96%D0%B2%D0%B4%D0%B5%D0%BD%D0%BD%D</a:t>
            </a:r>
            <a:endParaRPr lang="ru-RU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history.vn.ua/book/zarubzno/727.html</a:t>
            </a:r>
            <a:endParaRPr lang="ru-RU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7374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Загальні відомості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95400"/>
            <a:ext cx="9036496" cy="5029200"/>
          </a:xfrm>
        </p:spPr>
        <p:txBody>
          <a:bodyPr/>
          <a:lstStyle/>
          <a:p>
            <a:r>
              <a:rPr lang="ru-RU" b="1" dirty="0" err="1" smtClean="0"/>
              <a:t>Столиця</a:t>
            </a:r>
            <a:r>
              <a:rPr lang="ru-RU" b="1" dirty="0" smtClean="0"/>
              <a:t> </a:t>
            </a:r>
            <a:r>
              <a:rPr lang="ru-RU" dirty="0" smtClean="0"/>
              <a:t>–</a:t>
            </a:r>
            <a:r>
              <a:rPr lang="ru-RU" b="1" dirty="0" smtClean="0"/>
              <a:t> </a:t>
            </a:r>
            <a:r>
              <a:rPr lang="ru-RU" dirty="0" err="1" smtClean="0"/>
              <a:t>Преторія</a:t>
            </a:r>
            <a:endParaRPr lang="ru-RU" dirty="0" smtClean="0"/>
          </a:p>
          <a:p>
            <a:r>
              <a:rPr lang="ru-RU" b="1" dirty="0" err="1" smtClean="0"/>
              <a:t>Державний</a:t>
            </a:r>
            <a:r>
              <a:rPr lang="ru-RU" b="1" dirty="0" smtClean="0"/>
              <a:t> </a:t>
            </a:r>
            <a:r>
              <a:rPr lang="ru-RU" b="1" dirty="0" err="1" smtClean="0"/>
              <a:t>устрій</a:t>
            </a:r>
            <a:r>
              <a:rPr lang="ru-RU" b="1" dirty="0"/>
              <a:t> </a:t>
            </a:r>
            <a:r>
              <a:rPr lang="ru-RU" b="1" dirty="0" smtClean="0"/>
              <a:t>- </a:t>
            </a:r>
            <a:r>
              <a:rPr lang="ru-RU" dirty="0" err="1" smtClean="0"/>
              <a:t>Парламентська</a:t>
            </a:r>
            <a:r>
              <a:rPr lang="ru-RU" dirty="0" smtClean="0"/>
              <a:t> </a:t>
            </a:r>
            <a:r>
              <a:rPr lang="ru-RU" dirty="0" err="1" smtClean="0"/>
              <a:t>демократія</a:t>
            </a:r>
            <a:endParaRPr lang="ru-RU" dirty="0" smtClean="0"/>
          </a:p>
          <a:p>
            <a:r>
              <a:rPr lang="ru-RU" b="1" dirty="0" smtClean="0"/>
              <a:t>Президент </a:t>
            </a:r>
            <a:r>
              <a:rPr lang="ru-RU" dirty="0" smtClean="0"/>
              <a:t>- </a:t>
            </a:r>
            <a:r>
              <a:rPr lang="ru-RU" dirty="0" err="1" smtClean="0"/>
              <a:t>Джейкоб</a:t>
            </a:r>
            <a:r>
              <a:rPr lang="ru-RU" dirty="0" smtClean="0"/>
              <a:t> Зума</a:t>
            </a:r>
          </a:p>
          <a:p>
            <a:r>
              <a:rPr lang="ru-RU" b="1" dirty="0" err="1" smtClean="0"/>
              <a:t>Площа</a:t>
            </a:r>
            <a:r>
              <a:rPr lang="ru-RU" b="1" dirty="0" smtClean="0"/>
              <a:t> </a:t>
            </a:r>
            <a:r>
              <a:rPr lang="ru-RU" dirty="0" smtClean="0"/>
              <a:t>- 1 221 037 км² </a:t>
            </a:r>
          </a:p>
          <a:p>
            <a:r>
              <a:rPr lang="ru-RU" b="1" dirty="0" smtClean="0"/>
              <a:t>Валюта</a:t>
            </a:r>
            <a:r>
              <a:rPr lang="ru-RU" dirty="0"/>
              <a:t> </a:t>
            </a:r>
            <a:r>
              <a:rPr lang="ru-RU" dirty="0" smtClean="0"/>
              <a:t>– Ранд</a:t>
            </a:r>
          </a:p>
          <a:p>
            <a:r>
              <a:rPr lang="ru-RU" b="1" dirty="0" err="1" smtClean="0"/>
              <a:t>Населення</a:t>
            </a:r>
            <a:r>
              <a:rPr lang="ru-RU" dirty="0" smtClean="0"/>
              <a:t> — 46 млн </a:t>
            </a:r>
            <a:r>
              <a:rPr lang="ru-RU" dirty="0" err="1" smtClean="0"/>
              <a:t>осіб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04" y="2336304"/>
            <a:ext cx="4488780" cy="437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/>
          <p:cNvSpPr>
            <a:spLocks noChangeArrowheads="1" noChangeShapeType="1" noTextEdit="1"/>
          </p:cNvSpPr>
          <p:nvPr/>
        </p:nvSpPr>
        <p:spPr bwMode="gray">
          <a:xfrm>
            <a:off x="457200" y="4819650"/>
            <a:ext cx="4495800" cy="609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uk-UA" sz="3600" b="1" kern="10" dirty="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Дякую за увагу</a:t>
            </a:r>
            <a:r>
              <a:rPr lang="en-US" sz="3600" b="1" kern="10" dirty="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!</a:t>
            </a:r>
            <a:endParaRPr lang="uk-UA" sz="3600" b="1" kern="10" dirty="0">
              <a:ln w="19050">
                <a:solidFill>
                  <a:srgbClr val="FFFFFF"/>
                </a:solidFill>
                <a:round/>
                <a:headEnd/>
                <a:tailEnd/>
              </a:ln>
              <a:solidFill>
                <a:schemeClr val="accent1"/>
              </a:solidFill>
              <a:effectLst>
                <a:outerShdw dist="53882" dir="2700000" algn="ctr" rotWithShape="0">
                  <a:schemeClr val="tx1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Державні символи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5295898" cy="3528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448" y="1844824"/>
            <a:ext cx="3240360" cy="3240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7427" y="5404572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Прапор</a:t>
            </a:r>
            <a:endParaRPr lang="uk-UA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738161" y="5404573"/>
            <a:ext cx="1070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/>
              <a:t>Герб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70346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Географічне положення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8416"/>
            <a:ext cx="8856984" cy="2658616"/>
          </a:xfrm>
        </p:spPr>
        <p:txBody>
          <a:bodyPr/>
          <a:lstStyle/>
          <a:p>
            <a:pPr marL="0" indent="0">
              <a:buNone/>
            </a:pPr>
            <a:r>
              <a:rPr lang="uk-UA" sz="2800" dirty="0" smtClean="0"/>
              <a:t>Територія ПАР займає південну околицю південноафриканського плоскогір'я, крутий схил якого на сході обривається до вузької прибережної низовини, а на півдні — до западини Велике </a:t>
            </a:r>
            <a:r>
              <a:rPr lang="uk-UA" sz="2800" dirty="0" err="1" smtClean="0"/>
              <a:t>Карру</a:t>
            </a:r>
            <a:r>
              <a:rPr lang="uk-UA" sz="2800" dirty="0" smtClean="0"/>
              <a:t>, за якою розташовані </a:t>
            </a:r>
            <a:r>
              <a:rPr lang="uk-UA" sz="2800" dirty="0" err="1" smtClean="0"/>
              <a:t>Капські</a:t>
            </a:r>
            <a:r>
              <a:rPr lang="uk-UA" sz="2800" dirty="0" smtClean="0"/>
              <a:t> гори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280769"/>
            <a:ext cx="3721767" cy="34350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62089"/>
            <a:ext cx="4540352" cy="329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Природа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" y="1160159"/>
            <a:ext cx="4732353" cy="3157288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735673" y="1268760"/>
            <a:ext cx="4408327" cy="2718265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Клімат</a:t>
            </a:r>
            <a:r>
              <a:rPr lang="uk-UA" dirty="0" smtClean="0"/>
              <a:t> тропічний і субтропічний. </a:t>
            </a:r>
          </a:p>
          <a:p>
            <a:pPr marL="0" indent="0">
              <a:buNone/>
            </a:pPr>
            <a:r>
              <a:rPr lang="uk-UA" b="1" dirty="0" smtClean="0"/>
              <a:t>Головні ріки</a:t>
            </a:r>
            <a:r>
              <a:rPr lang="uk-UA" dirty="0" smtClean="0"/>
              <a:t>: Оранжева і Лімпопо.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4870" y="1147678"/>
            <a:ext cx="1787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err="1" smtClean="0"/>
              <a:t>Капські</a:t>
            </a:r>
            <a:r>
              <a:rPr lang="uk-UA" sz="2000" b="1" dirty="0" smtClean="0"/>
              <a:t> гори</a:t>
            </a:r>
            <a:endParaRPr lang="uk-UA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73" y="4024218"/>
            <a:ext cx="4398154" cy="2862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" y="4024219"/>
            <a:ext cx="4732353" cy="28629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20" y="3987025"/>
            <a:ext cx="12490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/>
              <a:t>Лімпопо</a:t>
            </a:r>
            <a:endParaRPr lang="uk-UA" sz="2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35673" y="4024219"/>
            <a:ext cx="15195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/>
              <a:t>Оранжева</a:t>
            </a:r>
            <a:r>
              <a:rPr lang="uk-UA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8947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Державний устрій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295400"/>
            <a:ext cx="4968552" cy="522994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ПАР — унітарна держава, президентська республіка. </a:t>
            </a:r>
          </a:p>
          <a:p>
            <a:pPr marL="0" indent="0">
              <a:buNone/>
            </a:pPr>
            <a:r>
              <a:rPr lang="uk-UA" i="1" dirty="0" smtClean="0"/>
              <a:t>Глава держави та </a:t>
            </a:r>
            <a:r>
              <a:rPr lang="uk-UA" i="1" dirty="0" err="1" smtClean="0"/>
              <a:t>уряду</a:t>
            </a:r>
            <a:r>
              <a:rPr lang="uk-UA" dirty="0" err="1" smtClean="0"/>
              <a:t>-</a:t>
            </a:r>
            <a:r>
              <a:rPr lang="uk-UA" dirty="0" smtClean="0"/>
              <a:t> президент </a:t>
            </a:r>
            <a:r>
              <a:rPr lang="uk-UA" b="1" dirty="0" err="1" smtClean="0"/>
              <a:t>Джейкоб</a:t>
            </a:r>
            <a:r>
              <a:rPr lang="uk-UA" b="1" dirty="0" smtClean="0"/>
              <a:t> </a:t>
            </a:r>
            <a:r>
              <a:rPr lang="uk-UA" b="1" dirty="0" err="1" smtClean="0"/>
              <a:t>Зума</a:t>
            </a:r>
            <a:r>
              <a:rPr lang="uk-UA" b="1" dirty="0" smtClean="0"/>
              <a:t>.</a:t>
            </a:r>
          </a:p>
          <a:p>
            <a:pPr marL="0" indent="0">
              <a:buNone/>
            </a:pPr>
            <a:r>
              <a:rPr lang="uk-UA" i="1" dirty="0" smtClean="0"/>
              <a:t>Законодавча влада </a:t>
            </a:r>
            <a:r>
              <a:rPr lang="uk-UA" dirty="0" smtClean="0"/>
              <a:t>належить двопалатному парламенту. Країна має 9 провінцій.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96752"/>
            <a:ext cx="4029796" cy="528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Адміністративний поділ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3" y="1052736"/>
            <a:ext cx="8928993" cy="21602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Держава </a:t>
            </a:r>
            <a:r>
              <a:rPr lang="ru-RU" dirty="0" err="1"/>
              <a:t>розділена</a:t>
            </a:r>
            <a:r>
              <a:rPr lang="ru-RU" dirty="0"/>
              <a:t> на 9 </a:t>
            </a:r>
            <a:r>
              <a:rPr lang="ru-RU" dirty="0" err="1"/>
              <a:t>провінцій</a:t>
            </a:r>
            <a:r>
              <a:rPr lang="ru-RU" dirty="0"/>
              <a:t> і </a:t>
            </a:r>
            <a:r>
              <a:rPr lang="ru-RU" dirty="0" err="1"/>
              <a:t>має</a:t>
            </a:r>
            <a:r>
              <a:rPr lang="ru-RU" dirty="0"/>
              <a:t> три </a:t>
            </a:r>
            <a:r>
              <a:rPr lang="ru-RU" dirty="0" err="1"/>
              <a:t>столичних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: уряд </a:t>
            </a:r>
            <a:r>
              <a:rPr lang="ru-RU" dirty="0" err="1"/>
              <a:t>працює</a:t>
            </a:r>
            <a:r>
              <a:rPr lang="ru-RU" dirty="0"/>
              <a:t> в </a:t>
            </a:r>
            <a:r>
              <a:rPr lang="ru-RU" b="1" dirty="0" err="1"/>
              <a:t>Преторії</a:t>
            </a:r>
            <a:r>
              <a:rPr lang="ru-RU" dirty="0"/>
              <a:t>, парламент </a:t>
            </a:r>
            <a:r>
              <a:rPr lang="ru-RU" dirty="0" err="1"/>
              <a:t>засідає</a:t>
            </a:r>
            <a:r>
              <a:rPr lang="ru-RU" dirty="0"/>
              <a:t> в </a:t>
            </a:r>
            <a:r>
              <a:rPr lang="ru-RU" b="1" dirty="0" err="1"/>
              <a:t>Кейптауні</a:t>
            </a:r>
            <a:r>
              <a:rPr lang="ru-RU" dirty="0"/>
              <a:t>, а </a:t>
            </a:r>
            <a:r>
              <a:rPr lang="ru-RU" dirty="0" err="1"/>
              <a:t>верховний</a:t>
            </a:r>
            <a:r>
              <a:rPr lang="ru-RU" dirty="0"/>
              <a:t> суд </a:t>
            </a:r>
            <a:r>
              <a:rPr lang="ru-RU" dirty="0" err="1"/>
              <a:t>знаходиться</a:t>
            </a:r>
            <a:r>
              <a:rPr lang="ru-RU" dirty="0"/>
              <a:t> в </a:t>
            </a:r>
            <a:r>
              <a:rPr lang="ru-RU" b="1" dirty="0" err="1"/>
              <a:t>Блумфонтейні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44687"/>
            <a:ext cx="4536504" cy="3828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44687"/>
            <a:ext cx="4427984" cy="383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0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Столиця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16" y="3253740"/>
            <a:ext cx="9170216" cy="360426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7504" y="1295400"/>
            <a:ext cx="9036496" cy="1845568"/>
          </a:xfrm>
        </p:spPr>
        <p:txBody>
          <a:bodyPr/>
          <a:lstStyle/>
          <a:p>
            <a:pPr marL="0" indent="0">
              <a:buNone/>
            </a:pPr>
            <a:r>
              <a:rPr lang="vi-VN" sz="2900" b="1" dirty="0" smtClean="0"/>
              <a:t>Прето́рія</a:t>
            </a:r>
            <a:r>
              <a:rPr lang="vi-VN" sz="2900" dirty="0" smtClean="0"/>
              <a:t> — </a:t>
            </a:r>
            <a:r>
              <a:rPr lang="ru-RU" sz="2900" dirty="0" err="1" smtClean="0"/>
              <a:t>адміністративна</a:t>
            </a:r>
            <a:r>
              <a:rPr lang="ru-RU" sz="2900" dirty="0" smtClean="0"/>
              <a:t> </a:t>
            </a:r>
            <a:r>
              <a:rPr lang="vi-VN" sz="2900" dirty="0" smtClean="0"/>
              <a:t>столиця Південно-Африканської Республіки</a:t>
            </a:r>
            <a:r>
              <a:rPr lang="uk-UA" sz="2900" dirty="0" smtClean="0"/>
              <a:t>.</a:t>
            </a:r>
            <a:r>
              <a:rPr lang="vi-VN" sz="2900" dirty="0" smtClean="0"/>
              <a:t> </a:t>
            </a:r>
            <a:r>
              <a:rPr lang="uk-UA" sz="2900" dirty="0"/>
              <a:t>В</a:t>
            </a:r>
            <a:r>
              <a:rPr lang="vi-VN" sz="2900" dirty="0" smtClean="0"/>
              <a:t>елике сучасне місто. У місті багато фонтанів, парків, зелені, хмарочосів. </a:t>
            </a:r>
            <a:endParaRPr lang="uk-UA" sz="2900" dirty="0"/>
          </a:p>
        </p:txBody>
      </p:sp>
    </p:spTree>
    <p:extLst>
      <p:ext uri="{BB962C8B-B14F-4D97-AF65-F5344CB8AC3E}">
        <p14:creationId xmlns:p14="http://schemas.microsoft.com/office/powerpoint/2010/main" val="42203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00TGp_globalcity_light_ani">
  <a:themeElements>
    <a:clrScheme name="Default Design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400TGp_globalcity_light_ani</Template>
  <TotalTime>218</TotalTime>
  <Words>673</Words>
  <Application>Microsoft Office PowerPoint</Application>
  <PresentationFormat>Экран (4:3)</PresentationFormat>
  <Paragraphs>88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400TGp_globalcity_light_ani</vt:lpstr>
      <vt:lpstr>Південно-Африканська Республіка</vt:lpstr>
      <vt:lpstr>План</vt:lpstr>
      <vt:lpstr>Загальні відомості</vt:lpstr>
      <vt:lpstr>Державні символи</vt:lpstr>
      <vt:lpstr>Географічне положення</vt:lpstr>
      <vt:lpstr>Природа</vt:lpstr>
      <vt:lpstr>Державний устрій </vt:lpstr>
      <vt:lpstr>Адміністративний поділ</vt:lpstr>
      <vt:lpstr>Столиця</vt:lpstr>
      <vt:lpstr>Презентация PowerPoint</vt:lpstr>
      <vt:lpstr>Кейптаун</vt:lpstr>
      <vt:lpstr>Населення</vt:lpstr>
      <vt:lpstr>Економіка</vt:lpstr>
      <vt:lpstr>Транспортна система</vt:lpstr>
      <vt:lpstr>Сільське господарство</vt:lpstr>
      <vt:lpstr>Наука</vt:lpstr>
      <vt:lpstr>Культура та соціальний розвиток</vt:lpstr>
      <vt:lpstr>Туризм</vt:lpstr>
      <vt:lpstr>Парк Крюгера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Джерела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Південно-Африканська Республіка</dc:title>
  <dc:creator>Люлмила</dc:creator>
  <cp:lastModifiedBy>Люлмила</cp:lastModifiedBy>
  <cp:revision>22</cp:revision>
  <dcterms:created xsi:type="dcterms:W3CDTF">2013-04-10T12:26:50Z</dcterms:created>
  <dcterms:modified xsi:type="dcterms:W3CDTF">2013-04-16T12:36:11Z</dcterms:modified>
</cp:coreProperties>
</file>