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44208" y="5517232"/>
            <a:ext cx="2520280" cy="11468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Ученицы 10 класса</a:t>
            </a:r>
            <a:br>
              <a:rPr lang="ru-RU" dirty="0" smtClean="0"/>
            </a:br>
            <a:r>
              <a:rPr lang="ru-RU" dirty="0" smtClean="0"/>
              <a:t>СОШ № 1</a:t>
            </a:r>
            <a:br>
              <a:rPr lang="ru-RU" dirty="0" smtClean="0"/>
            </a:br>
            <a:r>
              <a:rPr lang="ru-RU" dirty="0" smtClean="0"/>
              <a:t>г. Белгорода-Днестровского</a:t>
            </a:r>
            <a:br>
              <a:rPr lang="ru-RU" dirty="0" smtClean="0"/>
            </a:br>
            <a:r>
              <a:rPr lang="ru-RU" dirty="0" err="1" smtClean="0"/>
              <a:t>Алексаньян</a:t>
            </a:r>
            <a:r>
              <a:rPr lang="ru-RU" dirty="0" smtClean="0"/>
              <a:t> Елизаветы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69733"/>
            <a:ext cx="91668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Презентация на тему: Россия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84784"/>
            <a:ext cx="712879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9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850106"/>
          </a:xfrm>
        </p:spPr>
        <p:txBody>
          <a:bodyPr>
            <a:normAutofit/>
          </a:bodyPr>
          <a:lstStyle/>
          <a:p>
            <a:r>
              <a:rPr lang="ru-RU" dirty="0" smtClean="0"/>
              <a:t>Отраслевая структура хозяйства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92696"/>
            <a:ext cx="8100392" cy="616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577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822722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Связь с Украиной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8100392" cy="60212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Россия состоит с Украиной в экономических отношениях.</a:t>
            </a:r>
            <a:br>
              <a:rPr lang="ru-RU" sz="2400" dirty="0" smtClean="0"/>
            </a:br>
            <a:r>
              <a:rPr lang="ru-RU" sz="2400" dirty="0" smtClean="0"/>
              <a:t>Россия – поставщик газа для Украины , а Украина – поставляет продукты питания в Россию : конфеты продукции «</a:t>
            </a:r>
            <a:r>
              <a:rPr lang="en-US" sz="2400" dirty="0" err="1" smtClean="0"/>
              <a:t>Roshen</a:t>
            </a:r>
            <a:r>
              <a:rPr lang="uk-UA" sz="2400" dirty="0" smtClean="0"/>
              <a:t>» , </a:t>
            </a:r>
            <a:r>
              <a:rPr lang="uk-UA" sz="2400" dirty="0" err="1" smtClean="0"/>
              <a:t>некоторые</a:t>
            </a:r>
            <a:r>
              <a:rPr lang="uk-UA" sz="2400" dirty="0" smtClean="0"/>
              <a:t> </a:t>
            </a:r>
            <a:r>
              <a:rPr lang="ru-RU" sz="2400" dirty="0" smtClean="0"/>
              <a:t> сорта сыра и </a:t>
            </a:r>
            <a:r>
              <a:rPr lang="ru-RU" sz="2400" dirty="0" err="1" smtClean="0"/>
              <a:t>тд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20888"/>
            <a:ext cx="8100392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36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7838688" cy="3816424"/>
          </a:xfrm>
        </p:spPr>
        <p:txBody>
          <a:bodyPr>
            <a:normAutofit lnSpcReduction="10000"/>
          </a:bodyPr>
          <a:lstStyle/>
          <a:p>
            <a:pPr marL="541782" indent="-514350">
              <a:buAutoNum type="arabicPeriod"/>
            </a:pPr>
            <a:r>
              <a:rPr lang="ru-RU" dirty="0" smtClean="0"/>
              <a:t>Особенности ЭГП страны, населения, демографические проблемы.</a:t>
            </a:r>
            <a:br>
              <a:rPr lang="ru-RU" dirty="0" smtClean="0"/>
            </a:br>
            <a:endParaRPr lang="ru-RU" dirty="0" smtClean="0"/>
          </a:p>
          <a:p>
            <a:pPr marL="541782" indent="-514350">
              <a:buAutoNum type="arabicPeriod"/>
            </a:pPr>
            <a:r>
              <a:rPr lang="ru-RU" dirty="0" smtClean="0"/>
              <a:t>Современное состояние экономики страны.</a:t>
            </a:r>
            <a:br>
              <a:rPr lang="ru-RU" dirty="0" smtClean="0"/>
            </a:br>
            <a:endParaRPr lang="ru-RU" dirty="0" smtClean="0"/>
          </a:p>
          <a:p>
            <a:pPr marL="541782" indent="-514350">
              <a:buAutoNum type="arabicPeriod"/>
            </a:pPr>
            <a:r>
              <a:rPr lang="ru-RU" dirty="0" smtClean="0"/>
              <a:t>Отраслевая структура хозяйства, их территориальные отличия</a:t>
            </a:r>
          </a:p>
          <a:p>
            <a:pPr marL="541782" indent="-514350">
              <a:buAutoNum type="arabicPeriod"/>
            </a:pPr>
            <a:r>
              <a:rPr lang="ru-RU" dirty="0" smtClean="0"/>
              <a:t>Связь с Украиной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3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84864" cy="778098"/>
          </a:xfrm>
        </p:spPr>
        <p:txBody>
          <a:bodyPr/>
          <a:lstStyle/>
          <a:p>
            <a:r>
              <a:rPr lang="ru-RU" dirty="0" smtClean="0"/>
              <a:t>Особенности ЭГП страны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321061"/>
              </p:ext>
            </p:extLst>
          </p:nvPr>
        </p:nvGraphicFramePr>
        <p:xfrm>
          <a:off x="1259632" y="1196753"/>
          <a:ext cx="7416824" cy="5490210"/>
        </p:xfrm>
        <a:graphic>
          <a:graphicData uri="http://schemas.openxmlformats.org/drawingml/2006/table">
            <a:tbl>
              <a:tblPr/>
              <a:tblGrid>
                <a:gridCol w="7416824"/>
              </a:tblGrid>
              <a:tr h="5112567">
                <a:tc>
                  <a:txBody>
                    <a:bodyPr/>
                    <a:lstStyle/>
                    <a:p>
                      <a:pPr fontAlgn="t"/>
                      <a:r>
                        <a:rPr lang="ru-RU" b="1" u="none" strike="noStrike" dirty="0">
                          <a:solidFill>
                            <a:srgbClr val="2B587A"/>
                          </a:solidFill>
                          <a:effectLst/>
                        </a:rPr>
                        <a:t/>
                      </a:r>
                      <a:br>
                        <a:rPr lang="ru-RU" b="1" u="none" strike="noStrike" dirty="0">
                          <a:solidFill>
                            <a:srgbClr val="2B587A"/>
                          </a:solidFill>
                          <a:effectLst/>
                        </a:rPr>
                      </a:br>
                      <a:r>
                        <a:rPr lang="ru-RU" sz="2400" dirty="0" smtClean="0">
                          <a:effectLst/>
                        </a:rPr>
                        <a:t>В </a:t>
                      </a:r>
                      <a:r>
                        <a:rPr lang="ru-RU" sz="2400" dirty="0">
                          <a:effectLst/>
                        </a:rPr>
                        <a:t>целом его можно назвать больше положительным. Россия расположена между главным мировым рынком - Европой на западе и Главной Мировой Индустриальной Фабрикой - странами Восточной Азии (Китай, Южная Корея и Япония) на востоке. Единственный минус - большинство главных морских портов России на востоке </a:t>
                      </a:r>
                      <a:r>
                        <a:rPr lang="ru-RU" sz="2400" dirty="0" smtClean="0">
                          <a:effectLst/>
                        </a:rPr>
                        <a:t>– Владивосток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dirty="0" smtClean="0">
                          <a:effectLst/>
                        </a:rPr>
                        <a:t>и </a:t>
                      </a:r>
                      <a:r>
                        <a:rPr lang="ru-RU" sz="2400" dirty="0">
                          <a:effectLst/>
                        </a:rPr>
                        <a:t>Находка </a:t>
                      </a:r>
                      <a:r>
                        <a:rPr lang="ru-RU" sz="2400" dirty="0" smtClean="0">
                          <a:effectLst/>
                        </a:rPr>
                        <a:t>,</a:t>
                      </a:r>
                      <a:r>
                        <a:rPr lang="ru-RU" sz="2400" baseline="0" dirty="0" smtClean="0">
                          <a:effectLst/>
                        </a:rPr>
                        <a:t> </a:t>
                      </a:r>
                      <a:r>
                        <a:rPr lang="ru-RU" sz="2400" dirty="0" smtClean="0">
                          <a:effectLst/>
                        </a:rPr>
                        <a:t>на </a:t>
                      </a:r>
                      <a:r>
                        <a:rPr lang="ru-RU" sz="2400" dirty="0">
                          <a:effectLst/>
                        </a:rPr>
                        <a:t>западе - Петербург и Усть-Луга зимой замерзают. Выход из положения - сооружение </a:t>
                      </a:r>
                      <a:r>
                        <a:rPr lang="ru-RU" sz="2400" dirty="0" err="1">
                          <a:effectLst/>
                        </a:rPr>
                        <a:t>Трансевразийской</a:t>
                      </a:r>
                      <a:r>
                        <a:rPr lang="ru-RU" sz="2400" dirty="0">
                          <a:effectLst/>
                        </a:rPr>
                        <a:t> автомобильной </a:t>
                      </a:r>
                      <a:r>
                        <a:rPr lang="ru-RU" sz="2400" dirty="0" err="1">
                          <a:effectLst/>
                        </a:rPr>
                        <a:t>супермагистрали</a:t>
                      </a:r>
                      <a:r>
                        <a:rPr lang="ru-RU" sz="2400" dirty="0">
                          <a:effectLst/>
                        </a:rPr>
                        <a:t>, соединившей эти 2 главных экономических региона планеты, она одна может давать чистой прибыли десять - двадцать миллиардов долларов США </a:t>
                      </a:r>
                      <a:r>
                        <a:rPr lang="ru-RU" sz="2400" dirty="0" smtClean="0">
                          <a:effectLst/>
                        </a:rPr>
                        <a:t>чистой прибыли  </a:t>
                      </a:r>
                      <a:r>
                        <a:rPr lang="ru-RU" sz="2400" dirty="0">
                          <a:effectLst/>
                        </a:rPr>
                        <a:t>в год, настолько потенциально выгодное российское </a:t>
                      </a:r>
                      <a:r>
                        <a:rPr lang="ru-RU" sz="2400" dirty="0" smtClean="0">
                          <a:effectLst/>
                        </a:rPr>
                        <a:t>ЭГП.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 w="476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3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Население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92696"/>
            <a:ext cx="8100392" cy="6165304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/>
              <a:t>На 1 января 2013 года по оценке Росстата в России было </a:t>
            </a:r>
            <a:r>
              <a:rPr lang="ru-RU" sz="3300" b="1" dirty="0"/>
              <a:t>143 347 </a:t>
            </a:r>
            <a:r>
              <a:rPr lang="ru-RU" sz="3300" b="1" dirty="0" smtClean="0"/>
              <a:t>059</a:t>
            </a:r>
            <a:r>
              <a:rPr lang="ru-RU" sz="3300" dirty="0"/>
              <a:t> постоянных жителей.</a:t>
            </a:r>
          </a:p>
          <a:p>
            <a:r>
              <a:rPr lang="ru-RU" sz="3300" dirty="0"/>
              <a:t>Плотность населения — </a:t>
            </a:r>
            <a:r>
              <a:rPr lang="ru-RU" sz="3300" b="1" dirty="0"/>
              <a:t>8,38</a:t>
            </a:r>
            <a:r>
              <a:rPr lang="ru-RU" sz="3300" dirty="0"/>
              <a:t> чел./км</a:t>
            </a:r>
            <a:r>
              <a:rPr lang="ru-RU" sz="3300" baseline="30000" dirty="0"/>
              <a:t>2</a:t>
            </a:r>
            <a:r>
              <a:rPr lang="ru-RU" sz="3300" dirty="0"/>
              <a:t> (2013). Городское население — </a:t>
            </a:r>
            <a:r>
              <a:rPr lang="ru-RU" sz="3300" b="1" dirty="0" smtClean="0"/>
              <a:t>74,03</a:t>
            </a:r>
            <a:r>
              <a:rPr lang="ru-RU" sz="3300" b="1" dirty="0"/>
              <a:t> %</a:t>
            </a:r>
            <a:r>
              <a:rPr lang="ru-RU" sz="3300" dirty="0"/>
              <a:t> (2013).</a:t>
            </a:r>
          </a:p>
          <a:p>
            <a:r>
              <a:rPr lang="ru-RU" dirty="0"/>
              <a:t>Н</a:t>
            </a:r>
            <a:r>
              <a:rPr lang="ru-RU" dirty="0" smtClean="0"/>
              <a:t>аселение </a:t>
            </a:r>
            <a:r>
              <a:rPr lang="ru-RU" dirty="0"/>
              <a:t>распределено крайне неравномерно: 78 % россиян проживает в европейской части России, которая составляет менее 25 % территории. Среди субъектов федерации наибольшая плотность населения зарегистрирована в Москве — более 4626 человек на км², наименьшая — в автономном округе Чукотка — менее 0,07 человек на км². </a:t>
            </a:r>
            <a:br>
              <a:rPr lang="ru-RU" dirty="0"/>
            </a:br>
            <a:r>
              <a:rPr lang="ru-RU" dirty="0"/>
              <a:t>Большинство населения России сосредоточено в главной полосе расселения — треугольнике, вершинами которого являются Санкт-Петербург на севере, Сочи на юге и Иркутск на востоке. К северу от этого треугольника благоприятных климатических условий располагается зона тайги и многолетней мерзлоты; к юго-востоку от неё простираются полупустыни и пустыни. </a:t>
            </a:r>
            <a:br>
              <a:rPr lang="ru-RU" dirty="0"/>
            </a:br>
            <a:r>
              <a:rPr lang="ru-RU" dirty="0"/>
              <a:t>В Сибири, площадь которой составляет почти 3/4 территории России, проживает менее четверти населения. Западная и центральная части Европейской России наиболее плотно заселены и урбанизированы. В этих районах расположены крупнейшие города России и традиционные центры культуры и промышленности. На Урале население сконцентрировано главным образом между городами Нижний Тагил и Орск. В Сибири и на Дальнем Востоке население сосредоточено вдоль трассы Транссибирской железной дороги, на которой расположены и её крупнейшие города — Омск, Новосибирск, Красноярск, Иркутск, Хабаровск и Владивосток, а также на территории Кузнецкого угольного бассейна.</a:t>
            </a:r>
          </a:p>
        </p:txBody>
      </p:sp>
    </p:spTree>
    <p:extLst>
      <p:ext uri="{BB962C8B-B14F-4D97-AF65-F5344CB8AC3E}">
        <p14:creationId xmlns:p14="http://schemas.microsoft.com/office/powerpoint/2010/main" val="259677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050"/>
            <a:ext cx="9144000" cy="688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64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3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48872" cy="778098"/>
          </a:xfrm>
        </p:spPr>
        <p:txBody>
          <a:bodyPr/>
          <a:lstStyle/>
          <a:p>
            <a:r>
              <a:rPr lang="ru-RU" dirty="0" smtClean="0"/>
              <a:t>    Демографические проблемы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80728"/>
            <a:ext cx="8100392" cy="5877272"/>
          </a:xfrm>
        </p:spPr>
        <p:txBody>
          <a:bodyPr/>
          <a:lstStyle/>
          <a:p>
            <a:r>
              <a:rPr lang="ru-RU" dirty="0" smtClean="0"/>
              <a:t>Высокая смертность (14-16 промилле)</a:t>
            </a:r>
          </a:p>
          <a:p>
            <a:r>
              <a:rPr lang="ru-RU" dirty="0" smtClean="0"/>
              <a:t>Сравнительно низкая рождаемость (10-13 промилле)</a:t>
            </a:r>
          </a:p>
          <a:p>
            <a:r>
              <a:rPr lang="ru-RU" dirty="0" smtClean="0"/>
              <a:t>Естественная убыль населения на протяжении последних 20 лет</a:t>
            </a:r>
          </a:p>
          <a:p>
            <a:endParaRPr lang="ru-RU" dirty="0"/>
          </a:p>
          <a:p>
            <a:r>
              <a:rPr lang="ru-RU" dirty="0" smtClean="0"/>
              <a:t>Путь решения: разработка особых мер демографической политики.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549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692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Современная экономика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8100392" cy="6237312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/>
              <a:t>В</a:t>
            </a:r>
            <a:r>
              <a:rPr lang="ru-RU" sz="1800" dirty="0" smtClean="0"/>
              <a:t>о-первых</a:t>
            </a:r>
            <a:r>
              <a:rPr lang="ru-RU" sz="1800" dirty="0"/>
              <a:t>, необходимо признать, что в целом </a:t>
            </a:r>
            <a:r>
              <a:rPr lang="ru-RU" sz="1800" dirty="0" smtClean="0"/>
              <a:t>экономика РФ  </a:t>
            </a:r>
            <a:r>
              <a:rPr lang="ru-RU" sz="1800" dirty="0"/>
              <a:t>сегодня является экономикой бедной и слаборазвитой страны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Одновременно система форсированной подготовки рабочей силы обусловила более </a:t>
            </a:r>
            <a:r>
              <a:rPr lang="ru-RU" sz="1800" dirty="0" smtClean="0"/>
              <a:t>высокий уровень, </a:t>
            </a:r>
            <a:r>
              <a:rPr lang="ru-RU" sz="1800" dirty="0"/>
              <a:t>чем в странах с аналогичным уровнем экономического развития, уровень общего и профессионального образования. Затраты на НИОКР (если не принимать во внимание их результативность) также были высоки даже по меркам наиболее развитых стран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Тем не менее с точки зрения уровня доходов и инвестиций, с точки зрения применяемых в производстве технологий и общей эффективности производства, а также абсолютных показателей производительности труда и капитала, Россия далеко отстает от группы развитых стран и даже от наиболее «продвинутых» среднеразвитых экономик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Огромен и разрыв, отделяющий Россию от развитых стран в области создания современной инфраструктуры. В стране практически нет современных автодорог, а пропускная способность железных дорог низка и в последнее время практически не растет. Более половины населения не имеют домашнего телефона, около 85% никогда в жизни не пользовались компьютером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Производственная, транспортная и (особенно) жилищно-коммунальная инфраструктуры находятся на низком техническом уровне и сильно изношены физически; условием их обновления и модернизации являются крупные единовременные вложения, несопоставимые с размерами бюджета государства. Сильно пострадал и научно-технический потенциал страны, </a:t>
            </a:r>
            <a:r>
              <a:rPr lang="ru-RU" sz="1800" dirty="0" err="1"/>
              <a:t>невостребованность</a:t>
            </a:r>
            <a:r>
              <a:rPr lang="ru-RU" sz="1800" dirty="0"/>
              <a:t> которого в последние десять–пятнадцать лет привела к его дезорганизации и заметной</a:t>
            </a:r>
          </a:p>
        </p:txBody>
      </p:sp>
    </p:spTree>
    <p:extLst>
      <p:ext uri="{BB962C8B-B14F-4D97-AF65-F5344CB8AC3E}">
        <p14:creationId xmlns:p14="http://schemas.microsoft.com/office/powerpoint/2010/main" val="3838343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147682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248</TotalTime>
  <Words>311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Презентация PowerPoint</vt:lpstr>
      <vt:lpstr>План:</vt:lpstr>
      <vt:lpstr>Особенности ЭГП страны</vt:lpstr>
      <vt:lpstr>              Население РФ</vt:lpstr>
      <vt:lpstr>Презентация PowerPoint</vt:lpstr>
      <vt:lpstr>Презентация PowerPoint</vt:lpstr>
      <vt:lpstr>    Демографические проблемы </vt:lpstr>
      <vt:lpstr>        Современная экономика РФ</vt:lpstr>
      <vt:lpstr>Презентация PowerPoint</vt:lpstr>
      <vt:lpstr>Отраслевая структура хозяйства</vt:lpstr>
      <vt:lpstr>              Связь с Украиной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Windows User</cp:lastModifiedBy>
  <cp:revision>11</cp:revision>
  <dcterms:created xsi:type="dcterms:W3CDTF">2013-12-17T17:39:26Z</dcterms:created>
  <dcterms:modified xsi:type="dcterms:W3CDTF">2013-12-18T11:33:22Z</dcterms:modified>
</cp:coreProperties>
</file>