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62E"/>
    <a:srgbClr val="88E50D"/>
    <a:srgbClr val="3CE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52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2BA5B-FBC2-4C3E-82B3-FDC080982027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D995F-D49F-43A8-A4DA-AD786109F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0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0BB3-A00A-432E-90B3-FABA3163DEC7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421E-03DA-4693-B91C-444D2AA92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0BB3-A00A-432E-90B3-FABA3163DEC7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421E-03DA-4693-B91C-444D2AA92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0BB3-A00A-432E-90B3-FABA3163DEC7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421E-03DA-4693-B91C-444D2AA92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0BB3-A00A-432E-90B3-FABA3163DEC7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421E-03DA-4693-B91C-444D2AA92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0BB3-A00A-432E-90B3-FABA3163DEC7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421E-03DA-4693-B91C-444D2AA92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0BB3-A00A-432E-90B3-FABA3163DEC7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421E-03DA-4693-B91C-444D2AA92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0BB3-A00A-432E-90B3-FABA3163DEC7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421E-03DA-4693-B91C-444D2AA92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0BB3-A00A-432E-90B3-FABA3163DEC7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421E-03DA-4693-B91C-444D2AA92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0BB3-A00A-432E-90B3-FABA3163DEC7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421E-03DA-4693-B91C-444D2AA92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0BB3-A00A-432E-90B3-FABA3163DEC7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421E-03DA-4693-B91C-444D2AA92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0BB3-A00A-432E-90B3-FABA3163DEC7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4421E-03DA-4693-B91C-444D2AA920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60BB3-A00A-432E-90B3-FABA3163DEC7}" type="datetimeFigureOut">
              <a:rPr lang="ru-RU" smtClean="0"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4421E-03DA-4693-B91C-444D2AA920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470025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bg1">
                    <a:lumMod val="95000"/>
                  </a:schemeClr>
                </a:solidFill>
              </a:rPr>
              <a:t>КИСЛОТНІ ДОЩІ</a:t>
            </a:r>
            <a:endParaRPr lang="ru-RU" sz="6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un_var_clou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844824"/>
            <a:ext cx="1676309" cy="13346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dull_ra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636912"/>
            <a:ext cx="1981651" cy="1587862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 descr="8D893357-30B5-4611-9AE0-2F57C614E23B_mw800_mh600_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4210050"/>
            <a:ext cx="3524250" cy="264795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elaxed"/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>
            <a:off x="611560" y="404664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Коли йде дощ, краплі води (або сніжинки, коли йде сніг) захоплюють з повітря шкідливі домішки, що потрапили в нього з труб якогось заводу. В результаті в деяких місцях Землі випадають шкідливі, так звані кислотні дощі. </a:t>
            </a:r>
            <a:endParaRPr lang="ru-RU" sz="2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2546508-pollution-pow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720" y="2780928"/>
            <a:ext cx="1528059" cy="2297832"/>
          </a:xfrm>
          <a:prstGeom prst="rect">
            <a:avLst/>
          </a:prstGeom>
          <a:ln>
            <a:noFill/>
          </a:ln>
          <a:effectLst>
            <a:reflection blurRad="6350" stA="50000" endA="300" endPos="55500" dist="101600" dir="5400000" sy="-100000" algn="bl" rotWithShape="0"/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in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9012" y="1452610"/>
            <a:ext cx="6614988" cy="54053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Кислотні осідання ( дощі, тумани, сніг) - це осідання, кислотність яких вище нормальною. Мірою кислотності є значення </a:t>
            </a:r>
            <a:r>
              <a:rPr lang="uk-UA" sz="2400" b="1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pH</a:t>
            </a:r>
            <a:r>
              <a:rPr lang="uk-UA" sz="24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(водневий показник).</a:t>
            </a:r>
            <a:endParaRPr lang="ru-RU" sz="24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700808"/>
            <a:ext cx="23397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Дощова вода в чистому повітрі має pH=5,6. Чим нижче значення </a:t>
            </a:r>
            <a:r>
              <a:rPr lang="uk-UA" sz="2400" b="1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pH</a:t>
            </a:r>
            <a:r>
              <a:rPr lang="uk-UA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, тим вище кислотність. Якщо кислотність води нижче 5,5, то осідання вважаються кислотними. </a:t>
            </a:r>
            <a:endParaRPr lang="ru-RU" sz="24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113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852936"/>
            <a:ext cx="3709851" cy="3528392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6408712" cy="3578076"/>
          </a:xfrm>
        </p:spPr>
        <p:txBody>
          <a:bodyPr/>
          <a:lstStyle/>
          <a:p>
            <a:r>
              <a:rPr lang="uk-UA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У водних екосистемах кислотні осідання викликають загибель риб і інших водних мешканців. </a:t>
            </a:r>
            <a:r>
              <a:rPr lang="uk-UA" sz="2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Разом </a:t>
            </a:r>
            <a:r>
              <a:rPr lang="uk-UA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із загибеллю озер стає очевидним і деградація лісів. Кислоти порушують захисний восковий покрив листя, роблячи рослини більш уразливими для комах, грибів і інших патогенних мікроорганізмів.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332656"/>
            <a:ext cx="88924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Кислотний дощ утворюється в результаті реакції між водою і такими забруднюючими речовинами,</a:t>
            </a:r>
            <a:r>
              <a:rPr kumimoji="0" lang="en-US" b="0" i="0" u="none" strike="noStrike" cap="none" normalizeH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 </a:t>
            </a:r>
            <a:r>
              <a:rPr kumimoji="0" lang="uk-UA" b="0" i="0" u="none" strike="noStrike" cap="none" normalizeH="0" baseline="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діоксид</a:t>
            </a:r>
            <a:r>
              <a:rPr kumimoji="0" lang="uk-UA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сірки (SO</a:t>
            </a:r>
            <a:r>
              <a:rPr kumimoji="0" lang="uk-UA" b="0" i="0" u="none" strike="noStrike" cap="none" normalizeH="0" baseline="-30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uk-UA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і різних оксидів азоту (</a:t>
            </a:r>
            <a:r>
              <a:rPr kumimoji="0" lang="uk-UA" b="0" i="0" u="none" strike="noStrike" cap="none" normalizeH="0" baseline="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</a:t>
            </a:r>
            <a:r>
              <a:rPr kumimoji="0" lang="uk-UA" b="0" i="0" u="none" strike="noStrike" cap="none" normalizeH="0" baseline="-30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uk-UA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r>
              <a:rPr kumimoji="0" lang="en-US" b="0" i="0" u="none" strike="noStrike" cap="none" normalizeH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 речовини викидаються в</a:t>
            </a:r>
            <a:r>
              <a:rPr kumimoji="0" lang="en-US" b="0" i="0" u="none" strike="noStrike" cap="none" normalizeH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атмосферу автомобільним транспортом, у результаті діяльності металургійних підприємств і електростанцій, а також при спалюванні вугілля і деревини. </a:t>
            </a:r>
            <a:endParaRPr kumimoji="0" lang="ru-RU" b="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Тим часом природні надходження в атмосферу оксидів азоту зв'язані головним чином з електричними розрядами, при яких утвориться NО, згодом — NO</a:t>
            </a:r>
            <a:r>
              <a:rPr kumimoji="0" lang="uk-UA" b="0" i="0" u="none" strike="noStrike" cap="none" normalizeH="0" baseline="-30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uk-UA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14576-1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36648">
            <a:off x="2165122" y="2760630"/>
            <a:ext cx="5184576" cy="3716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t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0528" y="260648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err="1">
                <a:ln>
                  <a:solidFill>
                    <a:schemeClr val="accent2"/>
                  </a:solidFill>
                </a:ln>
              </a:rPr>
              <a:t>Діоксид</a:t>
            </a:r>
            <a:r>
              <a:rPr lang="uk-UA" sz="2400" dirty="0">
                <a:ln>
                  <a:solidFill>
                    <a:schemeClr val="accent2"/>
                  </a:solidFill>
                </a:ln>
              </a:rPr>
              <a:t> сірки, що потрапив в атмосферу, перетерплює ряд хімічних перетворень, що ведуть до утворення кислот. Частково </a:t>
            </a:r>
            <a:r>
              <a:rPr lang="uk-UA" sz="2400" dirty="0" err="1">
                <a:ln>
                  <a:solidFill>
                    <a:schemeClr val="accent2"/>
                  </a:solidFill>
                </a:ln>
              </a:rPr>
              <a:t>діоксид</a:t>
            </a:r>
            <a:r>
              <a:rPr lang="uk-UA" sz="2400" dirty="0">
                <a:ln>
                  <a:solidFill>
                    <a:schemeClr val="accent2"/>
                  </a:solidFill>
                </a:ln>
              </a:rPr>
              <a:t> сірки в результаті фотохімічного окислювання перетворюється в триоксид сірки </a:t>
            </a:r>
            <a:r>
              <a:rPr lang="uk-UA" sz="2400" dirty="0" smtClean="0">
                <a:ln>
                  <a:solidFill>
                    <a:schemeClr val="accent2"/>
                  </a:solidFill>
                </a:ln>
              </a:rPr>
              <a:t>: </a:t>
            </a:r>
            <a:r>
              <a:rPr lang="uk-UA" sz="2400" dirty="0">
                <a:ln>
                  <a:solidFill>
                    <a:schemeClr val="accent2"/>
                  </a:solidFill>
                </a:ln>
              </a:rPr>
              <a:t>SO</a:t>
            </a:r>
            <a:r>
              <a:rPr lang="uk-UA" sz="2400" baseline="-25000" dirty="0">
                <a:ln>
                  <a:solidFill>
                    <a:schemeClr val="accent2"/>
                  </a:solidFill>
                </a:ln>
              </a:rPr>
              <a:t>3</a:t>
            </a:r>
            <a:r>
              <a:rPr lang="uk-UA" sz="2400" dirty="0">
                <a:ln>
                  <a:solidFill>
                    <a:schemeClr val="accent2"/>
                  </a:solidFill>
                </a:ln>
              </a:rPr>
              <a:t>: </a:t>
            </a:r>
            <a:r>
              <a:rPr lang="uk-UA" sz="2400" b="1" dirty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</a:rPr>
              <a:t>2SO</a:t>
            </a:r>
            <a:r>
              <a:rPr lang="uk-UA" sz="2400" b="1" baseline="-25000" dirty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</a:rPr>
              <a:t>2</a:t>
            </a:r>
            <a:r>
              <a:rPr lang="uk-UA" sz="2400" b="1" dirty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</a:rPr>
              <a:t> </a:t>
            </a:r>
            <a:r>
              <a:rPr lang="uk-UA" sz="2400" b="1" dirty="0" smtClean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</a:rPr>
              <a:t>+О</a:t>
            </a:r>
            <a:r>
              <a:rPr lang="uk-UA" sz="2400" b="1" baseline="-25000" dirty="0" smtClean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</a:rPr>
              <a:t>2</a:t>
            </a:r>
            <a:r>
              <a:rPr lang="uk-UA" sz="2400" b="1" dirty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</a:rPr>
              <a:t> → 2SO</a:t>
            </a:r>
            <a:r>
              <a:rPr lang="uk-UA" sz="2400" b="1" baseline="-25000" dirty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</a:rPr>
              <a:t>3</a:t>
            </a:r>
            <a:endParaRPr lang="ru-RU" sz="2400" dirty="0">
              <a:ln>
                <a:solidFill>
                  <a:schemeClr val="accent2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636912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</a:rPr>
              <a:t>який реагує з водяною парою атмосфери, утворюючи аерозолі сірчаної кислоти: </a:t>
            </a:r>
            <a:endParaRPr lang="uk-UA" sz="2400" dirty="0" smtClean="0">
              <a:ln>
                <a:solidFill>
                  <a:schemeClr val="accent2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</a:rPr>
              <a:t>SO</a:t>
            </a:r>
            <a:r>
              <a:rPr lang="uk-UA" sz="2400" b="1" baseline="-25000" dirty="0" smtClean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</a:rPr>
              <a:t>3</a:t>
            </a:r>
            <a:r>
              <a:rPr lang="uk-UA" sz="2400" b="1" dirty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</a:rPr>
              <a:t> + Н</a:t>
            </a:r>
            <a:r>
              <a:rPr lang="uk-UA" sz="2400" b="1" baseline="-25000" dirty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</a:rPr>
              <a:t>2</a:t>
            </a:r>
            <a:r>
              <a:rPr lang="uk-UA" sz="2400" b="1" dirty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</a:rPr>
              <a:t>О → H</a:t>
            </a:r>
            <a:r>
              <a:rPr lang="uk-UA" sz="2400" b="1" baseline="-25000" dirty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</a:rPr>
              <a:t>2</a:t>
            </a:r>
            <a:r>
              <a:rPr lang="uk-UA" sz="2400" b="1" dirty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</a:rPr>
              <a:t>SO</a:t>
            </a:r>
            <a:r>
              <a:rPr lang="uk-UA" sz="2400" b="1" baseline="-25000" dirty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</a:rPr>
              <a:t>4</a:t>
            </a:r>
            <a:r>
              <a:rPr lang="uk-UA" sz="2400" b="1" dirty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</a:rPr>
              <a:t>.</a:t>
            </a:r>
            <a:endParaRPr lang="ru-RU" sz="2400" dirty="0">
              <a:ln>
                <a:solidFill>
                  <a:schemeClr val="accent2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52536" y="4005064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</a:rPr>
              <a:t>утворить аерозоль сірчистої кислоти і зображують умовною формулою Н</a:t>
            </a:r>
            <a:r>
              <a:rPr lang="uk-UA" sz="2400" baseline="-25000" dirty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</a:rPr>
              <a:t>2</a:t>
            </a:r>
            <a:r>
              <a:rPr lang="uk-UA" sz="2400" dirty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</a:rPr>
              <a:t>SO</a:t>
            </a:r>
            <a:r>
              <a:rPr lang="uk-UA" sz="2400" baseline="-25000" dirty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</a:rPr>
              <a:t>3</a:t>
            </a:r>
            <a:r>
              <a:rPr lang="uk-UA" sz="2400" dirty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</a:rPr>
              <a:t>:</a:t>
            </a:r>
            <a:r>
              <a:rPr lang="uk-UA" sz="2400" b="1" dirty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</a:rPr>
              <a:t> SO</a:t>
            </a:r>
            <a:r>
              <a:rPr lang="uk-UA" sz="2400" b="1" baseline="-25000" dirty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</a:rPr>
              <a:t>2</a:t>
            </a:r>
            <a:r>
              <a:rPr lang="uk-UA" sz="2400" b="1" dirty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</a:rPr>
              <a:t> + H</a:t>
            </a:r>
            <a:r>
              <a:rPr lang="uk-UA" sz="2400" b="1" baseline="-25000" dirty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</a:rPr>
              <a:t>2</a:t>
            </a:r>
            <a:r>
              <a:rPr lang="uk-UA" sz="2400" b="1" dirty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</a:rPr>
              <a:t>O → H</a:t>
            </a:r>
            <a:r>
              <a:rPr lang="uk-UA" sz="2400" b="1" baseline="-25000" dirty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</a:rPr>
              <a:t>2</a:t>
            </a:r>
            <a:r>
              <a:rPr lang="uk-UA" sz="2400" b="1" dirty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</a:rPr>
              <a:t>SO</a:t>
            </a:r>
            <a:r>
              <a:rPr lang="uk-UA" sz="2400" b="1" baseline="-25000" dirty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</a:rPr>
              <a:t>3</a:t>
            </a:r>
            <a:r>
              <a:rPr lang="uk-UA" sz="2400" b="1" dirty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</a:rPr>
              <a:t>.</a:t>
            </a:r>
            <a:endParaRPr lang="ru-RU" sz="2400" dirty="0">
              <a:ln>
                <a:solidFill>
                  <a:schemeClr val="accent2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551723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396552" y="5373216"/>
            <a:ext cx="61926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Сірчиста кислота у вологому повітрі поступово окисляється до сірчаної: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2H</a:t>
            </a:r>
            <a:r>
              <a:rPr kumimoji="0" lang="uk-UA" sz="2400" b="1" i="0" u="none" strike="noStrike" cap="none" normalizeH="0" baseline="-30000" dirty="0" smtClean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uk-UA" sz="2400" b="1" i="0" u="none" strike="noStrike" cap="none" normalizeH="0" baseline="0" dirty="0" smtClean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uk-UA" sz="2400" b="1" i="0" u="none" strike="noStrike" cap="none" normalizeH="0" baseline="-30000" dirty="0" smtClean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uk-UA" sz="2400" b="1" i="0" u="none" strike="noStrike" cap="none" normalizeH="0" baseline="0" dirty="0" smtClean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+ O</a:t>
            </a:r>
            <a:r>
              <a:rPr kumimoji="0" lang="uk-UA" sz="2400" b="1" i="0" u="none" strike="noStrike" cap="none" normalizeH="0" baseline="-30000" dirty="0" smtClean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uk-UA" sz="2400" b="1" i="0" u="none" strike="noStrike" cap="none" normalizeH="0" baseline="0" dirty="0" smtClean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→ 2H</a:t>
            </a:r>
            <a:r>
              <a:rPr kumimoji="0" lang="uk-UA" sz="2400" b="1" i="0" u="none" strike="noStrike" cap="none" normalizeH="0" baseline="-30000" dirty="0" smtClean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uk-UA" sz="2400" b="1" i="0" u="none" strike="noStrike" cap="none" normalizeH="0" baseline="0" dirty="0" smtClean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uk-UA" sz="2400" b="1" i="0" u="none" strike="noStrike" cap="none" normalizeH="0" baseline="-30000" dirty="0" smtClean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uk-UA" sz="2400" b="1" i="0" u="none" strike="noStrike" cap="none" normalizeH="0" baseline="0" dirty="0" smtClean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4000" b="0" i="0" u="none" strike="noStrike" cap="none" normalizeH="0" baseline="0" dirty="0" smtClean="0">
              <a:ln>
                <a:solidFill>
                  <a:schemeClr val="accent2"/>
                </a:solidFill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200804130111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060848"/>
            <a:ext cx="3059832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x_016625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88640"/>
            <a:ext cx="2982052" cy="20476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180528" y="4653136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Для боротьби з кислотними дощами необхідно направити зусилля на скорочення викидів </a:t>
            </a:r>
            <a:r>
              <a:rPr lang="uk-UA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кислотоутворюючих</a:t>
            </a:r>
            <a:r>
              <a:rPr lang="uk-UA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речовин вугільними електростанціями. 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Рисунок 2" descr="heavy-r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3806427" cy="2539925"/>
          </a:xfrm>
          <a:prstGeom prst="rect">
            <a:avLst/>
          </a:prstGeom>
        </p:spPr>
      </p:pic>
      <p:pic>
        <p:nvPicPr>
          <p:cNvPr id="4" name="Рисунок 3" descr="318470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1988840"/>
            <a:ext cx="2699123" cy="2348855"/>
          </a:xfrm>
          <a:prstGeom prst="rect">
            <a:avLst/>
          </a:prstGeom>
        </p:spPr>
      </p:pic>
      <p:pic>
        <p:nvPicPr>
          <p:cNvPr id="5" name="Рисунок 4" descr="u89_kisl_563599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68473" y="2969568"/>
            <a:ext cx="2675527" cy="3888432"/>
          </a:xfrm>
          <a:prstGeom prst="rect">
            <a:avLst/>
          </a:prstGeom>
        </p:spPr>
      </p:pic>
      <p:pic>
        <p:nvPicPr>
          <p:cNvPr id="6" name="Рисунок 5" descr="1264882165_kartinka-ruk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4796" y="2636912"/>
            <a:ext cx="1712988" cy="1728192"/>
          </a:xfrm>
          <a:prstGeom prst="rect">
            <a:avLst/>
          </a:prstGeom>
        </p:spPr>
      </p:pic>
      <p:pic>
        <p:nvPicPr>
          <p:cNvPr id="7" name="Рисунок 6" descr="cf342f8ece9bb77157a1f0b38d1ad8acca2709d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19979" y="0"/>
            <a:ext cx="2224021" cy="1668016"/>
          </a:xfrm>
          <a:prstGeom prst="rect">
            <a:avLst/>
          </a:prstGeom>
        </p:spPr>
      </p:pic>
      <p:pic>
        <p:nvPicPr>
          <p:cNvPr id="8" name="Рисунок 7" descr="0016089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76056" y="1916832"/>
            <a:ext cx="2431285" cy="16156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5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92696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ДЯКУЄМО ЗА УВАГУ!</a:t>
            </a:r>
            <a:endParaRPr lang="ru-RU" sz="44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304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КИСЛОТНІ ДОЩІ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</cp:revision>
  <dcterms:created xsi:type="dcterms:W3CDTF">2011-02-10T17:06:05Z</dcterms:created>
  <dcterms:modified xsi:type="dcterms:W3CDTF">2012-12-03T07:57:10Z</dcterms:modified>
</cp:coreProperties>
</file>