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72" r:id="rId9"/>
    <p:sldId id="262" r:id="rId10"/>
    <p:sldId id="273" r:id="rId11"/>
    <p:sldId id="263" r:id="rId12"/>
    <p:sldId id="271" r:id="rId13"/>
    <p:sldId id="264" r:id="rId14"/>
    <p:sldId id="265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544812"/>
            <a:ext cx="8928992" cy="1752600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tx1">
                    <a:lumMod val="95000"/>
                  </a:schemeClr>
                </a:solidFill>
              </a:rPr>
              <a:t>Кам'яне вугілля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813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Марьяненко</a:t>
            </a:r>
            <a:r>
              <a:rPr lang="uk-UA" dirty="0" smtClean="0"/>
              <a:t> </a:t>
            </a:r>
            <a:r>
              <a:rPr lang="uk-UA" dirty="0" err="1" smtClean="0"/>
              <a:t>Аріни</a:t>
            </a:r>
            <a:r>
              <a:rPr lang="uk-UA" dirty="0" smtClean="0"/>
              <a:t> 11-Б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4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544812"/>
            <a:ext cx="8784976" cy="1752600"/>
          </a:xfrm>
        </p:spPr>
        <p:txBody>
          <a:bodyPr/>
          <a:lstStyle/>
          <a:p>
            <a:pPr algn="ctr"/>
            <a:r>
              <a:rPr lang="uk-UA" sz="4000" dirty="0"/>
              <a:t>Світові поклади вугілля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4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48" y="1124744"/>
            <a:ext cx="4176464" cy="36544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" y="62587"/>
            <a:ext cx="4823419" cy="671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66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856984" cy="1752600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Поклади вугілля в Україні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392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525344"/>
          </a:xfrm>
        </p:spPr>
      </p:pic>
    </p:spTree>
    <p:extLst>
      <p:ext uri="{BB962C8B-B14F-4D97-AF65-F5344CB8AC3E}">
        <p14:creationId xmlns:p14="http://schemas.microsoft.com/office/powerpoint/2010/main" val="326822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pPr algn="ctr"/>
            <a:r>
              <a:rPr lang="uk-UA" dirty="0" smtClean="0"/>
              <a:t>Застосування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556792"/>
            <a:ext cx="3600400" cy="5141168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різноманітне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як </a:t>
            </a:r>
            <a:r>
              <a:rPr lang="ru-RU" dirty="0" err="1"/>
              <a:t>побутове</a:t>
            </a:r>
            <a:r>
              <a:rPr lang="ru-RU" dirty="0"/>
              <a:t>, </a:t>
            </a:r>
            <a:r>
              <a:rPr lang="ru-RU" dirty="0" err="1"/>
              <a:t>енергетичне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, як </a:t>
            </a:r>
            <a:r>
              <a:rPr lang="ru-RU" dirty="0" err="1"/>
              <a:t>сировина</a:t>
            </a:r>
            <a:r>
              <a:rPr lang="ru-RU" dirty="0"/>
              <a:t> для </a:t>
            </a:r>
            <a:r>
              <a:rPr lang="ru-RU" dirty="0" err="1"/>
              <a:t>металургійної</a:t>
            </a:r>
            <a:r>
              <a:rPr lang="ru-RU" dirty="0"/>
              <a:t> та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добування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r>
              <a:rPr lang="ru-RU" dirty="0" err="1"/>
              <a:t>Вугільна</a:t>
            </a:r>
            <a:r>
              <a:rPr lang="ru-RU" dirty="0"/>
              <a:t>, </a:t>
            </a:r>
            <a:r>
              <a:rPr lang="ru-RU" dirty="0" err="1"/>
              <a:t>коксохімічна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переробку</a:t>
            </a:r>
            <a:r>
              <a:rPr lang="ru-RU" dirty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методом </a:t>
            </a:r>
            <a:r>
              <a:rPr lang="ru-RU" dirty="0" err="1"/>
              <a:t>коксування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9952" y="1988840"/>
            <a:ext cx="482453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7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Продукти переробки кам’яного вугілля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08912" cy="4282069"/>
          </a:xfrm>
        </p:spPr>
      </p:pic>
    </p:spTree>
    <p:extLst>
      <p:ext uri="{BB962C8B-B14F-4D97-AF65-F5344CB8AC3E}">
        <p14:creationId xmlns:p14="http://schemas.microsoft.com/office/powerpoint/2010/main" val="98763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Продукти переробки 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3403"/>
            <a:ext cx="8496944" cy="491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Дякую за перегляд!</a:t>
            </a:r>
            <a:r>
              <a:rPr lang="en-US" sz="3600" dirty="0" smtClean="0"/>
              <a:t>;)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5735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87272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ПЛАН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1800" dirty="0" smtClean="0"/>
              <a:t>1)Кам’яне вугілля-це…</a:t>
            </a:r>
            <a:br>
              <a:rPr lang="uk-UA" sz="1800" dirty="0" smtClean="0"/>
            </a:br>
            <a:r>
              <a:rPr lang="uk-UA" sz="1800" dirty="0" smtClean="0"/>
              <a:t>2)Фізичні властивості</a:t>
            </a:r>
            <a:br>
              <a:rPr lang="uk-UA" sz="1800" dirty="0" smtClean="0"/>
            </a:br>
            <a:r>
              <a:rPr lang="uk-UA" sz="1800" dirty="0" smtClean="0"/>
              <a:t>3)Хімічні властивості та склад </a:t>
            </a:r>
            <a:br>
              <a:rPr lang="uk-UA" sz="1800" dirty="0" smtClean="0"/>
            </a:br>
            <a:r>
              <a:rPr lang="uk-UA" sz="1800" dirty="0" smtClean="0"/>
              <a:t>4)Класифікація,різновиди</a:t>
            </a:r>
            <a:br>
              <a:rPr lang="uk-UA" sz="1800" dirty="0" smtClean="0"/>
            </a:br>
            <a:r>
              <a:rPr lang="uk-UA" sz="1800" dirty="0" smtClean="0"/>
              <a:t>5)Утворення </a:t>
            </a:r>
            <a:br>
              <a:rPr lang="uk-UA" sz="1800" dirty="0" smtClean="0"/>
            </a:br>
            <a:r>
              <a:rPr lang="uk-UA" sz="1800" dirty="0" smtClean="0"/>
              <a:t>6)</a:t>
            </a:r>
            <a:r>
              <a:rPr lang="uk-UA" sz="1800" dirty="0"/>
              <a:t> Світові поклади вугілля</a:t>
            </a:r>
          </a:p>
          <a:p>
            <a:pPr marL="36576" indent="0">
              <a:buNone/>
            </a:pPr>
            <a:r>
              <a:rPr lang="uk-UA" sz="1800" dirty="0" smtClean="0"/>
              <a:t>7)Поклади </a:t>
            </a:r>
            <a:r>
              <a:rPr lang="uk-UA" sz="1800" dirty="0"/>
              <a:t>вугілля в </a:t>
            </a:r>
            <a:r>
              <a:rPr lang="uk-UA" sz="1800" dirty="0" smtClean="0"/>
              <a:t>Україні</a:t>
            </a:r>
            <a:br>
              <a:rPr lang="uk-UA" sz="1800" dirty="0" smtClean="0"/>
            </a:br>
            <a:r>
              <a:rPr lang="uk-UA" sz="1800" dirty="0" smtClean="0"/>
              <a:t>8)Застосування </a:t>
            </a:r>
            <a:br>
              <a:rPr lang="uk-UA" sz="1800" dirty="0" smtClean="0"/>
            </a:br>
            <a:r>
              <a:rPr lang="uk-UA" sz="1800" dirty="0" smtClean="0"/>
              <a:t>9)</a:t>
            </a:r>
            <a:r>
              <a:rPr lang="uk-UA" sz="1800" dirty="0"/>
              <a:t> Продукти переробки кам’яного вугілля 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7074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4248472" cy="331236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vi-VN" sz="2000" b="1" dirty="0"/>
              <a:t>Кам'яне́ вугі́лля</a:t>
            </a:r>
            <a:r>
              <a:rPr lang="vi-VN" sz="2000" dirty="0"/>
              <a:t> </a:t>
            </a:r>
            <a:r>
              <a:rPr lang="en-US" sz="2000" dirty="0" smtClean="0"/>
              <a:t>— </a:t>
            </a:r>
            <a:r>
              <a:rPr lang="vi-VN" sz="2000" dirty="0"/>
              <a:t>тверда горюча </a:t>
            </a:r>
            <a:r>
              <a:rPr lang="uk-UA" sz="2000" dirty="0" smtClean="0"/>
              <a:t>корисна копалина</a:t>
            </a:r>
            <a:r>
              <a:rPr lang="vi-VN" sz="2000" dirty="0" smtClean="0"/>
              <a:t>, </a:t>
            </a:r>
            <a:r>
              <a:rPr lang="vi-VN" sz="2000" dirty="0"/>
              <a:t>один з видів </a:t>
            </a:r>
            <a:r>
              <a:rPr lang="uk-UA" sz="2000" dirty="0" smtClean="0"/>
              <a:t>вугілля</a:t>
            </a:r>
            <a:r>
              <a:rPr lang="vi-VN" sz="2000" dirty="0"/>
              <a:t> викопного, проміжний між </a:t>
            </a:r>
            <a:r>
              <a:rPr lang="uk-UA" sz="2000" dirty="0" smtClean="0"/>
              <a:t>бурим вугіллям </a:t>
            </a:r>
            <a:r>
              <a:rPr lang="vi-VN" sz="2000" dirty="0"/>
              <a:t> і </a:t>
            </a:r>
            <a:r>
              <a:rPr lang="uk-UA" sz="2000" dirty="0" smtClean="0"/>
              <a:t>антрацитом.</a:t>
            </a:r>
            <a:r>
              <a:rPr lang="vi-VN" sz="2000" b="1" dirty="0" smtClean="0"/>
              <a:t> </a:t>
            </a:r>
            <a:r>
              <a:rPr lang="vi-VN" sz="20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64" y="162906"/>
            <a:ext cx="4354792" cy="3266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0" y="3645024"/>
            <a:ext cx="4346993" cy="28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6480048" cy="17526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Характеристика кам’яного вугілля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7170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Фізичні властивості</a:t>
            </a:r>
            <a:br>
              <a:rPr lang="uk-UA" dirty="0" smtClean="0"/>
            </a:br>
            <a:r>
              <a:rPr lang="uk-UA" dirty="0" smtClean="0"/>
              <a:t> Хімічні властивості та склад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58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Фізичні властивості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32" y="1196753"/>
            <a:ext cx="3027299" cy="5661248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uk-UA" dirty="0"/>
              <a:t>Кам’яне вугілля — тверда горюча корисна копалина, один з видів вугілля викопного, проміжний між бурим вугіллям і антрацитом. Щільна порода чорного, іноді сіро-чорного кольору. Блиск смоляний або металічний</a:t>
            </a:r>
            <a:r>
              <a:rPr lang="ru-RU" dirty="0"/>
              <a:t>. За </a:t>
            </a:r>
            <a:r>
              <a:rPr lang="uk-UA" dirty="0"/>
              <a:t>своїми тепловими властивостями кам'яне вугілля наближається до </a:t>
            </a:r>
            <a:r>
              <a:rPr lang="uk-UA" dirty="0" err="1"/>
              <a:t>теплоізоляторів</a:t>
            </a:r>
            <a:r>
              <a:rPr lang="uk-UA" dirty="0"/>
              <a:t>.</a:t>
            </a:r>
          </a:p>
          <a:p>
            <a:pPr marL="109728" indent="0">
              <a:buNone/>
            </a:pPr>
            <a:r>
              <a:rPr lang="uk-UA" dirty="0"/>
              <a:t>Головні технологічні властивості кам'яного вугілля, що визначають його цінність: спікливість і коксівна здатність.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12" y="1484784"/>
            <a:ext cx="4572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Хімічні властивості та склад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1"/>
            <a:ext cx="3312368" cy="514116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1800" dirty="0"/>
              <a:t>Елементний склад (вміст вуглецю, водню, кисню і азоту) є загальноприйнятою характеристикою органічної маси вугілля. За даними елементного складу можна з достатнім ступенем точності визначити теплоту згоряння, теоретичну температуру горіння і склад продуктів горіння, вихід продуктів термічного розкладу і ступінь </a:t>
            </a:r>
            <a:r>
              <a:rPr lang="uk-UA" sz="1800" dirty="0" err="1"/>
              <a:t>вуглефікації</a:t>
            </a:r>
            <a:r>
              <a:rPr lang="uk-UA" sz="1800" dirty="0"/>
              <a:t>. Однак вуглець, водень і кисень входять не тільки до складу органічної маси вугілля, але й мінеральних домішок. 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9" name="Picture 4" descr="http://upload.wikimedia.org/wikipedia/commons/thumb/f/fd/Struktura_chemiczna_w%C4%99gla_kamiennego.svg/250px-Struktura_chemiczna_w%C4%99gla_kamienne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752528" cy="42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3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/>
              <a:t>Класифікація,різновиди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556792"/>
            <a:ext cx="9001000" cy="5112568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1600" dirty="0" err="1"/>
              <a:t>Кам'яне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 </a:t>
            </a:r>
            <a:r>
              <a:rPr lang="ru-RU" sz="1600" dirty="0" err="1"/>
              <a:t>розділяють</a:t>
            </a:r>
            <a:r>
              <a:rPr lang="ru-RU" sz="1600" dirty="0"/>
              <a:t> на </a:t>
            </a:r>
            <a:r>
              <a:rPr lang="ru-RU" sz="1600" dirty="0" err="1"/>
              <a:t>блискуче</a:t>
            </a:r>
            <a:r>
              <a:rPr lang="ru-RU" sz="1600" dirty="0"/>
              <a:t>, </a:t>
            </a:r>
            <a:r>
              <a:rPr lang="ru-RU" sz="1600" dirty="0" err="1"/>
              <a:t>напівблискуче</a:t>
            </a:r>
            <a:r>
              <a:rPr lang="ru-RU" sz="1600" dirty="0"/>
              <a:t>, </a:t>
            </a:r>
            <a:r>
              <a:rPr lang="ru-RU" sz="1600" dirty="0" err="1"/>
              <a:t>напівматове</a:t>
            </a:r>
            <a:r>
              <a:rPr lang="ru-RU" sz="1600" dirty="0"/>
              <a:t>, </a:t>
            </a:r>
            <a:r>
              <a:rPr lang="ru-RU" sz="1600" dirty="0" err="1"/>
              <a:t>матове</a:t>
            </a:r>
            <a:r>
              <a:rPr lang="ru-RU" sz="1600" dirty="0"/>
              <a:t>. У </a:t>
            </a:r>
            <a:r>
              <a:rPr lang="ru-RU" sz="1600" dirty="0" err="1"/>
              <a:t>залежності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переваження</a:t>
            </a:r>
            <a:r>
              <a:rPr lang="ru-RU" sz="1600" dirty="0"/>
              <a:t> тих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петрографічних</a:t>
            </a:r>
            <a:r>
              <a:rPr lang="ru-RU" sz="1600" dirty="0"/>
              <a:t> </a:t>
            </a:r>
            <a:r>
              <a:rPr lang="ru-RU" sz="1600" dirty="0" err="1"/>
              <a:t>компонентів</a:t>
            </a:r>
            <a:r>
              <a:rPr lang="ru-RU" sz="1600" dirty="0"/>
              <a:t> </a:t>
            </a:r>
            <a:r>
              <a:rPr lang="ru-RU" sz="1600" dirty="0" err="1" smtClean="0"/>
              <a:t>виділяють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вітренево</a:t>
            </a:r>
            <a:r>
              <a:rPr lang="ru-RU" sz="1600" dirty="0" smtClean="0"/>
              <a:t> ,</a:t>
            </a:r>
            <a:r>
              <a:rPr lang="ru-RU" sz="1600" dirty="0"/>
              <a:t> </a:t>
            </a:r>
            <a:r>
              <a:rPr lang="ru-RU" sz="1600" dirty="0" err="1" smtClean="0"/>
              <a:t>кларенове</a:t>
            </a:r>
            <a:r>
              <a:rPr lang="ru-RU" sz="1600" dirty="0" smtClean="0"/>
              <a:t>,</a:t>
            </a:r>
            <a:r>
              <a:rPr lang="ru-RU" sz="1600" dirty="0"/>
              <a:t> </a:t>
            </a:r>
            <a:r>
              <a:rPr lang="ru-RU" sz="1600" dirty="0" err="1" smtClean="0"/>
              <a:t>дюрено-кларенове</a:t>
            </a:r>
            <a:r>
              <a:rPr lang="ru-RU" sz="1600" dirty="0"/>
              <a:t>, </a:t>
            </a:r>
            <a:r>
              <a:rPr lang="ru-RU" sz="1600" dirty="0" err="1"/>
              <a:t>кларено-дюренове</a:t>
            </a:r>
            <a:r>
              <a:rPr lang="ru-RU" sz="1600" dirty="0"/>
              <a:t>, </a:t>
            </a:r>
            <a:r>
              <a:rPr lang="ru-RU" sz="1600" dirty="0" err="1"/>
              <a:t>дюренове</a:t>
            </a:r>
            <a:r>
              <a:rPr lang="ru-RU" sz="1600" dirty="0"/>
              <a:t> і </a:t>
            </a:r>
            <a:r>
              <a:rPr lang="ru-RU" sz="1600" dirty="0" err="1" smtClean="0"/>
              <a:t>фюзенове</a:t>
            </a:r>
            <a:r>
              <a:rPr lang="ru-RU" sz="1600" dirty="0"/>
              <a:t> </a:t>
            </a:r>
            <a:r>
              <a:rPr lang="ru-RU" sz="1600" dirty="0" err="1"/>
              <a:t>кам'яне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. </a:t>
            </a:r>
            <a:r>
              <a:rPr lang="ru-RU" sz="1600" dirty="0" err="1"/>
              <a:t>Пласти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складені</a:t>
            </a:r>
            <a:r>
              <a:rPr lang="ru-RU" sz="1600" dirty="0"/>
              <a:t> одним з </a:t>
            </a:r>
            <a:r>
              <a:rPr lang="ru-RU" sz="1600" dirty="0" err="1"/>
              <a:t>вказаних</a:t>
            </a:r>
            <a:r>
              <a:rPr lang="ru-RU" sz="1600" dirty="0"/>
              <a:t> </a:t>
            </a:r>
            <a:r>
              <a:rPr lang="ru-RU" sz="1600" dirty="0" err="1" smtClean="0"/>
              <a:t>літотипів</a:t>
            </a:r>
            <a:r>
              <a:rPr lang="ru-RU" sz="1600" dirty="0" smtClean="0"/>
              <a:t>, </a:t>
            </a:r>
            <a:r>
              <a:rPr lang="ru-RU" sz="1600" dirty="0" err="1"/>
              <a:t>частіше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чергуванням</a:t>
            </a:r>
            <a:r>
              <a:rPr lang="ru-RU" sz="1600" dirty="0"/>
              <a:t>. Як правило, </a:t>
            </a:r>
            <a:r>
              <a:rPr lang="ru-RU" sz="1600" dirty="0" err="1"/>
              <a:t>блискучі</a:t>
            </a:r>
            <a:r>
              <a:rPr lang="ru-RU" sz="1600" dirty="0"/>
              <a:t> </a:t>
            </a:r>
            <a:r>
              <a:rPr lang="ru-RU" sz="1600" dirty="0" err="1"/>
              <a:t>відміни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 </a:t>
            </a:r>
            <a:r>
              <a:rPr lang="ru-RU" sz="1600" dirty="0" err="1"/>
              <a:t>малозольні</a:t>
            </a:r>
            <a:r>
              <a:rPr lang="ru-RU" sz="1600" dirty="0"/>
              <a:t>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незначного</a:t>
            </a:r>
            <a:r>
              <a:rPr lang="ru-RU" sz="1600" dirty="0"/>
              <a:t> </a:t>
            </a:r>
            <a:r>
              <a:rPr lang="ru-RU" sz="1600" dirty="0" err="1"/>
              <a:t>вмісту</a:t>
            </a:r>
            <a:r>
              <a:rPr lang="ru-RU" sz="1600" dirty="0"/>
              <a:t> </a:t>
            </a:r>
            <a:r>
              <a:rPr lang="ru-RU" sz="1600" dirty="0" err="1"/>
              <a:t>мінеральних</a:t>
            </a:r>
            <a:r>
              <a:rPr lang="ru-RU" sz="1600" dirty="0"/>
              <a:t> </a:t>
            </a:r>
            <a:r>
              <a:rPr lang="ru-RU" sz="1600" dirty="0" err="1"/>
              <a:t>домішок</a:t>
            </a:r>
            <a:r>
              <a:rPr lang="ru-RU" sz="1600" dirty="0"/>
              <a:t>.</a:t>
            </a:r>
          </a:p>
          <a:p>
            <a:pPr marL="36576" indent="0">
              <a:buNone/>
            </a:pPr>
            <a:r>
              <a:rPr lang="ru-RU" sz="1600" dirty="0" err="1"/>
              <a:t>Серед</a:t>
            </a:r>
            <a:r>
              <a:rPr lang="ru-RU" sz="1600" dirty="0"/>
              <a:t> структур </a:t>
            </a:r>
            <a:r>
              <a:rPr lang="ru-RU" sz="1600" dirty="0" err="1"/>
              <a:t>органічної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 </a:t>
            </a:r>
            <a:r>
              <a:rPr lang="ru-RU" sz="1600" dirty="0" err="1"/>
              <a:t>виділено</a:t>
            </a:r>
            <a:r>
              <a:rPr lang="ru-RU" sz="1600" dirty="0"/>
              <a:t> 4 </a:t>
            </a:r>
            <a:r>
              <a:rPr lang="ru-RU" sz="1600" dirty="0" err="1"/>
              <a:t>типи</a:t>
            </a:r>
            <a:r>
              <a:rPr lang="ru-RU" sz="1600" dirty="0"/>
              <a:t> (</a:t>
            </a:r>
            <a:r>
              <a:rPr lang="ru-RU" sz="1600" dirty="0" err="1"/>
              <a:t>телінітовий</a:t>
            </a:r>
            <a:r>
              <a:rPr lang="ru-RU" sz="1600" dirty="0"/>
              <a:t>, </a:t>
            </a:r>
            <a:r>
              <a:rPr lang="ru-RU" sz="1600" dirty="0" err="1"/>
              <a:t>посттелінітовий</a:t>
            </a:r>
            <a:r>
              <a:rPr lang="ru-RU" sz="1600" dirty="0"/>
              <a:t>, </a:t>
            </a:r>
            <a:r>
              <a:rPr lang="ru-RU" sz="1600" dirty="0" err="1"/>
              <a:t>преколінітовий</a:t>
            </a:r>
            <a:r>
              <a:rPr lang="ru-RU" sz="1600" dirty="0"/>
              <a:t> і </a:t>
            </a:r>
            <a:r>
              <a:rPr lang="ru-RU" sz="1600" dirty="0" err="1"/>
              <a:t>колінітовий</a:t>
            </a:r>
            <a:r>
              <a:rPr lang="ru-RU" sz="1600" dirty="0"/>
              <a:t>), </a:t>
            </a:r>
            <a:r>
              <a:rPr lang="ru-RU" sz="1600" dirty="0" err="1"/>
              <a:t>які</a:t>
            </a:r>
            <a:r>
              <a:rPr lang="ru-RU" sz="1600" dirty="0"/>
              <a:t> є </a:t>
            </a:r>
            <a:r>
              <a:rPr lang="ru-RU" sz="1600" dirty="0" err="1"/>
              <a:t>послідовними</a:t>
            </a:r>
            <a:r>
              <a:rPr lang="ru-RU" sz="1600" dirty="0"/>
              <a:t> </a:t>
            </a:r>
            <a:r>
              <a:rPr lang="ru-RU" sz="1600" dirty="0" err="1"/>
              <a:t>стадіями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 </a:t>
            </a:r>
            <a:r>
              <a:rPr lang="ru-RU" sz="1600" dirty="0" err="1"/>
              <a:t>розкладання</a:t>
            </a:r>
            <a:r>
              <a:rPr lang="ru-RU" sz="1600" dirty="0"/>
              <a:t> </a:t>
            </a:r>
            <a:r>
              <a:rPr lang="ru-RU" sz="1600" dirty="0" err="1" smtClean="0"/>
              <a:t>лігніно-целюлозних</a:t>
            </a:r>
            <a:r>
              <a:rPr lang="ru-RU" sz="1600" dirty="0"/>
              <a:t> тканин. До </a:t>
            </a:r>
            <a:r>
              <a:rPr lang="ru-RU" sz="1600" dirty="0" err="1"/>
              <a:t>генетичних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кам'яного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, </a:t>
            </a:r>
            <a:r>
              <a:rPr lang="ru-RU" sz="1600" dirty="0" err="1"/>
              <a:t>крім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4 </a:t>
            </a:r>
            <a:r>
              <a:rPr lang="ru-RU" sz="1600" dirty="0" err="1"/>
              <a:t>типів</a:t>
            </a:r>
            <a:r>
              <a:rPr lang="ru-RU" sz="1600" dirty="0"/>
              <a:t>, </a:t>
            </a:r>
            <a:r>
              <a:rPr lang="ru-RU" sz="1600" dirty="0" err="1"/>
              <a:t>додатково</a:t>
            </a:r>
            <a:r>
              <a:rPr lang="ru-RU" sz="1600" dirty="0"/>
              <a:t> включено </a:t>
            </a:r>
            <a:r>
              <a:rPr lang="ru-RU" sz="1600" dirty="0" err="1"/>
              <a:t>лейптинітове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. </a:t>
            </a:r>
            <a:r>
              <a:rPr lang="ru-RU" sz="1600" dirty="0" err="1"/>
              <a:t>Кожна</a:t>
            </a:r>
            <a:r>
              <a:rPr lang="ru-RU" sz="1600" dirty="0"/>
              <a:t> з 5 </a:t>
            </a:r>
            <a:r>
              <a:rPr lang="ru-RU" sz="1600" dirty="0" err="1"/>
              <a:t>генетичних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за типом </a:t>
            </a:r>
            <a:r>
              <a:rPr lang="ru-RU" sz="1600" dirty="0" err="1"/>
              <a:t>речовини</a:t>
            </a:r>
            <a:r>
              <a:rPr lang="ru-RU" sz="1600" dirty="0"/>
              <a:t> </a:t>
            </a:r>
            <a:r>
              <a:rPr lang="ru-RU" sz="1600" dirty="0" err="1"/>
              <a:t>мікрокомпонентів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 </a:t>
            </a:r>
            <a:r>
              <a:rPr lang="ru-RU" sz="1600" dirty="0" err="1"/>
              <a:t>поділена</a:t>
            </a:r>
            <a:r>
              <a:rPr lang="ru-RU" sz="1600" dirty="0"/>
              <a:t> на </a:t>
            </a:r>
            <a:r>
              <a:rPr lang="ru-RU" sz="1600" dirty="0" err="1"/>
              <a:t>відповідні</a:t>
            </a:r>
            <a:r>
              <a:rPr lang="ru-RU" sz="1600" dirty="0"/>
              <a:t> </a:t>
            </a:r>
            <a:r>
              <a:rPr lang="ru-RU" sz="1600" dirty="0" err="1"/>
              <a:t>класи</a:t>
            </a:r>
            <a:r>
              <a:rPr lang="ru-RU" sz="1600" dirty="0"/>
              <a:t>.</a:t>
            </a:r>
          </a:p>
          <a:p>
            <a:pPr marL="36576" indent="0">
              <a:buNone/>
            </a:pPr>
            <a:r>
              <a:rPr lang="ru-RU" sz="1600" dirty="0" err="1"/>
              <a:t>Існує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класифікації</a:t>
            </a:r>
            <a:r>
              <a:rPr lang="ru-RU" sz="1600" dirty="0"/>
              <a:t> </a:t>
            </a:r>
            <a:r>
              <a:rPr lang="ru-RU" sz="1600" dirty="0" err="1"/>
              <a:t>кам'яного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: за </a:t>
            </a:r>
            <a:r>
              <a:rPr lang="ru-RU" sz="1600" dirty="0" err="1"/>
              <a:t>речовинним</a:t>
            </a:r>
            <a:r>
              <a:rPr lang="ru-RU" sz="1600" dirty="0"/>
              <a:t> складом, </a:t>
            </a:r>
            <a:r>
              <a:rPr lang="ru-RU" sz="1600" dirty="0" err="1"/>
              <a:t>петрографічним</a:t>
            </a:r>
            <a:r>
              <a:rPr lang="ru-RU" sz="1600" dirty="0"/>
              <a:t> складом, </a:t>
            </a:r>
            <a:r>
              <a:rPr lang="ru-RU" sz="1600" dirty="0" err="1"/>
              <a:t>генетичні</a:t>
            </a:r>
            <a:r>
              <a:rPr lang="ru-RU" sz="1600" dirty="0"/>
              <a:t>, </a:t>
            </a:r>
            <a:r>
              <a:rPr lang="ru-RU" sz="1600" dirty="0" err="1"/>
              <a:t>хіміко-технологічні</a:t>
            </a:r>
            <a:r>
              <a:rPr lang="ru-RU" sz="1600" dirty="0"/>
              <a:t>, </a:t>
            </a:r>
            <a:r>
              <a:rPr lang="ru-RU" sz="1600" dirty="0" err="1"/>
              <a:t>промислові</a:t>
            </a:r>
            <a:r>
              <a:rPr lang="ru-RU" sz="1600" dirty="0"/>
              <a:t> та </a:t>
            </a:r>
            <a:r>
              <a:rPr lang="ru-RU" sz="1600" dirty="0" err="1"/>
              <a:t>змішані</a:t>
            </a:r>
            <a:r>
              <a:rPr lang="ru-RU" sz="1600" dirty="0"/>
              <a:t>. </a:t>
            </a:r>
            <a:r>
              <a:rPr lang="ru-RU" sz="1600" dirty="0" err="1"/>
              <a:t>Генетичні</a:t>
            </a:r>
            <a:r>
              <a:rPr lang="ru-RU" sz="1600" dirty="0"/>
              <a:t> </a:t>
            </a:r>
            <a:r>
              <a:rPr lang="ru-RU" sz="1600" dirty="0" err="1"/>
              <a:t>класифікації</a:t>
            </a:r>
            <a:r>
              <a:rPr lang="ru-RU" sz="1600" dirty="0"/>
              <a:t> </a:t>
            </a:r>
            <a:r>
              <a:rPr lang="ru-RU" sz="1600" dirty="0" err="1"/>
              <a:t>характеризують</a:t>
            </a:r>
            <a:r>
              <a:rPr lang="ru-RU" sz="1600" dirty="0"/>
              <a:t> </a:t>
            </a:r>
            <a:r>
              <a:rPr lang="ru-RU" sz="1600" dirty="0" err="1"/>
              <a:t>умови</a:t>
            </a:r>
            <a:r>
              <a:rPr lang="ru-RU" sz="1600" dirty="0"/>
              <a:t> </a:t>
            </a:r>
            <a:r>
              <a:rPr lang="ru-RU" sz="1600" dirty="0" err="1"/>
              <a:t>накопичення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, </a:t>
            </a:r>
            <a:r>
              <a:rPr lang="ru-RU" sz="1600" dirty="0" err="1"/>
              <a:t>речовинні</a:t>
            </a:r>
            <a:r>
              <a:rPr lang="ru-RU" sz="1600" dirty="0"/>
              <a:t> і </a:t>
            </a:r>
            <a:r>
              <a:rPr lang="ru-RU" sz="1600" dirty="0" err="1"/>
              <a:t>петрографічні</a:t>
            </a:r>
            <a:r>
              <a:rPr lang="ru-RU" sz="1600" dirty="0"/>
              <a:t> —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речовинний</a:t>
            </a:r>
            <a:r>
              <a:rPr lang="ru-RU" sz="1600" dirty="0"/>
              <a:t> та </a:t>
            </a:r>
            <a:r>
              <a:rPr lang="ru-RU" sz="1600" dirty="0" err="1"/>
              <a:t>петрографічний</a:t>
            </a:r>
            <a:r>
              <a:rPr lang="ru-RU" sz="1600" dirty="0"/>
              <a:t> склад, </a:t>
            </a:r>
            <a:r>
              <a:rPr lang="ru-RU" sz="1600" dirty="0" err="1"/>
              <a:t>хіміко-технологічні</a:t>
            </a:r>
            <a:r>
              <a:rPr lang="ru-RU" sz="1600" dirty="0"/>
              <a:t> — </a:t>
            </a:r>
            <a:r>
              <a:rPr lang="ru-RU" sz="1600" dirty="0" err="1"/>
              <a:t>хімічний</a:t>
            </a:r>
            <a:r>
              <a:rPr lang="ru-RU" sz="1600" dirty="0"/>
              <a:t> склад </a:t>
            </a:r>
            <a:r>
              <a:rPr lang="ru-RU" sz="1600" dirty="0" err="1"/>
              <a:t>вугілля</a:t>
            </a:r>
            <a:r>
              <a:rPr lang="ru-RU" sz="1600" dirty="0"/>
              <a:t>, </a:t>
            </a:r>
            <a:r>
              <a:rPr lang="ru-RU" sz="1600" dirty="0" err="1"/>
              <a:t>процеси</a:t>
            </a:r>
            <a:r>
              <a:rPr lang="ru-RU" sz="1600" dirty="0"/>
              <a:t> </a:t>
            </a:r>
            <a:r>
              <a:rPr lang="ru-RU" sz="1600" dirty="0" err="1"/>
              <a:t>формування</a:t>
            </a:r>
            <a:r>
              <a:rPr lang="ru-RU" sz="1600" dirty="0"/>
              <a:t> та </a:t>
            </a:r>
            <a:r>
              <a:rPr lang="ru-RU" sz="1600" dirty="0" err="1"/>
              <a:t>промислової</a:t>
            </a:r>
            <a:r>
              <a:rPr lang="ru-RU" sz="1600" dirty="0"/>
              <a:t> </a:t>
            </a:r>
            <a:r>
              <a:rPr lang="ru-RU" sz="1600" dirty="0" err="1"/>
              <a:t>переробки</a:t>
            </a:r>
            <a:r>
              <a:rPr lang="ru-RU" sz="1600" dirty="0"/>
              <a:t>, </a:t>
            </a:r>
            <a:r>
              <a:rPr lang="ru-RU" sz="1600" dirty="0" err="1"/>
              <a:t>промислові</a:t>
            </a:r>
            <a:r>
              <a:rPr lang="ru-RU" sz="1600" dirty="0"/>
              <a:t> — </a:t>
            </a:r>
            <a:r>
              <a:rPr lang="ru-RU" sz="1600" dirty="0" err="1"/>
              <a:t>технологічне</a:t>
            </a:r>
            <a:r>
              <a:rPr lang="ru-RU" sz="1600" dirty="0"/>
              <a:t> </a:t>
            </a:r>
            <a:r>
              <a:rPr lang="ru-RU" sz="1600" dirty="0" err="1"/>
              <a:t>групування</a:t>
            </a:r>
            <a:r>
              <a:rPr lang="ru-RU" sz="1600" dirty="0"/>
              <a:t> </a:t>
            </a:r>
            <a:r>
              <a:rPr lang="ru-RU" sz="1600" dirty="0" err="1" smtClean="0"/>
              <a:t>видів</a:t>
            </a:r>
            <a:r>
              <a:rPr lang="ru-RU" sz="1600" dirty="0" smtClean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 в </a:t>
            </a:r>
            <a:r>
              <a:rPr lang="ru-RU" sz="1600" dirty="0" err="1"/>
              <a:t>залежності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вимог</a:t>
            </a:r>
            <a:r>
              <a:rPr lang="ru-RU" sz="1600" dirty="0"/>
              <a:t> 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247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6480048" cy="1752600"/>
          </a:xfrm>
        </p:spPr>
        <p:txBody>
          <a:bodyPr/>
          <a:lstStyle/>
          <a:p>
            <a:pPr algn="ctr"/>
            <a:r>
              <a:rPr lang="uk-UA" sz="4400" dirty="0" smtClean="0"/>
              <a:t>Утворення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1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980728"/>
            <a:ext cx="3384376" cy="489654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1)Дерева й рослини гинуть і падають у воду де,розкладаючись ,перетворюються на торф.</a:t>
            </a:r>
            <a:br>
              <a:rPr lang="uk-UA" sz="1600" dirty="0" smtClean="0"/>
            </a:br>
            <a:r>
              <a:rPr lang="uk-UA" sz="1600" dirty="0" smtClean="0"/>
              <a:t>2)Рівень моря піднімається затоплюючи </a:t>
            </a:r>
            <a:r>
              <a:rPr lang="uk-UA" sz="1600" dirty="0" err="1" smtClean="0"/>
              <a:t>болота.Торф</a:t>
            </a:r>
            <a:r>
              <a:rPr lang="uk-UA" sz="1600" dirty="0" smtClean="0"/>
              <a:t> опиняється під шарами піску та мулу.</a:t>
            </a:r>
            <a:br>
              <a:rPr lang="uk-UA" sz="1600" dirty="0" smtClean="0"/>
            </a:br>
            <a:r>
              <a:rPr lang="uk-UA" sz="1600" dirty="0" smtClean="0"/>
              <a:t>3)Торф ущільнюється ,твердне і через мільйони років перетворюється на буре , а потім на кам’яне вугілля.</a:t>
            </a:r>
            <a:br>
              <a:rPr lang="uk-UA" sz="1600" dirty="0" smtClean="0"/>
            </a:br>
            <a:r>
              <a:rPr lang="uk-UA" sz="1600" dirty="0" smtClean="0"/>
              <a:t>4) Великий тиск і тепло перетворюють кам’яне вугілля на чорний ,блискучий антрацит.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472608" cy="4725144"/>
          </a:xfr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Утворення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46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</TotalTime>
  <Words>256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Презентация PowerPoint</vt:lpstr>
      <vt:lpstr>ПЛАН </vt:lpstr>
      <vt:lpstr>Презентация PowerPoint</vt:lpstr>
      <vt:lpstr>Презентация PowerPoint</vt:lpstr>
      <vt:lpstr>Фізичні властивості </vt:lpstr>
      <vt:lpstr>Хімічні властивості та склад</vt:lpstr>
      <vt:lpstr>Класифікація,різновиди </vt:lpstr>
      <vt:lpstr>Презентация PowerPoint</vt:lpstr>
      <vt:lpstr>1)Дерева й рослини гинуть і падають у воду де,розкладаючись ,перетворюються на торф. 2)Рівень моря піднімається затоплюючи болота.Торф опиняється під шарами піску та мулу. 3)Торф ущільнюється ,твердне і через мільйони років перетворюється на буре , а потім на кам’яне вугілля. 4) Великий тиск і тепло перетворюють кам’яне вугілля на чорний ,блискучий антрацит.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Застосування </vt:lpstr>
      <vt:lpstr>Продукти переробки кам’яного вугілля </vt:lpstr>
      <vt:lpstr>Продукти переробки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2014-11-29T15:55:01Z</dcterms:created>
  <dcterms:modified xsi:type="dcterms:W3CDTF">2014-11-29T19:20:15Z</dcterms:modified>
</cp:coreProperties>
</file>