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57" r:id="rId4"/>
    <p:sldId id="290" r:id="rId5"/>
    <p:sldId id="298" r:id="rId6"/>
    <p:sldId id="299" r:id="rId7"/>
    <p:sldId id="292" r:id="rId8"/>
    <p:sldId id="293" r:id="rId9"/>
    <p:sldId id="294" r:id="rId10"/>
    <p:sldId id="259" r:id="rId11"/>
    <p:sldId id="260" r:id="rId12"/>
    <p:sldId id="300" r:id="rId13"/>
    <p:sldId id="304" r:id="rId14"/>
    <p:sldId id="261" r:id="rId15"/>
    <p:sldId id="301" r:id="rId16"/>
    <p:sldId id="302" r:id="rId17"/>
    <p:sldId id="303" r:id="rId18"/>
    <p:sldId id="265" r:id="rId19"/>
    <p:sldId id="282" r:id="rId20"/>
    <p:sldId id="274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666633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3" autoAdjust="0"/>
    <p:restoredTop sz="90929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7643-44CB-41A4-B970-04CC0940E527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7CF6-5287-4D7B-90F8-0F240647D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7CF6-5287-4D7B-90F8-0F240647DF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7CF6-5287-4D7B-90F8-0F240647DF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7CF6-5287-4D7B-90F8-0F240647DF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3EE2-327D-4A45-9BC2-F6B59E6233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14D62-8D0C-4BC9-921C-C01E44E259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AA303-A2C4-4434-B979-62E0881469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A3F4-27A5-432C-8F92-EC7C89B0CD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48876-C37F-42C9-893F-138E24BF47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DAE3-2874-4C8F-BD85-C832700BCA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E580-556F-42CB-AB89-2A213BCAD8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48887-F8F5-4CF2-8DDD-AE94415094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FDDA-0F36-44BF-8587-0484BFB058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55D94-3966-4BAA-9404-0EFFDAC8F0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951CD-DEF7-4440-B6D2-27898DEFB5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71969E-9A15-4CD6-99F7-0339C8FC058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800600" y="49530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dirty="0" smtClean="0"/>
              <a:t>Редьярд </a:t>
            </a:r>
            <a:r>
              <a:rPr lang="uk-UA" sz="1600" dirty="0" err="1" smtClean="0"/>
              <a:t>Киплінг</a:t>
            </a:r>
            <a:endParaRPr lang="uk-UA" sz="1600" dirty="0" smtClean="0"/>
          </a:p>
          <a:p>
            <a:endParaRPr lang="ru-RU" sz="1600" dirty="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0" y="3429000"/>
            <a:ext cx="6629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/>
              <a:t>З </a:t>
            </a:r>
            <a:r>
              <a:rPr lang="ru-RU" sz="2000" dirty="0" err="1" smtClean="0"/>
              <a:t>гавані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Ліверпуля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по четвергах</a:t>
            </a:r>
          </a:p>
          <a:p>
            <a:r>
              <a:rPr lang="ru-RU" sz="2000" dirty="0" smtClean="0"/>
              <a:t>Судна </a:t>
            </a:r>
            <a:r>
              <a:rPr lang="ru-RU" sz="2000" dirty="0" err="1" smtClean="0"/>
              <a:t>вирушають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плавання</a:t>
            </a:r>
            <a:r>
              <a:rPr lang="ru-RU" sz="2000" dirty="0" smtClean="0"/>
              <a:t> по </a:t>
            </a:r>
            <a:r>
              <a:rPr lang="ru-RU" sz="2000" dirty="0" smtClean="0"/>
              <a:t>далеких </a:t>
            </a:r>
            <a:r>
              <a:rPr lang="ru-RU" sz="2000" dirty="0" smtClean="0"/>
              <a:t>берегах.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Йдуть</a:t>
            </a:r>
            <a:r>
              <a:rPr lang="ru-RU" sz="2000" dirty="0" smtClean="0"/>
              <a:t> вони до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І я хочу до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 - </a:t>
            </a:r>
            <a:r>
              <a:rPr lang="ru-RU" sz="2000" dirty="0" err="1" smtClean="0"/>
              <a:t>до</a:t>
            </a:r>
            <a:r>
              <a:rPr lang="ru-RU" sz="2000" dirty="0" smtClean="0"/>
              <a:t> далеких </a:t>
            </a:r>
            <a:r>
              <a:rPr lang="ru-RU" sz="2000" dirty="0" err="1" smtClean="0"/>
              <a:t>берегів</a:t>
            </a:r>
            <a:r>
              <a:rPr lang="ru-RU" sz="2000" dirty="0" smtClean="0"/>
              <a:t>!</a:t>
            </a:r>
          </a:p>
          <a:p>
            <a:endParaRPr lang="ru-RU" sz="2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584" y="1916832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 dirty="0" smtClean="0">
                <a:solidFill>
                  <a:srgbClr val="808000"/>
                </a:solidFill>
                <a:latin typeface="Tahoma" pitchFamily="34" charset="0"/>
              </a:rPr>
              <a:t>Б</a:t>
            </a:r>
            <a:r>
              <a:rPr lang="ru-RU" sz="9600" b="1" dirty="0" smtClean="0">
                <a:solidFill>
                  <a:srgbClr val="006600"/>
                </a:solidFill>
                <a:latin typeface="Tahoma" pitchFamily="34" charset="0"/>
              </a:rPr>
              <a:t>РА</a:t>
            </a:r>
            <a:r>
              <a:rPr lang="ru-RU" sz="9600" b="1" dirty="0" smtClean="0">
                <a:latin typeface="Tahoma" pitchFamily="34" charset="0"/>
              </a:rPr>
              <a:t>ЗИ</a:t>
            </a:r>
            <a:r>
              <a:rPr lang="ru-RU" sz="9600" b="1" dirty="0" smtClean="0">
                <a:solidFill>
                  <a:srgbClr val="006600"/>
                </a:solidFill>
                <a:latin typeface="Tahoma" pitchFamily="34" charset="0"/>
              </a:rPr>
              <a:t>ЛІ</a:t>
            </a:r>
            <a:r>
              <a:rPr lang="ru-RU" sz="9600" b="1" dirty="0" smtClean="0">
                <a:solidFill>
                  <a:srgbClr val="808000"/>
                </a:solidFill>
                <a:latin typeface="Tahoma" pitchFamily="34" charset="0"/>
              </a:rPr>
              <a:t>Я</a:t>
            </a:r>
            <a:r>
              <a:rPr lang="ru-RU" sz="9600" b="1" dirty="0" smtClean="0">
                <a:latin typeface="Tahoma" pitchFamily="34" charset="0"/>
              </a:rPr>
              <a:t> </a:t>
            </a:r>
            <a:endParaRPr lang="en-GB" sz="9600" b="1" dirty="0">
              <a:latin typeface="Tahoma" pitchFamily="34" charset="0"/>
            </a:endParaRPr>
          </a:p>
        </p:txBody>
      </p:sp>
      <p:pic>
        <p:nvPicPr>
          <p:cNvPr id="2053" name="Picture 5" descr="C:\Documents and Settings\witaly\My Documents\Lena\Prezentacii\Moi\Brazilija\Amazonka6_files\rio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-1"/>
            <a:ext cx="2987824" cy="2172963"/>
          </a:xfrm>
          <a:prstGeom prst="rect">
            <a:avLst/>
          </a:prstGeom>
          <a:noFill/>
        </p:spPr>
      </p:pic>
      <p:pic>
        <p:nvPicPr>
          <p:cNvPr id="2054" name="Picture 6" descr="C:\Documents and Settings\witaly\My Documents\Lena\Prezentacii\Moi\Brazilija\Amazonka6_files\rio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31840" cy="2078264"/>
          </a:xfrm>
          <a:prstGeom prst="rect">
            <a:avLst/>
          </a:prstGeom>
          <a:noFill/>
        </p:spPr>
      </p:pic>
      <p:pic>
        <p:nvPicPr>
          <p:cNvPr id="2055" name="Picture 7" descr="C:\Documents and Settings\witaly\My Documents\Lena\Prezentacii\Moi\Brazilija\BRA-RioDeJaneiro-JSteinhar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605764"/>
            <a:ext cx="2123728" cy="3252236"/>
          </a:xfrm>
          <a:prstGeom prst="rect">
            <a:avLst/>
          </a:prstGeom>
          <a:noFill/>
        </p:spPr>
      </p:pic>
      <p:pic>
        <p:nvPicPr>
          <p:cNvPr id="2056" name="Picture 8" descr="C:\Documents and Settings\witaly\My Documents\Lena\Prezentacii\Moi\Brazilija\Amazonka5_files\amazonka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168"/>
            <a:ext cx="2881251" cy="1916832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91880" y="6273225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b="1" dirty="0" smtClean="0"/>
              <a:t>Підготувала </a:t>
            </a:r>
            <a:r>
              <a:rPr lang="uk-UA" sz="1600" b="1" dirty="0" err="1" smtClean="0"/>
              <a:t>Алєксєєнко</a:t>
            </a:r>
            <a:r>
              <a:rPr lang="uk-UA" sz="1600" b="1" dirty="0" smtClean="0"/>
              <a:t> В.</a:t>
            </a:r>
            <a:endParaRPr lang="uk-UA" sz="1600" b="1" dirty="0" smtClean="0"/>
          </a:p>
          <a:p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witaly\My Documents\Lena\Prezentacii\Moi\Brazilija\M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9300"/>
            <a:ext cx="5004048" cy="35687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4495800"/>
            <a:ext cx="396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Цікавий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 красивий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міст, він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носить ім'я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одного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 колишніх президентів Бразилії -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Жусуліну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Кубічка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Олівейра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64088" y="476672"/>
            <a:ext cx="3779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800" dirty="0" smtClean="0">
                <a:latin typeface="Arial" pitchFamily="34" charset="0"/>
                <a:cs typeface="Arial" pitchFamily="34" charset="0"/>
              </a:rPr>
              <a:t>Це столиця Бразилії, місто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Бразіліа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. Це місто зовсім молоде, його побудували спеціально для того, щоб перенести столицю з дуже великого і тісного міста Ріо-де-Жанейро подалі, углиб країни всього 50-60 років тому. </a:t>
            </a:r>
          </a:p>
          <a:p>
            <a:endParaRPr lang="ru-RU" sz="1800" dirty="0" smtClean="0"/>
          </a:p>
        </p:txBody>
      </p:sp>
      <p:pic>
        <p:nvPicPr>
          <p:cNvPr id="5125" name="Picture 5" descr="C:\Documents and Settings\abc1\Desktop\ELENA\PowerPoint\Moi\Brazilija\BRA-Brasili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65764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witaly\My Documents\Lena\Prezentacii\Moi\Brazilija\RioDe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 smtClean="0"/>
              <a:t>Але </a:t>
            </a:r>
            <a:r>
              <a:rPr lang="ru-RU" sz="1600" dirty="0" err="1" smtClean="0"/>
              <a:t>Ріо-де-Жанейро</a:t>
            </a:r>
            <a:r>
              <a:rPr lang="ru-RU" sz="1600" dirty="0" smtClean="0"/>
              <a:t>  все одно </a:t>
            </a:r>
            <a:r>
              <a:rPr lang="ru-RU" sz="1600" dirty="0" err="1" smtClean="0"/>
              <a:t>найбільше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, напевно, </a:t>
            </a:r>
            <a:r>
              <a:rPr lang="ru-RU" sz="1600" dirty="0" err="1" smtClean="0"/>
              <a:t>найцікавіше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в </a:t>
            </a:r>
            <a:r>
              <a:rPr lang="ru-RU" sz="1600" dirty="0" err="1" smtClean="0"/>
              <a:t>Бразилії</a:t>
            </a:r>
            <a:r>
              <a:rPr lang="ru-RU" sz="1600" dirty="0" smtClean="0"/>
              <a:t>.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знаходиться</a:t>
            </a:r>
            <a:r>
              <a:rPr lang="ru-RU" sz="1600" dirty="0" smtClean="0"/>
              <a:t> на самому </a:t>
            </a:r>
            <a:r>
              <a:rPr lang="ru-RU" sz="1600" dirty="0" err="1" smtClean="0"/>
              <a:t>березі</a:t>
            </a:r>
            <a:r>
              <a:rPr lang="ru-RU" sz="1600" dirty="0" smtClean="0"/>
              <a:t> </a:t>
            </a:r>
            <a:r>
              <a:rPr lang="ru-RU" sz="1600" dirty="0" err="1" smtClean="0"/>
              <a:t>Атлантичного</a:t>
            </a:r>
            <a:r>
              <a:rPr lang="ru-RU" sz="1600" dirty="0" smtClean="0"/>
              <a:t> океану. </a:t>
            </a:r>
          </a:p>
          <a:p>
            <a:endParaRPr lang="ru-RU" sz="16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0" y="5780782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 err="1" smtClean="0">
                <a:solidFill>
                  <a:srgbClr val="FFFFCC"/>
                </a:solidFill>
              </a:rPr>
              <a:t>Величезна</a:t>
            </a:r>
            <a:r>
              <a:rPr lang="ru-RU" sz="1600" dirty="0" smtClean="0">
                <a:solidFill>
                  <a:srgbClr val="FFFFCC"/>
                </a:solidFill>
              </a:rPr>
              <a:t> </a:t>
            </a:r>
            <a:r>
              <a:rPr lang="ru-RU" sz="1600" dirty="0" smtClean="0">
                <a:solidFill>
                  <a:srgbClr val="FFFFCC"/>
                </a:solidFill>
              </a:rPr>
              <a:t>статуя (38 м) </a:t>
            </a:r>
            <a:r>
              <a:rPr lang="ru-RU" sz="1600" dirty="0" err="1" smtClean="0">
                <a:solidFill>
                  <a:srgbClr val="FFFFCC"/>
                </a:solidFill>
              </a:rPr>
              <a:t>Ісуса</a:t>
            </a:r>
            <a:r>
              <a:rPr lang="ru-RU" sz="1600" dirty="0" smtClean="0">
                <a:solidFill>
                  <a:srgbClr val="FFFFCC"/>
                </a:solidFill>
              </a:rPr>
              <a:t> Христа </a:t>
            </a:r>
            <a:r>
              <a:rPr lang="ru-RU" sz="1600" dirty="0" err="1" smtClean="0">
                <a:solidFill>
                  <a:srgbClr val="FFFFCC"/>
                </a:solidFill>
              </a:rPr>
              <a:t>як-ніби</a:t>
            </a:r>
            <a:r>
              <a:rPr lang="ru-RU" sz="1600" dirty="0" smtClean="0">
                <a:solidFill>
                  <a:srgbClr val="FFFFCC"/>
                </a:solidFill>
              </a:rPr>
              <a:t> парить над </a:t>
            </a:r>
            <a:r>
              <a:rPr lang="ru-RU" sz="1600" dirty="0" err="1" smtClean="0">
                <a:solidFill>
                  <a:srgbClr val="FFFFCC"/>
                </a:solidFill>
              </a:rPr>
              <a:t>містом</a:t>
            </a:r>
            <a:r>
              <a:rPr lang="ru-RU" sz="1600" dirty="0" smtClean="0">
                <a:solidFill>
                  <a:srgbClr val="FFFFCC"/>
                </a:solidFill>
              </a:rPr>
              <a:t> </a:t>
            </a:r>
            <a:r>
              <a:rPr lang="ru-RU" sz="1600" dirty="0" err="1" smtClean="0">
                <a:solidFill>
                  <a:srgbClr val="FFFFCC"/>
                </a:solidFill>
              </a:rPr>
              <a:t>і</a:t>
            </a:r>
            <a:r>
              <a:rPr lang="ru-RU" sz="1600" dirty="0" smtClean="0">
                <a:solidFill>
                  <a:srgbClr val="FFFFCC"/>
                </a:solidFill>
              </a:rPr>
              <a:t> </a:t>
            </a:r>
            <a:r>
              <a:rPr lang="ru-RU" sz="1600" dirty="0" err="1" smtClean="0">
                <a:solidFill>
                  <a:srgbClr val="FFFFCC"/>
                </a:solidFill>
              </a:rPr>
              <a:t>ніби</a:t>
            </a:r>
            <a:r>
              <a:rPr lang="ru-RU" sz="1600" dirty="0" smtClean="0">
                <a:solidFill>
                  <a:srgbClr val="FFFFCC"/>
                </a:solidFill>
              </a:rPr>
              <a:t> </a:t>
            </a:r>
            <a:r>
              <a:rPr lang="ru-RU" sz="1600" dirty="0" err="1" smtClean="0">
                <a:solidFill>
                  <a:srgbClr val="FFFFCC"/>
                </a:solidFill>
              </a:rPr>
              <a:t>охороняє</a:t>
            </a:r>
            <a:r>
              <a:rPr lang="ru-RU" sz="1600" dirty="0" smtClean="0">
                <a:solidFill>
                  <a:srgbClr val="FFFFCC"/>
                </a:solidFill>
              </a:rPr>
              <a:t> </a:t>
            </a:r>
            <a:r>
              <a:rPr lang="ru-RU" sz="1600" dirty="0" err="1" smtClean="0">
                <a:solidFill>
                  <a:srgbClr val="FFFFCC"/>
                </a:solidFill>
              </a:rPr>
              <a:t>його</a:t>
            </a:r>
            <a:r>
              <a:rPr lang="ru-RU" sz="1600" dirty="0" smtClean="0">
                <a:solidFill>
                  <a:srgbClr val="FFFFCC"/>
                </a:solidFill>
              </a:rPr>
              <a:t>.</a:t>
            </a:r>
          </a:p>
          <a:p>
            <a:endParaRPr lang="ru-RU" sz="1600" dirty="0" smtClean="0">
              <a:solidFill>
                <a:srgbClr val="FFFFCC"/>
              </a:solidFill>
            </a:endParaRPr>
          </a:p>
        </p:txBody>
      </p:sp>
      <p:pic>
        <p:nvPicPr>
          <p:cNvPr id="6149" name="Picture 5" descr="D:\Documents and Settings\witaly\My Documents\Lena\Prezentacii\Moi\Brazilija\Ii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2857500" cy="2159000"/>
          </a:xfrm>
          <a:prstGeom prst="rect">
            <a:avLst/>
          </a:prstGeom>
          <a:noFill/>
        </p:spPr>
      </p:pic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7178675" y="0"/>
            <a:ext cx="1965325" cy="2108200"/>
            <a:chOff x="4522" y="0"/>
            <a:chExt cx="1238" cy="1328"/>
          </a:xfrm>
        </p:grpSpPr>
        <p:pic>
          <p:nvPicPr>
            <p:cNvPr id="6150" name="Picture 6" descr="D:\Documents and Settings\witaly\My Documents\Lena\Prezentacii\Moi\Brazilija\karta Brazi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2" y="0"/>
              <a:ext cx="1238" cy="1328"/>
            </a:xfrm>
            <a:prstGeom prst="rect">
              <a:avLst/>
            </a:prstGeom>
            <a:noFill/>
          </p:spPr>
        </p:pic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5424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334000" y="1066800"/>
            <a:ext cx="3276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923928" y="0"/>
            <a:ext cx="49679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привертає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cs typeface="Times New Roman" pitchFamily="18" charset="0"/>
              </a:rPr>
              <a:t>Б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отанічний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зоопарк.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0" y="5445224"/>
            <a:ext cx="8785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спортсмени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вболівальники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футболу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світу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знають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знаменитий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стадіон</a:t>
            </a:r>
            <a:r>
              <a:rPr lang="ru-RU" sz="2000" dirty="0" smtClean="0">
                <a:cs typeface="Times New Roman" pitchFamily="18" charset="0"/>
              </a:rPr>
              <a:t> «</a:t>
            </a:r>
            <a:r>
              <a:rPr lang="ru-RU" sz="2000" dirty="0" err="1" smtClean="0">
                <a:cs typeface="Times New Roman" pitchFamily="18" charset="0"/>
              </a:rPr>
              <a:t>Маракану</a:t>
            </a:r>
            <a:r>
              <a:rPr lang="ru-RU" sz="2000" dirty="0" smtClean="0">
                <a:cs typeface="Times New Roman" pitchFamily="18" charset="0"/>
              </a:rPr>
              <a:t>». </a:t>
            </a:r>
            <a:r>
              <a:rPr lang="ru-RU" sz="2000" dirty="0" err="1" smtClean="0"/>
              <a:t>Національна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збірна</a:t>
            </a:r>
            <a:r>
              <a:rPr lang="ru-RU" sz="2000" dirty="0" smtClean="0"/>
              <a:t> </a:t>
            </a:r>
            <a:r>
              <a:rPr lang="ru-RU" sz="2000" dirty="0" err="1" smtClean="0"/>
              <a:t>з</a:t>
            </a:r>
            <a:r>
              <a:rPr lang="ru-RU" sz="2000" dirty="0" smtClean="0"/>
              <a:t> футболу 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найсильнішою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п'ятиразовим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чемпіоном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Calibri" pitchFamily="34" charset="0"/>
            </a:endParaRPr>
          </a:p>
        </p:txBody>
      </p:sp>
      <p:pic>
        <p:nvPicPr>
          <p:cNvPr id="26628" name="Рисунок 6" descr="1269640419_maraka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5328592" cy="39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Файл:Montagem Rio de Janei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7187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</p:spPr>
        <p:txBody>
          <a:bodyPr/>
          <a:lstStyle/>
          <a:p>
            <a:pPr>
              <a:buNone/>
            </a:pPr>
            <a:r>
              <a:rPr lang="ru-RU" sz="2700" dirty="0" smtClean="0"/>
              <a:t>    В </a:t>
            </a:r>
            <a:r>
              <a:rPr lang="ru-RU" sz="2700" dirty="0" err="1" smtClean="0"/>
              <a:t>Бразилії</a:t>
            </a:r>
            <a:r>
              <a:rPr lang="ru-RU" sz="2700" dirty="0" smtClean="0"/>
              <a:t> буде проведено </a:t>
            </a:r>
            <a:r>
              <a:rPr lang="ru-RU" sz="2700" dirty="0" err="1" smtClean="0"/>
              <a:t>Чемпіонат</a:t>
            </a:r>
            <a:r>
              <a:rPr lang="ru-RU" sz="2700" dirty="0" smtClean="0"/>
              <a:t> </a:t>
            </a:r>
            <a:r>
              <a:rPr lang="ru-RU" sz="2700" dirty="0" err="1" smtClean="0"/>
              <a:t>світу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футболу 2014, </a:t>
            </a:r>
            <a:r>
              <a:rPr lang="ru-RU" sz="2700" dirty="0" err="1" smtClean="0"/>
              <a:t>який</a:t>
            </a:r>
            <a:r>
              <a:rPr lang="ru-RU" sz="2700" dirty="0" smtClean="0"/>
              <a:t> </a:t>
            </a:r>
            <a:r>
              <a:rPr lang="ru-RU" sz="2700" dirty="0" err="1" smtClean="0"/>
              <a:t>заплановано</a:t>
            </a:r>
            <a:r>
              <a:rPr lang="ru-RU" sz="2700" dirty="0" smtClean="0"/>
              <a:t> провести в </a:t>
            </a:r>
            <a:r>
              <a:rPr lang="ru-RU" sz="2700" dirty="0" err="1" smtClean="0"/>
              <a:t>червні-липні</a:t>
            </a:r>
            <a:r>
              <a:rPr lang="ru-RU" sz="2700" dirty="0" smtClean="0"/>
              <a:t> 2014 року. </a:t>
            </a:r>
            <a:r>
              <a:rPr lang="ru-RU" sz="2700" dirty="0" err="1" smtClean="0"/>
              <a:t>Також</a:t>
            </a:r>
            <a:r>
              <a:rPr lang="ru-RU" sz="2700" dirty="0" smtClean="0"/>
              <a:t> в </a:t>
            </a:r>
            <a:r>
              <a:rPr lang="ru-RU" sz="2700" dirty="0" err="1" smtClean="0"/>
              <a:t>Ріо-де-Жанейро</a:t>
            </a:r>
            <a:r>
              <a:rPr lang="ru-RU" sz="2700" dirty="0" smtClean="0"/>
              <a:t> </a:t>
            </a:r>
            <a:r>
              <a:rPr lang="ru-RU" sz="2700" dirty="0" err="1" smtClean="0"/>
              <a:t>відбудуться</a:t>
            </a:r>
            <a:r>
              <a:rPr lang="ru-RU" sz="2700" dirty="0" smtClean="0"/>
              <a:t> </a:t>
            </a:r>
            <a:r>
              <a:rPr lang="ru-RU" sz="2700" dirty="0" err="1" smtClean="0"/>
              <a:t>Літні</a:t>
            </a:r>
            <a:r>
              <a:rPr lang="ru-RU" sz="2700" dirty="0" smtClean="0"/>
              <a:t> </a:t>
            </a:r>
            <a:r>
              <a:rPr lang="ru-RU" sz="2700" dirty="0" err="1" smtClean="0"/>
              <a:t>Олімпійські</a:t>
            </a:r>
            <a:r>
              <a:rPr lang="ru-RU" sz="2700" dirty="0" smtClean="0"/>
              <a:t> </a:t>
            </a:r>
            <a:r>
              <a:rPr lang="ru-RU" sz="2700" dirty="0" err="1" smtClean="0"/>
              <a:t>ігри</a:t>
            </a:r>
            <a:r>
              <a:rPr lang="ru-RU" sz="2700" dirty="0" smtClean="0"/>
              <a:t> 2016.</a:t>
            </a:r>
            <a:endParaRPr lang="ru-RU" sz="2700" dirty="0"/>
          </a:p>
        </p:txBody>
      </p:sp>
      <p:pic>
        <p:nvPicPr>
          <p:cNvPr id="59394" name="Picture 2" descr="Файл:Abertura Jogos Panamericanos 2 1307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dirty="0" smtClean="0"/>
              <a:t>Щороку в Ріо-де-Жанейро </a:t>
            </a:r>
            <a:r>
              <a:rPr lang="ru-RU" sz="1600" dirty="0" smtClean="0"/>
              <a:t>проходит </a:t>
            </a:r>
            <a:r>
              <a:rPr lang="ru-RU" sz="1600" dirty="0" err="1" smtClean="0"/>
              <a:t>найвідоміший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 карнавал. </a:t>
            </a:r>
            <a:r>
              <a:rPr lang="ru-RU" sz="1600" dirty="0" err="1" smtClean="0"/>
              <a:t>Поглянути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приїжджають</a:t>
            </a:r>
            <a:r>
              <a:rPr lang="ru-RU" sz="1600" dirty="0" smtClean="0"/>
              <a:t> люди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4648200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 smtClean="0"/>
              <a:t>До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свята </a:t>
            </a:r>
            <a:r>
              <a:rPr lang="ru-RU" sz="1600" dirty="0" err="1" smtClean="0"/>
              <a:t>починають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готується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рік</a:t>
            </a:r>
            <a:r>
              <a:rPr lang="ru-RU" sz="1600" dirty="0" smtClean="0"/>
              <a:t> - </a:t>
            </a:r>
            <a:r>
              <a:rPr lang="ru-RU" sz="1600" dirty="0" err="1" smtClean="0"/>
              <a:t>майструють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костюми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маски, </a:t>
            </a:r>
            <a:r>
              <a:rPr lang="ru-RU" sz="1600" dirty="0" err="1" smtClean="0"/>
              <a:t>розучують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танці</a:t>
            </a:r>
            <a:r>
              <a:rPr lang="ru-RU" sz="1600" dirty="0" smtClean="0"/>
              <a:t>. А коли </a:t>
            </a:r>
            <a:r>
              <a:rPr lang="ru-RU" sz="1600" dirty="0" err="1" smtClean="0"/>
              <a:t>настає</a:t>
            </a:r>
            <a:r>
              <a:rPr lang="ru-RU" sz="1600" dirty="0" smtClean="0"/>
              <a:t> час - </a:t>
            </a:r>
            <a:r>
              <a:rPr lang="ru-RU" sz="1600" dirty="0" err="1" smtClean="0"/>
              <a:t>веселяться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співають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танцюють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цілий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тиждень</a:t>
            </a:r>
            <a:r>
              <a:rPr lang="ru-RU" sz="1600" dirty="0" smtClean="0"/>
              <a:t>.   </a:t>
            </a:r>
          </a:p>
          <a:p>
            <a:endParaRPr lang="ru-RU" sz="1600" dirty="0" smtClean="0"/>
          </a:p>
        </p:txBody>
      </p:sp>
      <p:pic>
        <p:nvPicPr>
          <p:cNvPr id="7172" name="Picture 4" descr="D:\Documents and Settings\witaly\My Documents\Lena\Prezentacii\Moi\Brazilija\karnav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181600" cy="3197225"/>
          </a:xfrm>
          <a:prstGeom prst="rect">
            <a:avLst/>
          </a:prstGeom>
          <a:noFill/>
        </p:spPr>
      </p:pic>
      <p:pic>
        <p:nvPicPr>
          <p:cNvPr id="7173" name="Picture 5" descr="D:\Documents and Settings\witaly\My Documents\Lena\Prezentacii\Moi\Brazilija\karna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3425"/>
            <a:ext cx="4953000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574675" y="6457890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карнавалу 1989р парад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продовжувався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 годин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27652" name="Рисунок 5" descr="40192432_Brazilskiy_karnaval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127" y="2852936"/>
            <a:ext cx="5219873" cy="347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brazil_carnival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64088" cy="40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banesp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744" y="3933057"/>
            <a:ext cx="438595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Центр мі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-55909"/>
            <a:ext cx="4788024" cy="6913909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34801"/>
            <a:ext cx="4211960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Сан-Пау́лу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— головне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місто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південно-східного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штату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Бразилії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найбільший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промисловий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важливий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культурний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центр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всієї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Південної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Америки.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населенням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майже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13,6 млн.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мешканців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одне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найбільших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міст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світі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Девізом міста є лат. </a:t>
            </a:r>
            <a:r>
              <a:rPr kumimoji="0" lang="pt-PT" sz="18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Non ducor, duco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— «Не мною керують, а я керую», що підкреслює значення міста в політиці та економіці країни. 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0" y="537321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Фавели</a:t>
            </a:r>
            <a:r>
              <a:rPr lang="ru-RU" sz="1600" dirty="0" smtClean="0"/>
              <a:t> </a:t>
            </a:r>
            <a:r>
              <a:rPr lang="ru-RU" sz="1600" dirty="0" smtClean="0"/>
              <a:t>- </a:t>
            </a:r>
            <a:r>
              <a:rPr lang="ru-RU" sz="1600" dirty="0" err="1" smtClean="0"/>
              <a:t>трущоби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звичайно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розміщені</a:t>
            </a:r>
            <a:r>
              <a:rPr lang="ru-RU" sz="1600" dirty="0" smtClean="0"/>
              <a:t> на краю </a:t>
            </a:r>
            <a:r>
              <a:rPr lang="ru-RU" sz="1600" dirty="0" err="1" smtClean="0"/>
              <a:t>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Бразилії</a:t>
            </a:r>
            <a:r>
              <a:rPr lang="ru-RU" sz="1600" dirty="0" smtClean="0"/>
              <a:t>. </a:t>
            </a:r>
            <a:r>
              <a:rPr lang="ru-RU" sz="1600" dirty="0" err="1" smtClean="0"/>
              <a:t>Фавели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цегли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сміття</a:t>
            </a:r>
            <a:r>
              <a:rPr lang="ru-RU" sz="1600" dirty="0" smtClean="0"/>
              <a:t>.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фавел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щільно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заселені</a:t>
            </a:r>
            <a:r>
              <a:rPr lang="ru-RU" sz="1600" dirty="0" smtClean="0"/>
              <a:t>. Часто вони не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каналізації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 </a:t>
            </a:r>
            <a:r>
              <a:rPr lang="ru-RU" sz="1600" dirty="0" smtClean="0"/>
              <a:t>та </a:t>
            </a:r>
            <a:r>
              <a:rPr lang="ru-RU" sz="1600" dirty="0" err="1" smtClean="0"/>
              <a:t>гігієна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smtClean="0"/>
              <a:t>великими проблемами у </a:t>
            </a:r>
            <a:r>
              <a:rPr lang="ru-RU" sz="1600" dirty="0" err="1" smtClean="0"/>
              <a:t>фавелах</a:t>
            </a:r>
            <a:r>
              <a:rPr lang="ru-RU" sz="1600" dirty="0" smtClean="0"/>
              <a:t>. </a:t>
            </a:r>
            <a:r>
              <a:rPr lang="ru-RU" sz="1600" dirty="0" err="1" smtClean="0"/>
              <a:t>Звичайно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електрику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часто </a:t>
            </a:r>
            <a:r>
              <a:rPr lang="ru-RU" sz="1600" dirty="0" err="1" smtClean="0"/>
              <a:t>неофіційно</a:t>
            </a:r>
            <a:r>
              <a:rPr lang="ru-RU" sz="1600" dirty="0" smtClean="0"/>
              <a:t>.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однією</a:t>
            </a:r>
            <a:r>
              <a:rPr lang="ru-RU" sz="1600" dirty="0" smtClean="0"/>
              <a:t> проблемою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злочинність</a:t>
            </a:r>
            <a:r>
              <a:rPr lang="ru-RU" sz="1600" dirty="0" smtClean="0"/>
              <a:t>. </a:t>
            </a:r>
            <a:r>
              <a:rPr lang="ru-RU" sz="1600" dirty="0" err="1" smtClean="0"/>
              <a:t>Хоча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найганебніші</a:t>
            </a:r>
            <a:r>
              <a:rPr lang="ru-RU" sz="1600" dirty="0" smtClean="0"/>
              <a:t> </a:t>
            </a:r>
            <a:r>
              <a:rPr lang="ru-RU" sz="1600" dirty="0" err="1" smtClean="0"/>
              <a:t>фавели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розташовані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Ріо-де-Жанейро</a:t>
            </a:r>
            <a:r>
              <a:rPr lang="ru-RU" sz="1600" dirty="0" smtClean="0"/>
              <a:t>, вони </a:t>
            </a:r>
            <a:r>
              <a:rPr lang="ru-RU" sz="1600" dirty="0" err="1" smtClean="0"/>
              <a:t>існують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в кожному великому </a:t>
            </a:r>
            <a:r>
              <a:rPr lang="ru-RU" sz="1600" dirty="0" err="1" smtClean="0"/>
              <a:t>місті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Бразилії</a:t>
            </a:r>
            <a:r>
              <a:rPr lang="ru-RU" sz="1600" dirty="0" smtClean="0"/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Рисунок 7" descr="favel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8" descr="favela1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"/>
            <a:ext cx="5436096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File:1 rocinha favela panorama 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760095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10200" y="5805264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600" b="1" dirty="0" smtClean="0"/>
              <a:t>мурахоїд </a:t>
            </a:r>
            <a:endParaRPr lang="uk-UA" sz="1600" b="1" dirty="0" smtClean="0"/>
          </a:p>
          <a:p>
            <a:endParaRPr lang="ru-RU" sz="1600" dirty="0" smtClean="0"/>
          </a:p>
        </p:txBody>
      </p:sp>
      <p:pic>
        <p:nvPicPr>
          <p:cNvPr id="11269" name="Picture 5" descr="C:\Documents and Settings\witaly\My Documents\Lena\Prezentacii\Moi\Umnica\gazeta7_files\ant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69060"/>
            <a:ext cx="3851920" cy="2888940"/>
          </a:xfrm>
          <a:prstGeom prst="rect">
            <a:avLst/>
          </a:prstGeom>
          <a:noFill/>
        </p:spPr>
      </p:pic>
      <p:pic>
        <p:nvPicPr>
          <p:cNvPr id="6" name="Picture 4" descr="D:\Documents and Settings\witaly\My Documents\Lena\Prezentacii\Moi\Brazilija\lenive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0"/>
            <a:ext cx="3098800" cy="44958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08104" y="548680"/>
            <a:ext cx="714811" cy="30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wordArtVert" wrap="square">
            <a:spAutoFit/>
          </a:bodyPr>
          <a:lstStyle/>
          <a:p>
            <a:pPr algn="ctr"/>
            <a:r>
              <a:rPr lang="uk-UA" sz="1600" b="1" dirty="0" smtClean="0"/>
              <a:t>лінивець</a:t>
            </a:r>
            <a:endParaRPr lang="uk-UA" sz="1600" b="1" dirty="0" smtClean="0"/>
          </a:p>
          <a:p>
            <a:endParaRPr lang="ru-RU" sz="1600" dirty="0" smtClean="0"/>
          </a:p>
        </p:txBody>
      </p:sp>
      <p:pic>
        <p:nvPicPr>
          <p:cNvPr id="9" name="Picture 3" descr="C:\Documents and Settings\witaly\My Documents\Lena\Prezentacii\Moi\Umnica\gazeta7_files\tuk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91000" cy="4178300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39952" y="1484784"/>
            <a:ext cx="71481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wordArtVert" wrap="square">
            <a:spAutoFit/>
          </a:bodyPr>
          <a:lstStyle/>
          <a:p>
            <a:pPr algn="ctr"/>
            <a:r>
              <a:rPr lang="uk-UA" sz="1600" b="1" dirty="0" smtClean="0"/>
              <a:t>тукан</a:t>
            </a:r>
            <a:endParaRPr lang="uk-UA" sz="1600" b="1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429000" y="228600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 err="1" smtClean="0"/>
              <a:t>Багато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Бразилії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мавп</a:t>
            </a:r>
            <a:endParaRPr lang="ru-RU" sz="2000" b="1" dirty="0" smtClean="0"/>
          </a:p>
          <a:p>
            <a:endParaRPr lang="ru-RU" sz="2000" dirty="0" smtClean="0"/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0" y="0"/>
            <a:ext cx="2971800" cy="3708400"/>
            <a:chOff x="0" y="0"/>
            <a:chExt cx="1872" cy="2336"/>
          </a:xfrm>
        </p:grpSpPr>
        <p:pic>
          <p:nvPicPr>
            <p:cNvPr id="28674" name="Picture 2" descr="D:\Documents and Settings\witaly\My Documents\Lena\Prezentacii\Moi\Brazilija\obezjan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56" cy="1952"/>
            </a:xfrm>
            <a:prstGeom prst="rect">
              <a:avLst/>
            </a:prstGeom>
            <a:noFill/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0" y="1968"/>
              <a:ext cx="18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sz="1600" dirty="0" smtClean="0"/>
                <a:t>Павукоподібна </a:t>
              </a:r>
              <a:r>
                <a:rPr lang="ru-RU" sz="1600" dirty="0" err="1" smtClean="0"/>
                <a:t>чернорука</a:t>
              </a:r>
              <a:endParaRPr lang="uk-UA" sz="1600" dirty="0" smtClean="0"/>
            </a:p>
            <a:p>
              <a:endParaRPr lang="ru-RU" sz="1600" dirty="0" smtClean="0"/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2667000" y="1752600"/>
            <a:ext cx="2971800" cy="3784600"/>
            <a:chOff x="1680" y="1104"/>
            <a:chExt cx="1872" cy="2384"/>
          </a:xfrm>
        </p:grpSpPr>
        <p:pic>
          <p:nvPicPr>
            <p:cNvPr id="28677" name="Picture 5" descr="D:\Documents and Settings\witaly\My Documents\Lena\Prezentacii\Moi\Brazilija\obezjana belichj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1104"/>
              <a:ext cx="1712" cy="1968"/>
            </a:xfrm>
            <a:prstGeom prst="rect">
              <a:avLst/>
            </a:prstGeom>
            <a:noFill/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680" y="3120"/>
              <a:ext cx="18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uk-UA" sz="1600" dirty="0" smtClean="0"/>
                <a:t>біляча</a:t>
              </a:r>
            </a:p>
            <a:p>
              <a:endParaRPr lang="ru-RU" sz="1600" dirty="0" smtClean="0"/>
            </a:p>
          </p:txBody>
        </p:sp>
      </p:grp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5562600" y="914400"/>
            <a:ext cx="3581400" cy="2851150"/>
            <a:chOff x="3504" y="576"/>
            <a:chExt cx="2256" cy="1796"/>
          </a:xfrm>
        </p:grpSpPr>
        <p:pic>
          <p:nvPicPr>
            <p:cNvPr id="28679" name="Picture 7" descr="get_i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576"/>
              <a:ext cx="2256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3840" y="2160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 err="1" smtClean="0">
                  <a:latin typeface="Tahoma" pitchFamily="34" charset="0"/>
                </a:rPr>
                <a:t>ревуни</a:t>
              </a:r>
              <a:endParaRPr lang="en-GB" sz="1600" dirty="0">
                <a:latin typeface="Tahoma" pitchFamily="34" charset="0"/>
              </a:endParaRP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5029200" y="3886200"/>
            <a:ext cx="3810000" cy="2927350"/>
            <a:chOff x="3168" y="2448"/>
            <a:chExt cx="2400" cy="1844"/>
          </a:xfrm>
        </p:grpSpPr>
        <p:pic>
          <p:nvPicPr>
            <p:cNvPr id="28682" name="Picture 10" descr="4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2448"/>
              <a:ext cx="2400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3600" y="4080"/>
              <a:ext cx="1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>
                  <a:latin typeface="Tahoma" pitchFamily="34" charset="0"/>
                </a:rPr>
                <a:t>капуцин</a:t>
              </a:r>
              <a:endParaRPr lang="en-GB" sz="1600" dirty="0">
                <a:latin typeface="Tahoma" pitchFamily="34" charset="0"/>
              </a:endParaRPr>
            </a:p>
          </p:txBody>
        </p:sp>
      </p:grp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457200" y="3962400"/>
            <a:ext cx="2592388" cy="2393950"/>
            <a:chOff x="288" y="2496"/>
            <a:chExt cx="1633" cy="1508"/>
          </a:xfrm>
        </p:grpSpPr>
        <p:pic>
          <p:nvPicPr>
            <p:cNvPr id="28684" name="Picture 12" descr="G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2496"/>
              <a:ext cx="1633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432" y="3792"/>
              <a:ext cx="1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Tahoma" pitchFamily="34" charset="0"/>
                </a:rPr>
                <a:t>мармозетки</a:t>
              </a:r>
              <a:endParaRPr lang="en-GB" sz="16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8" descr="large_flag_of_brazi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283968" cy="31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2" descr="260px-Coat_of_arms_of_Brazil_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3024385" cy="30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5"/>
          <p:cNvSpPr>
            <a:spLocks noChangeArrowheads="1"/>
          </p:cNvSpPr>
          <p:nvPr/>
        </p:nvSpPr>
        <p:spPr bwMode="auto">
          <a:xfrm>
            <a:off x="4337050" y="188640"/>
            <a:ext cx="48069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Прапор.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Коло </a:t>
            </a:r>
            <a:r>
              <a:rPr lang="ru-RU" sz="2100" dirty="0" err="1" smtClean="0">
                <a:cs typeface="Times New Roman" pitchFamily="18" charset="0"/>
              </a:rPr>
              <a:t>з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err="1" smtClean="0">
                <a:cs typeface="Times New Roman" pitchFamily="18" charset="0"/>
              </a:rPr>
              <a:t>написом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Ordem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Progresso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cs typeface="Times New Roman" pitchFamily="18" charset="0"/>
              </a:rPr>
              <a:t>національний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err="1" smtClean="0">
                <a:cs typeface="Times New Roman" pitchFamily="18" charset="0"/>
              </a:rPr>
              <a:t>девіз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err="1" smtClean="0">
                <a:cs typeface="Times New Roman" pitchFamily="18" charset="0"/>
              </a:rPr>
              <a:t>Бразилії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порт. «Порядок 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sz="2100" dirty="0" err="1" smtClean="0">
                <a:cs typeface="Times New Roman" pitchFamily="18" charset="0"/>
              </a:rPr>
              <a:t>Зелений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err="1" smtClean="0">
                <a:cs typeface="Times New Roman" pitchFamily="18" charset="0"/>
              </a:rPr>
              <a:t>колір</a:t>
            </a:r>
            <a:r>
              <a:rPr lang="ru-RU" sz="2100" dirty="0" smtClean="0">
                <a:cs typeface="Times New Roman" pitchFamily="18" charset="0"/>
              </a:rPr>
              <a:t> – </a:t>
            </a:r>
            <a:r>
              <a:rPr lang="ru-RU" sz="2100" dirty="0" err="1" smtClean="0">
                <a:cs typeface="Times New Roman" pitchFamily="18" charset="0"/>
              </a:rPr>
              <a:t>лісні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err="1" smtClean="0">
                <a:cs typeface="Times New Roman" pitchFamily="18" charset="0"/>
              </a:rPr>
              <a:t>багатства</a:t>
            </a:r>
            <a:r>
              <a:rPr lang="ru-RU" sz="2100" dirty="0" smtClean="0">
                <a:cs typeface="Times New Roman" pitchFamily="18" charset="0"/>
              </a:rPr>
              <a:t> </a:t>
            </a:r>
            <a:r>
              <a:rPr lang="ru-RU" sz="2100" dirty="0" err="1" smtClean="0">
                <a:cs typeface="Times New Roman" pitchFamily="18" charset="0"/>
              </a:rPr>
              <a:t>Амазонії</a:t>
            </a:r>
            <a:r>
              <a:rPr lang="ru-RU" sz="2100" dirty="0" smtClean="0">
                <a:cs typeface="Times New Roman" pitchFamily="18" charset="0"/>
              </a:rPr>
              <a:t>, а </a:t>
            </a:r>
            <a:r>
              <a:rPr lang="ru-RU" sz="2100" dirty="0" err="1" smtClean="0">
                <a:cs typeface="Times New Roman" pitchFamily="18" charset="0"/>
              </a:rPr>
              <a:t>жовтий</a:t>
            </a:r>
            <a:r>
              <a:rPr lang="ru-RU" sz="2100" dirty="0" smtClean="0">
                <a:cs typeface="Times New Roman" pitchFamily="18" charset="0"/>
              </a:rPr>
              <a:t> – запаси золота. </a:t>
            </a:r>
          </a:p>
          <a:p>
            <a:pPr algn="ctr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Розміщення зірок зображує небо над Ріо-де-Жанейро вранці о  9 годині 22 хвилини 43 секунди 15.11.1889 – під час проголошення Бразильської республіки.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Прямоугольник 16"/>
          <p:cNvSpPr>
            <a:spLocks noChangeArrowheads="1"/>
          </p:cNvSpPr>
          <p:nvPr/>
        </p:nvSpPr>
        <p:spPr bwMode="auto">
          <a:xfrm>
            <a:off x="323850" y="4076700"/>
            <a:ext cx="4464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Герб. </a:t>
            </a:r>
            <a:r>
              <a:rPr lang="uk-UA" dirty="0" smtClean="0">
                <a:cs typeface="Times New Roman" pitchFamily="18" charset="0"/>
              </a:rPr>
              <a:t>Складається з гілок кавового дерева і </a:t>
            </a:r>
            <a:r>
              <a:rPr lang="uk-UA" dirty="0" err="1" smtClean="0">
                <a:cs typeface="Times New Roman" pitchFamily="18" charset="0"/>
              </a:rPr>
              <a:t>табаку</a:t>
            </a:r>
            <a:r>
              <a:rPr lang="uk-UA" dirty="0" smtClean="0">
                <a:cs typeface="Times New Roman" pitchFamily="18" charset="0"/>
              </a:rPr>
              <a:t> </a:t>
            </a:r>
            <a:r>
              <a:rPr lang="uk-UA" dirty="0" smtClean="0">
                <a:cs typeface="Times New Roman" pitchFamily="18" charset="0"/>
              </a:rPr>
              <a:t>– найважливіші сільськогосподарські культури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26 зірок означають 26 штатів Бразилії.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dirty="0" smtClean="0"/>
              <a:t>Шоколадне дерево</a:t>
            </a:r>
            <a:endParaRPr lang="uk-UA" sz="3200" b="1" dirty="0" smtClean="0"/>
          </a:p>
          <a:p>
            <a:pPr algn="ctr"/>
            <a:endParaRPr lang="ru-RU" sz="3200" b="1" dirty="0" smtClean="0"/>
          </a:p>
        </p:txBody>
      </p:sp>
      <p:pic>
        <p:nvPicPr>
          <p:cNvPr id="20483" name="Picture 3" descr="D:\Documents and Settings\witaly\My Documents\Lena\Prezentacii\Moi\Brazilija\shokol_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268760"/>
            <a:ext cx="7128313" cy="537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ghgfghfgty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0"/>
            <a:ext cx="44577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44008" y="5661248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err="1" smtClean="0"/>
              <a:t>С</a:t>
            </a:r>
            <a:r>
              <a:rPr lang="ru-RU" sz="2000" dirty="0" err="1" smtClean="0"/>
              <a:t>толиця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 -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Бразіліа</a:t>
            </a: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6156176" y="2708920"/>
            <a:ext cx="1447800" cy="2895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512" y="271582"/>
            <a:ext cx="4320480" cy="6063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Федеративна</a:t>
            </a:r>
            <a:r>
              <a:rPr lang="ru-RU" b="1" dirty="0" smtClean="0"/>
              <a:t> </a:t>
            </a:r>
            <a:r>
              <a:rPr lang="ru-RU" b="1" dirty="0" err="1" smtClean="0"/>
              <a:t>республіка</a:t>
            </a:r>
            <a:r>
              <a:rPr lang="ru-RU" b="1" dirty="0" smtClean="0"/>
              <a:t> </a:t>
            </a:r>
            <a:r>
              <a:rPr lang="ru-RU" b="1" dirty="0" err="1" smtClean="0"/>
              <a:t>Бразилія</a:t>
            </a:r>
            <a:r>
              <a:rPr lang="ru-RU" dirty="0" smtClean="0"/>
              <a:t>,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26 </a:t>
            </a:r>
            <a:r>
              <a:rPr lang="ru-RU" dirty="0" err="1" smtClean="0"/>
              <a:t>штатів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err="1" smtClean="0"/>
              <a:t>Площа</a:t>
            </a:r>
            <a:r>
              <a:rPr lang="ru-RU" dirty="0" smtClean="0"/>
              <a:t> </a:t>
            </a:r>
            <a:r>
              <a:rPr lang="ru-RU" dirty="0" smtClean="0"/>
              <a:t>- 8.5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км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/>
              <a:t>)</a:t>
            </a:r>
            <a:r>
              <a:rPr lang="ru-RU" dirty="0" smtClean="0"/>
              <a:t>                                   </a:t>
            </a:r>
            <a:endParaRPr lang="ru-RU" dirty="0" smtClean="0"/>
          </a:p>
          <a:p>
            <a:r>
              <a:rPr lang="ru-RU" b="1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190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</a:t>
            </a:r>
            <a:r>
              <a:rPr lang="ru-RU" dirty="0" err="1" smtClean="0"/>
              <a:t>іб</a:t>
            </a:r>
            <a:endParaRPr lang="ru-RU" dirty="0" smtClean="0"/>
          </a:p>
          <a:p>
            <a:r>
              <a:rPr lang="uk-UA" b="1" dirty="0" smtClean="0"/>
              <a:t>Густота</a:t>
            </a:r>
            <a:r>
              <a:rPr lang="uk-UA" dirty="0" smtClean="0"/>
              <a:t> – 23 ос на 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км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²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Межує з Французькою Гвіаною, </a:t>
            </a:r>
            <a:r>
              <a:rPr lang="uk-UA" dirty="0" err="1" smtClean="0"/>
              <a:t>Сурінамом</a:t>
            </a:r>
            <a:r>
              <a:rPr lang="uk-UA" dirty="0" smtClean="0"/>
              <a:t>, Гайаною, </a:t>
            </a:r>
            <a:r>
              <a:rPr lang="uk-UA" dirty="0" err="1" smtClean="0"/>
              <a:t>Венесуеллою</a:t>
            </a:r>
            <a:r>
              <a:rPr lang="uk-UA" dirty="0" smtClean="0"/>
              <a:t>, Колумбією, Перу, Болівією, Парагваєм, Аргентиною і </a:t>
            </a:r>
            <a:r>
              <a:rPr lang="uk-UA" dirty="0" err="1" smtClean="0"/>
              <a:t>Уругваем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Атлантичним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океаном. </a:t>
            </a:r>
            <a:endParaRPr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7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Содержимое 14" descr="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73430" y="188640"/>
            <a:ext cx="4670570" cy="4608810"/>
          </a:xfrm>
        </p:spPr>
      </p:pic>
      <p:pic>
        <p:nvPicPr>
          <p:cNvPr id="17412" name="Рисунок 15" descr="212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63492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16"/>
          <p:cNvSpPr>
            <a:spLocks noChangeArrowheads="1"/>
          </p:cNvSpPr>
          <p:nvPr/>
        </p:nvSpPr>
        <p:spPr bwMode="auto">
          <a:xfrm>
            <a:off x="4788024" y="5226784"/>
            <a:ext cx="457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Бразильське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плоскогір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г.Бандейра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2890 м).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Лаплатська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низовина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Гвіанське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Амазонка, Мадейра,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Ріо-Негру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 err="1" smtClean="0">
                <a:solidFill>
                  <a:srgbClr val="0066FF"/>
                </a:solidFill>
                <a:latin typeface="Tahoma" pitchFamily="34" charset="0"/>
              </a:rPr>
              <a:t>Клімат</a:t>
            </a:r>
            <a:endParaRPr kumimoji="1" lang="ru-RU" sz="3200" b="1" u="sng" dirty="0">
              <a:solidFill>
                <a:srgbClr val="0066FF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Клімат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змінюється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північного-заходу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на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південний-захід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від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субекваторіального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до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субтропічного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. </a:t>
            </a:r>
          </a:p>
          <a:p>
            <a:pPr algn="ctr">
              <a:defRPr/>
            </a:pPr>
            <a:endParaRPr lang="uk-UA" sz="2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800" dirty="0" err="1" smtClean="0"/>
              <a:t>Територія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вкрита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густою </a:t>
            </a:r>
            <a:r>
              <a:rPr lang="ru-RU" sz="2800" dirty="0" err="1" smtClean="0"/>
              <a:t>річковою</a:t>
            </a:r>
            <a:r>
              <a:rPr lang="ru-RU" sz="2800" dirty="0" smtClean="0"/>
              <a:t> мережею. </a:t>
            </a:r>
            <a:r>
              <a:rPr lang="ru-RU" sz="2800" dirty="0" err="1" smtClean="0"/>
              <a:t>Уся</a:t>
            </a:r>
            <a:r>
              <a:rPr lang="ru-RU" sz="2800" dirty="0" smtClean="0"/>
              <a:t> </a:t>
            </a:r>
            <a:r>
              <a:rPr lang="ru-RU" sz="2800" dirty="0" err="1" smtClean="0"/>
              <a:t>Амазонія</a:t>
            </a:r>
            <a:r>
              <a:rPr lang="ru-RU" sz="2800" dirty="0" smtClean="0"/>
              <a:t>, </a:t>
            </a:r>
            <a:r>
              <a:rPr lang="ru-RU" sz="2800" dirty="0" err="1" smtClean="0"/>
              <a:t>південь</a:t>
            </a:r>
            <a:r>
              <a:rPr lang="ru-RU" sz="2800" dirty="0" smtClean="0"/>
              <a:t> </a:t>
            </a:r>
            <a:r>
              <a:rPr lang="ru-RU" sz="2800" dirty="0" err="1" smtClean="0"/>
              <a:t>Ґвіанського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північна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Бразильського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плоскогір'їв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зрошуються</a:t>
            </a:r>
            <a:r>
              <a:rPr lang="ru-RU" sz="2800" dirty="0" smtClean="0"/>
              <a:t> системою </a:t>
            </a:r>
            <a:r>
              <a:rPr lang="ru-RU" sz="2800" dirty="0" err="1" smtClean="0"/>
              <a:t>ріки</a:t>
            </a:r>
            <a:r>
              <a:rPr lang="ru-RU" sz="2800" dirty="0" smtClean="0"/>
              <a:t> Амазонка; </a:t>
            </a:r>
            <a:r>
              <a:rPr lang="ru-RU" sz="2800" dirty="0" err="1" smtClean="0"/>
              <a:t>південь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Бразильського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плоскогір'я</a:t>
            </a:r>
            <a:r>
              <a:rPr lang="ru-RU" sz="2800" dirty="0" smtClean="0"/>
              <a:t> — системами </a:t>
            </a:r>
            <a:r>
              <a:rPr lang="ru-RU" sz="2800" dirty="0" err="1" smtClean="0"/>
              <a:t>річок</a:t>
            </a:r>
            <a:r>
              <a:rPr lang="ru-RU" sz="2800" dirty="0" smtClean="0"/>
              <a:t> Уругвай </a:t>
            </a:r>
            <a:r>
              <a:rPr lang="ru-RU" sz="2800" dirty="0" err="1" smtClean="0"/>
              <a:t>і</a:t>
            </a:r>
            <a:r>
              <a:rPr lang="ru-RU" sz="2800" dirty="0" smtClean="0"/>
              <a:t> Парана, </a:t>
            </a:r>
            <a:r>
              <a:rPr lang="ru-RU" sz="2800" dirty="0" err="1" smtClean="0"/>
              <a:t>захід</a:t>
            </a:r>
            <a:r>
              <a:rPr lang="ru-RU" sz="2800" dirty="0" smtClean="0"/>
              <a:t> — </a:t>
            </a:r>
            <a:r>
              <a:rPr lang="ru-RU" sz="2800" dirty="0" err="1" smtClean="0"/>
              <a:t>притокою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Парани</a:t>
            </a:r>
            <a:r>
              <a:rPr lang="ru-RU" sz="2800" dirty="0" smtClean="0"/>
              <a:t> — </a:t>
            </a:r>
            <a:r>
              <a:rPr lang="ru-RU" sz="2800" dirty="0" err="1" smtClean="0"/>
              <a:t>рікою</a:t>
            </a:r>
            <a:r>
              <a:rPr lang="ru-RU" sz="2800" dirty="0" smtClean="0"/>
              <a:t> Парагвай</a:t>
            </a:r>
            <a:r>
              <a:rPr lang="ru-RU" sz="2800" dirty="0" smtClean="0"/>
              <a:t>, </a:t>
            </a:r>
            <a:r>
              <a:rPr lang="ru-RU" sz="2800" dirty="0" err="1" smtClean="0"/>
              <a:t>схід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басейну</a:t>
            </a:r>
            <a:r>
              <a:rPr lang="ru-RU" sz="2800" dirty="0" smtClean="0"/>
              <a:t> </a:t>
            </a:r>
            <a:r>
              <a:rPr lang="ru-RU" sz="2800" dirty="0" err="1" smtClean="0"/>
              <a:t>ріки</a:t>
            </a:r>
            <a:r>
              <a:rPr lang="ru-RU" sz="2800" dirty="0" smtClean="0"/>
              <a:t> </a:t>
            </a:r>
            <a:r>
              <a:rPr lang="ru-RU" sz="2800" dirty="0" err="1" smtClean="0"/>
              <a:t>Сан-Франсиску</a:t>
            </a:r>
            <a:r>
              <a:rPr lang="ru-RU" sz="2800" dirty="0" smtClean="0"/>
              <a:t>.</a:t>
            </a:r>
            <a:endParaRPr lang="ru-RU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1271" name="Picture 7" descr="180702-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280504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180702-0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29223"/>
            <a:ext cx="2627785" cy="20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upload.wikimedia.org/wikipedia/commons/thumb/9/90/River_in_the_Amazon_rainforest.jpg/200px-River_in_the_Amazon_rainfo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5013176"/>
            <a:ext cx="2459765" cy="1844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witaly\My Documents\Lena\Prezentacii\Moi\Brazilija\Amazonka1_files\amaz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5292080" cy="3771900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9872" y="5445224"/>
            <a:ext cx="893412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800" dirty="0" smtClean="0"/>
              <a:t>Місце, де </a:t>
            </a:r>
            <a:r>
              <a:rPr lang="uk-UA" sz="1800" dirty="0" smtClean="0"/>
              <a:t>Амазонка зустрічається з річкою Ріо-Негро. Вода в </a:t>
            </a:r>
            <a:r>
              <a:rPr lang="uk-UA" sz="1800" dirty="0" err="1" smtClean="0"/>
              <a:t>Ріо</a:t>
            </a:r>
            <a:r>
              <a:rPr lang="uk-UA" sz="1800" dirty="0" smtClean="0"/>
              <a:t> </a:t>
            </a:r>
            <a:r>
              <a:rPr lang="uk-UA" sz="1800" dirty="0" err="1" smtClean="0"/>
              <a:t>Негро</a:t>
            </a:r>
            <a:r>
              <a:rPr lang="uk-UA" sz="1800" dirty="0" smtClean="0"/>
              <a:t> така прозора і чиста, що здається чорною. А ось вода Амазонки каламутна і жовта через те, що її течія переносить величезну кількість мула. Амазонку інколи навіть називають «білою» річкою.  </a:t>
            </a:r>
            <a:endParaRPr lang="ru-RU" sz="1800" dirty="0" smtClean="0"/>
          </a:p>
        </p:txBody>
      </p:sp>
      <p:pic>
        <p:nvPicPr>
          <p:cNvPr id="5" name="Picture 2" descr="F:\ELENA\PowerPoint\Materiali dla prezentacij\amazon sp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err="1" smtClean="0"/>
              <a:t>Населення</a:t>
            </a:r>
            <a:endParaRPr lang="ru-RU" sz="4400" b="1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3568" y="980728"/>
            <a:ext cx="7992888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lang="ru-RU" sz="28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Населення</a:t>
            </a:r>
            <a:r>
              <a:rPr lang="ru-RU" sz="28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Бразилії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190 млн.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осіб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</a:rPr>
              <a:t>Бразилія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</a:rPr>
              <a:t>займає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5те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місце</a:t>
            </a:r>
            <a:r>
              <a:rPr lang="ru-RU" sz="2800" b="1" i="1" dirty="0" smtClean="0">
                <a:solidFill>
                  <a:schemeClr val="tx1"/>
                </a:solidFill>
              </a:rPr>
              <a:t> в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світі</a:t>
            </a:r>
            <a:r>
              <a:rPr lang="ru-RU" sz="2800" b="1" i="1" dirty="0" smtClean="0">
                <a:solidFill>
                  <a:schemeClr val="tx1"/>
                </a:solidFill>
              </a:rPr>
              <a:t> за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чиселністю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),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більше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95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% —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бразильці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</a:rPr>
              <a:t>Офіційна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мова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країни</a:t>
            </a:r>
            <a:r>
              <a:rPr lang="ru-RU" sz="2800" dirty="0" smtClean="0">
                <a:solidFill>
                  <a:schemeClr val="tx1"/>
                </a:solidFill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</a:rPr>
              <a:t>португальська</a:t>
            </a:r>
            <a:r>
              <a:rPr lang="ru-RU" sz="2800" dirty="0" smtClean="0">
                <a:solidFill>
                  <a:schemeClr val="tx1"/>
                </a:solidFill>
              </a:rPr>
              <a:t>. За </a:t>
            </a:r>
            <a:r>
              <a:rPr lang="ru-RU" sz="2800" dirty="0" err="1" smtClean="0">
                <a:solidFill>
                  <a:schemeClr val="tx1"/>
                </a:solidFill>
              </a:rPr>
              <a:t>віросповіданням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більшість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бразильців</a:t>
            </a:r>
            <a:r>
              <a:rPr lang="ru-RU" sz="2800" dirty="0" smtClean="0">
                <a:solidFill>
                  <a:schemeClr val="tx1"/>
                </a:solidFill>
              </a:rPr>
              <a:t> — </a:t>
            </a:r>
            <a:r>
              <a:rPr lang="ru-RU" sz="2800" dirty="0" smtClean="0">
                <a:solidFill>
                  <a:schemeClr val="tx1"/>
                </a:solidFill>
              </a:rPr>
              <a:t>католики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199" name="Picture 7" descr="смис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4055511" cy="2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image_previewитим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49252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411412" y="549275"/>
            <a:ext cx="3168699" cy="1815882"/>
          </a:xfrm>
          <a:prstGeom prst="rect">
            <a:avLst/>
          </a:prstGeom>
          <a:noFill/>
          <a:ln w="6985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Tahoma" pitchFamily="34" charset="0"/>
              </a:rPr>
              <a:t>Етнічний</a:t>
            </a:r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</a:rPr>
              <a:t> склад:</a:t>
            </a:r>
            <a:endParaRPr lang="ru-RU" sz="2800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800" dirty="0" err="1" smtClean="0">
                <a:solidFill>
                  <a:srgbClr val="0066FF"/>
                </a:solidFill>
                <a:latin typeface="Tahoma" pitchFamily="34" charset="0"/>
              </a:rPr>
              <a:t>білі</a:t>
            </a:r>
            <a:r>
              <a:rPr lang="ru-RU" sz="28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ru-RU" sz="2800" dirty="0">
                <a:solidFill>
                  <a:srgbClr val="0066FF"/>
                </a:solidFill>
                <a:latin typeface="Tahoma" pitchFamily="34" charset="0"/>
              </a:rPr>
              <a:t>55%</a:t>
            </a:r>
          </a:p>
          <a:p>
            <a:pPr>
              <a:buFontTx/>
              <a:buBlip>
                <a:blip r:embed="rId3"/>
              </a:buBlip>
            </a:pPr>
            <a:r>
              <a:rPr lang="ru-RU" sz="2800" dirty="0" err="1" smtClean="0">
                <a:solidFill>
                  <a:srgbClr val="0066FF"/>
                </a:solidFill>
                <a:latin typeface="Tahoma" pitchFamily="34" charset="0"/>
              </a:rPr>
              <a:t>мулати</a:t>
            </a:r>
            <a:r>
              <a:rPr lang="ru-RU" sz="28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ru-RU" sz="2800" dirty="0">
                <a:solidFill>
                  <a:srgbClr val="0066FF"/>
                </a:solidFill>
                <a:latin typeface="Tahoma" pitchFamily="34" charset="0"/>
              </a:rPr>
              <a:t>38%</a:t>
            </a:r>
          </a:p>
          <a:p>
            <a:pPr>
              <a:buFontTx/>
              <a:buBlip>
                <a:blip r:embed="rId3"/>
              </a:buBlip>
            </a:pPr>
            <a:r>
              <a:rPr lang="ru-RU" sz="2800" dirty="0" err="1" smtClean="0">
                <a:solidFill>
                  <a:srgbClr val="0066FF"/>
                </a:solidFill>
                <a:latin typeface="Tahoma" pitchFamily="34" charset="0"/>
              </a:rPr>
              <a:t>негри</a:t>
            </a:r>
            <a:r>
              <a:rPr lang="ru-RU" sz="28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ru-RU" sz="2800" dirty="0">
                <a:solidFill>
                  <a:srgbClr val="0066FF"/>
                </a:solidFill>
                <a:latin typeface="Tahoma" pitchFamily="34" charset="0"/>
              </a:rPr>
              <a:t>6%.</a:t>
            </a:r>
          </a:p>
        </p:txBody>
      </p:sp>
      <p:pic>
        <p:nvPicPr>
          <p:cNvPr id="9221" name="Picture 5" descr="рпа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5" y="0"/>
            <a:ext cx="34766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ими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098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image_pre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509120"/>
            <a:ext cx="27718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79700" y="30845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  <a:p>
            <a:endParaRPr lang="ru-RU">
              <a:latin typeface="Tahoma" pitchFamily="34" charset="0"/>
            </a:endParaRPr>
          </a:p>
        </p:txBody>
      </p:sp>
      <p:sp>
        <p:nvSpPr>
          <p:cNvPr id="1032" name="Rectangle 31"/>
          <p:cNvSpPr>
            <a:spLocks noChangeArrowheads="1"/>
          </p:cNvSpPr>
          <p:nvPr/>
        </p:nvSpPr>
        <p:spPr bwMode="auto">
          <a:xfrm>
            <a:off x="0" y="321297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Більше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половини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населення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сконцентровано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на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південному-заході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країни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більш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індустріалізованій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частині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Бразилії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033" name="Text Box 33"/>
          <p:cNvSpPr txBox="1">
            <a:spLocks noChangeArrowheads="1"/>
          </p:cNvSpPr>
          <p:nvPr/>
        </p:nvSpPr>
        <p:spPr bwMode="auto">
          <a:xfrm>
            <a:off x="2195736" y="5157192"/>
            <a:ext cx="42484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Там густота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населення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ahoma" pitchFamily="34" charset="0"/>
              </a:rPr>
              <a:t>сягає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</a:rPr>
              <a:t>130 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ос. 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</a:rPr>
              <a:t>на км</a:t>
            </a: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²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9251" name="Object 35"/>
          <p:cNvGraphicFramePr>
            <a:graphicFrameLocks noChangeAspect="1"/>
          </p:cNvGraphicFramePr>
          <p:nvPr/>
        </p:nvGraphicFramePr>
        <p:xfrm>
          <a:off x="0" y="4509121"/>
          <a:ext cx="2339752" cy="2348880"/>
        </p:xfrm>
        <a:graphic>
          <a:graphicData uri="http://schemas.openxmlformats.org/presentationml/2006/ole">
            <p:oleObj spid="_x0000_s19458" name="Точечный рисунок" r:id="rId7" imgW="1371429" imgH="1247619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9" name="Group 119"/>
          <p:cNvGraphicFramePr>
            <a:graphicFrameLocks noGrp="1"/>
          </p:cNvGraphicFramePr>
          <p:nvPr/>
        </p:nvGraphicFramePr>
        <p:xfrm>
          <a:off x="971600" y="1268760"/>
          <a:ext cx="7200900" cy="53276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27438"/>
                <a:gridCol w="3573462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Місто</a:t>
                      </a:r>
                      <a:endParaRPr kumimoji="0" lang="ru-RU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2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Сан- Паулу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10 017 821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Ріо-де-Жанейро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5 606 497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Порту-Алегрі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3 000 000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Ресіфі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2 901 000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1835150" y="260350"/>
            <a:ext cx="5761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 smtClean="0">
                <a:solidFill>
                  <a:srgbClr val="000000"/>
                </a:solidFill>
                <a:latin typeface="Tahoma" pitchFamily="34" charset="0"/>
              </a:rPr>
              <a:t>Мегаполіси</a:t>
            </a:r>
            <a:r>
              <a:rPr lang="ru-RU" sz="4000" dirty="0" smtClean="0">
                <a:latin typeface="Tahoma" pitchFamily="34" charset="0"/>
              </a:rPr>
              <a:t> </a:t>
            </a:r>
            <a:r>
              <a:rPr lang="ru-RU" sz="4000" dirty="0" err="1" smtClean="0">
                <a:latin typeface="Tahoma" pitchFamily="34" charset="0"/>
              </a:rPr>
              <a:t>Бразилії</a:t>
            </a:r>
            <a:endParaRPr lang="ru-RU" sz="40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0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03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497</Words>
  <Application>Microsoft Office PowerPoint</Application>
  <PresentationFormat>Экран (4:3)</PresentationFormat>
  <Paragraphs>70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Default Design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Бразилія</dc:title>
  <dc:creator>Veronika Aleksejenko</dc:creator>
  <cp:lastModifiedBy>admin</cp:lastModifiedBy>
  <cp:revision>62</cp:revision>
  <dcterms:created xsi:type="dcterms:W3CDTF">2005-03-23T15:01:20Z</dcterms:created>
  <dcterms:modified xsi:type="dcterms:W3CDTF">2013-04-21T19:51:22Z</dcterms:modified>
</cp:coreProperties>
</file>