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81" autoAdjust="0"/>
    <p:restoredTop sz="94660"/>
  </p:normalViewPr>
  <p:slideViewPr>
    <p:cSldViewPr>
      <p:cViewPr varScale="1">
        <p:scale>
          <a:sx n="51" d="100"/>
          <a:sy n="51" d="100"/>
        </p:scale>
        <p:origin x="-97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C324A-B6C4-4BCB-8028-FDDA23F7D7B2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67172-1A88-439F-872F-7A9E5864DC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030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67172-1A88-439F-872F-7A9E5864DCA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495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75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4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8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021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74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79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547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094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4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143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94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D820B-7DF0-4181-8D67-230E1E28402A}" type="datetimeFigureOut">
              <a:rPr lang="uk-UA" smtClean="0"/>
              <a:t>21.05.2014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2EA9C-C7CD-404E-AB05-DBBAFBA9BD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154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8496944" cy="2205067"/>
          </a:xfrm>
        </p:spPr>
        <p:txBody>
          <a:bodyPr>
            <a:noAutofit/>
          </a:bodyPr>
          <a:lstStyle/>
          <a:p>
            <a:r>
              <a:rPr lang="uk-UA" sz="7200" dirty="0" smtClean="0"/>
              <a:t>Екологічні проблеми ядерної енергетики</a:t>
            </a:r>
            <a:endParaRPr lang="uk-UA" sz="7200" dirty="0"/>
          </a:p>
        </p:txBody>
      </p:sp>
      <p:pic>
        <p:nvPicPr>
          <p:cNvPr id="3076" name="Picture 4" descr="http://www.sunpp.mk.ua/sites/default/files/styles/display/public/photoalbum/yuzhno-ukrainskaya-aes/1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55" y="2199211"/>
            <a:ext cx="6770291" cy="45091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83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273"/>
            <a:ext cx="9144000" cy="29916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err="1" smtClean="0"/>
              <a:t>Виникнення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могутніх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</a:t>
            </a:r>
            <a:r>
              <a:rPr lang="ru-RU" sz="2800" dirty="0" smtClean="0"/>
              <a:t> тепла у </a:t>
            </a:r>
            <a:r>
              <a:rPr lang="ru-RU" sz="2800" dirty="0" err="1" smtClean="0"/>
              <a:t>виді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градирень</a:t>
            </a:r>
            <a:r>
              <a:rPr lang="ru-RU" sz="2800" dirty="0" smtClean="0"/>
              <a:t>, </a:t>
            </a:r>
            <a:r>
              <a:rPr lang="ru-RU" sz="2800" dirty="0" err="1" smtClean="0"/>
              <a:t>водойм</a:t>
            </a:r>
            <a:r>
              <a:rPr lang="ru-RU" sz="2800" dirty="0" smtClean="0"/>
              <a:t> - </a:t>
            </a:r>
            <a:r>
              <a:rPr lang="ru-RU" sz="2800" dirty="0" err="1" smtClean="0"/>
              <a:t>охолоджувачів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експлуатації</a:t>
            </a:r>
            <a:r>
              <a:rPr lang="ru-RU" sz="2800" dirty="0" smtClean="0"/>
              <a:t> АЕС </a:t>
            </a:r>
            <a:r>
              <a:rPr lang="ru-RU" sz="2800" dirty="0" err="1" smtClean="0"/>
              <a:t>звичайно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помітним</a:t>
            </a:r>
            <a:r>
              <a:rPr lang="ru-RU" sz="2800" dirty="0" smtClean="0"/>
              <a:t> образом </a:t>
            </a:r>
            <a:r>
              <a:rPr lang="ru-RU" sz="2800" dirty="0" err="1" smtClean="0"/>
              <a:t>змінює</a:t>
            </a:r>
            <a:r>
              <a:rPr lang="ru-RU" sz="2800" dirty="0" smtClean="0"/>
              <a:t> </a:t>
            </a:r>
            <a:r>
              <a:rPr lang="ru-RU" sz="2800" dirty="0" err="1" smtClean="0"/>
              <a:t>мікрокліматичні</a:t>
            </a:r>
            <a:r>
              <a:rPr lang="ru-RU" sz="2800" dirty="0" smtClean="0"/>
              <a:t> характеристики </a:t>
            </a:r>
            <a:r>
              <a:rPr lang="ru-RU" sz="2800" dirty="0" err="1" smtClean="0"/>
              <a:t>прилеглих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районів</a:t>
            </a:r>
            <a:r>
              <a:rPr lang="ru-RU" sz="2800" dirty="0" smtClean="0"/>
              <a:t>. Рух води в </a:t>
            </a:r>
            <a:r>
              <a:rPr lang="ru-RU" sz="2800" dirty="0" err="1" smtClean="0"/>
              <a:t>системі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тепловідводу</a:t>
            </a:r>
            <a:r>
              <a:rPr lang="ru-RU" sz="2800" dirty="0" smtClean="0"/>
              <a:t>, </a:t>
            </a:r>
            <a:r>
              <a:rPr lang="ru-RU" sz="2800" dirty="0" err="1" smtClean="0"/>
              <a:t>скидання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технологічних</a:t>
            </a:r>
            <a:r>
              <a:rPr lang="ru-RU" sz="2800" dirty="0" smtClean="0"/>
              <a:t> вод,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містять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різноманітні</a:t>
            </a:r>
            <a:r>
              <a:rPr lang="ru-RU" sz="2800" dirty="0" smtClean="0"/>
              <a:t> </a:t>
            </a:r>
            <a:r>
              <a:rPr lang="ru-RU" sz="2800" dirty="0" err="1" smtClean="0"/>
              <a:t>хімічні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компоненти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впливають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популяції</a:t>
            </a:r>
            <a:r>
              <a:rPr lang="ru-RU" sz="2800" dirty="0" smtClean="0"/>
              <a:t>, флору і фауну </a:t>
            </a:r>
            <a:r>
              <a:rPr lang="ru-RU" sz="2800" dirty="0" err="1" smtClean="0"/>
              <a:t>екосистем</a:t>
            </a:r>
            <a:r>
              <a:rPr lang="ru-RU" sz="2800" dirty="0" smtClean="0"/>
              <a:t>. </a:t>
            </a:r>
            <a:endParaRPr lang="uk-UA" sz="2800" dirty="0"/>
          </a:p>
        </p:txBody>
      </p:sp>
      <p:pic>
        <p:nvPicPr>
          <p:cNvPr id="10242" name="Picture 2" descr="http://expres.ua/gfx/digest/arti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492" y="2752725"/>
            <a:ext cx="618172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36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04" y="-10751"/>
            <a:ext cx="9129396" cy="3727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 err="1" smtClean="0"/>
              <a:t>Особливе</a:t>
            </a:r>
            <a:r>
              <a:rPr lang="ru-RU" sz="2600" dirty="0" smtClean="0"/>
              <a:t> </a:t>
            </a:r>
            <a:r>
              <a:rPr lang="ru-RU" sz="2600" dirty="0" err="1" smtClean="0"/>
              <a:t>значення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поширення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радіоактивних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речовин</a:t>
            </a:r>
            <a:r>
              <a:rPr lang="ru-RU" sz="2600" dirty="0" smtClean="0"/>
              <a:t> у </a:t>
            </a:r>
            <a:r>
              <a:rPr lang="ru-RU" sz="2600" dirty="0" err="1" smtClean="0"/>
              <a:t>навколишнім</a:t>
            </a:r>
            <a:r>
              <a:rPr lang="ru-RU" sz="2600" dirty="0" smtClean="0"/>
              <a:t> </a:t>
            </a:r>
            <a:r>
              <a:rPr lang="ru-RU" sz="2600" dirty="0" err="1" smtClean="0"/>
              <a:t>просторі</a:t>
            </a:r>
            <a:r>
              <a:rPr lang="ru-RU" sz="2600" dirty="0" smtClean="0"/>
              <a:t>. </a:t>
            </a:r>
            <a:r>
              <a:rPr lang="ru-RU" sz="2600" dirty="0" err="1" smtClean="0"/>
              <a:t>Загальновизнано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АС при </a:t>
            </a:r>
            <a:r>
              <a:rPr lang="ru-RU" sz="2600" dirty="0" err="1" smtClean="0"/>
              <a:t>їхній</a:t>
            </a:r>
            <a:r>
              <a:rPr lang="ru-RU" sz="2600" dirty="0" smtClean="0"/>
              <a:t> </a:t>
            </a:r>
            <a:r>
              <a:rPr lang="ru-RU" sz="2600" dirty="0" err="1" smtClean="0"/>
              <a:t>нормальній</a:t>
            </a:r>
            <a:r>
              <a:rPr lang="ru-RU" sz="2600" dirty="0" smtClean="0"/>
              <a:t> </a:t>
            </a:r>
            <a:r>
              <a:rPr lang="ru-RU" sz="2600" dirty="0" err="1" smtClean="0"/>
              <a:t>експлуатації</a:t>
            </a:r>
            <a:r>
              <a:rPr lang="ru-RU" sz="2600" dirty="0" smtClean="0"/>
              <a:t>  не </a:t>
            </a:r>
            <a:r>
              <a:rPr lang="ru-RU" sz="2600" dirty="0" err="1" smtClean="0"/>
              <a:t>менш</a:t>
            </a:r>
            <a:r>
              <a:rPr lang="ru-RU" sz="2600" dirty="0" smtClean="0"/>
              <a:t> </a:t>
            </a:r>
            <a:r>
              <a:rPr lang="ru-RU" sz="2600" dirty="0" err="1" smtClean="0"/>
              <a:t>чим</a:t>
            </a:r>
            <a:r>
              <a:rPr lang="ru-RU" sz="2600" dirty="0" smtClean="0"/>
              <a:t> у 5-10 </a:t>
            </a:r>
            <a:r>
              <a:rPr lang="ru-RU" sz="2600" dirty="0" err="1" smtClean="0"/>
              <a:t>разів</a:t>
            </a:r>
            <a:r>
              <a:rPr lang="ru-RU" sz="2600" dirty="0" smtClean="0"/>
              <a:t> "</a:t>
            </a:r>
            <a:r>
              <a:rPr lang="ru-RU" sz="2600" dirty="0" err="1" smtClean="0"/>
              <a:t>чистіше</a:t>
            </a:r>
            <a:r>
              <a:rPr lang="ru-RU" sz="2600" dirty="0" smtClean="0"/>
              <a:t>" в </a:t>
            </a:r>
            <a:r>
              <a:rPr lang="ru-RU" sz="2600" dirty="0" err="1" smtClean="0"/>
              <a:t>екологічному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відношенні</a:t>
            </a:r>
            <a:r>
              <a:rPr lang="ru-RU" sz="2600" dirty="0" smtClean="0"/>
              <a:t> ТЕС на </a:t>
            </a:r>
            <a:r>
              <a:rPr lang="ru-RU" sz="2600" dirty="0" err="1" smtClean="0"/>
              <a:t>куті</a:t>
            </a:r>
            <a:r>
              <a:rPr lang="ru-RU" sz="2600" dirty="0" smtClean="0"/>
              <a:t>. </a:t>
            </a:r>
            <a:r>
              <a:rPr lang="ru-RU" sz="2600" dirty="0" err="1" smtClean="0"/>
              <a:t>Однак</a:t>
            </a:r>
            <a:r>
              <a:rPr lang="ru-RU" sz="2600" dirty="0" smtClean="0"/>
              <a:t> при </a:t>
            </a:r>
            <a:r>
              <a:rPr lang="ru-RU" sz="2600" dirty="0" err="1" smtClean="0"/>
              <a:t>аваріях</a:t>
            </a:r>
            <a:r>
              <a:rPr lang="ru-RU" sz="2600" dirty="0" smtClean="0"/>
              <a:t> АС </a:t>
            </a:r>
            <a:r>
              <a:rPr lang="ru-RU" sz="2600" dirty="0" err="1" smtClean="0"/>
              <a:t>можуть</a:t>
            </a:r>
            <a:r>
              <a:rPr lang="ru-RU" sz="2600" dirty="0" smtClean="0"/>
              <a:t> </a:t>
            </a:r>
            <a:r>
              <a:rPr lang="ru-RU" sz="2600" dirty="0" err="1" smtClean="0"/>
              <a:t>робити</a:t>
            </a:r>
            <a:r>
              <a:rPr lang="ru-RU" sz="2600" dirty="0" smtClean="0"/>
              <a:t> </a:t>
            </a:r>
            <a:r>
              <a:rPr lang="ru-RU" sz="2600" dirty="0" err="1" smtClean="0"/>
              <a:t>істотний</a:t>
            </a:r>
            <a:r>
              <a:rPr lang="ru-RU" sz="2600" dirty="0" smtClean="0"/>
              <a:t> </a:t>
            </a:r>
            <a:r>
              <a:rPr lang="ru-RU" sz="2600" dirty="0" err="1" smtClean="0"/>
              <a:t>радіаційний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вплив</a:t>
            </a:r>
            <a:r>
              <a:rPr lang="ru-RU" sz="2600" dirty="0" smtClean="0"/>
              <a:t> на людей, </a:t>
            </a:r>
            <a:r>
              <a:rPr lang="ru-RU" sz="2600" dirty="0" err="1" smtClean="0"/>
              <a:t>екосистеми</a:t>
            </a:r>
            <a:r>
              <a:rPr lang="ru-RU" sz="2600" dirty="0" smtClean="0"/>
              <a:t>. Тому </a:t>
            </a:r>
            <a:r>
              <a:rPr lang="ru-RU" sz="2600" dirty="0" err="1" smtClean="0"/>
              <a:t>забезпечення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безпеки</a:t>
            </a:r>
            <a:r>
              <a:rPr lang="ru-RU" sz="2600" dirty="0" smtClean="0"/>
              <a:t> </a:t>
            </a:r>
            <a:r>
              <a:rPr lang="ru-RU" sz="2600" dirty="0" err="1" smtClean="0"/>
              <a:t>екосфери</a:t>
            </a:r>
            <a:r>
              <a:rPr lang="ru-RU" sz="2600" dirty="0" smtClean="0"/>
              <a:t> і </a:t>
            </a:r>
            <a:r>
              <a:rPr lang="ru-RU" sz="2600" dirty="0" err="1" smtClean="0"/>
              <a:t>захисту</a:t>
            </a:r>
            <a:r>
              <a:rPr lang="ru-RU" sz="2600" dirty="0" smtClean="0"/>
              <a:t> </a:t>
            </a:r>
            <a:r>
              <a:rPr lang="ru-RU" sz="2600" dirty="0" err="1" smtClean="0"/>
              <a:t>навколишнього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середовища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шкідливих</a:t>
            </a:r>
            <a:r>
              <a:rPr lang="ru-RU" sz="2600" dirty="0" smtClean="0"/>
              <a:t> </a:t>
            </a:r>
            <a:r>
              <a:rPr lang="ru-RU" sz="2600" dirty="0" err="1" smtClean="0"/>
              <a:t>впливів</a:t>
            </a:r>
            <a:r>
              <a:rPr lang="ru-RU" sz="2600" dirty="0" smtClean="0"/>
              <a:t> АС - велика </a:t>
            </a:r>
            <a:r>
              <a:rPr lang="ru-RU" sz="2600" dirty="0" err="1" smtClean="0"/>
              <a:t>наукова</a:t>
            </a:r>
            <a:r>
              <a:rPr lang="ru-RU" sz="2600" dirty="0" smtClean="0"/>
              <a:t> і </a:t>
            </a:r>
            <a:r>
              <a:rPr lang="ru-RU" sz="2600" dirty="0" err="1" smtClean="0"/>
              <a:t>технологічна</a:t>
            </a:r>
            <a:r>
              <a:rPr lang="ru-RU" sz="2600" dirty="0" smtClean="0"/>
              <a:t> задача </a:t>
            </a:r>
            <a:r>
              <a:rPr lang="ru-RU" sz="2600" dirty="0" err="1" smtClean="0"/>
              <a:t>ядерної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енергетики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забезпечує</a:t>
            </a:r>
            <a:r>
              <a:rPr lang="ru-RU" sz="2600" dirty="0" smtClean="0"/>
              <a:t> </a:t>
            </a:r>
            <a:r>
              <a:rPr lang="ru-RU" sz="2600" dirty="0" err="1" smtClean="0"/>
              <a:t>її</a:t>
            </a:r>
            <a:r>
              <a:rPr lang="ru-RU" sz="2600" dirty="0" smtClean="0"/>
              <a:t> </a:t>
            </a:r>
            <a:r>
              <a:rPr lang="ru-RU" sz="2600" dirty="0" err="1" smtClean="0"/>
              <a:t>майбутнє</a:t>
            </a:r>
            <a:r>
              <a:rPr lang="ru-RU" sz="2600" dirty="0" smtClean="0"/>
              <a:t>. </a:t>
            </a:r>
            <a:endParaRPr lang="uk-UA" sz="2600" dirty="0"/>
          </a:p>
        </p:txBody>
      </p:sp>
      <p:pic>
        <p:nvPicPr>
          <p:cNvPr id="11266" name="Picture 2" descr="http://charivne.info/img2/201311290951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00614"/>
            <a:ext cx="5486871" cy="365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93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9675" y="3750906"/>
            <a:ext cx="8435280" cy="310871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Світовий</a:t>
            </a:r>
            <a:r>
              <a:rPr lang="ru-RU" dirty="0" smtClean="0"/>
              <a:t> статус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 на початку 2009. </a:t>
            </a:r>
            <a:r>
              <a:rPr lang="ru-RU" dirty="0" smtClean="0">
                <a:effectLst/>
              </a:rPr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синій</a:t>
            </a:r>
            <a:r>
              <a:rPr lang="ru-RU" dirty="0" smtClean="0"/>
              <a:t>) </a:t>
            </a:r>
            <a:r>
              <a:rPr lang="ru-RU" dirty="0" smtClean="0"/>
              <a:t> Є </a:t>
            </a:r>
            <a:r>
              <a:rPr lang="ru-RU" dirty="0" err="1" smtClean="0"/>
              <a:t>реактори</a:t>
            </a:r>
            <a:r>
              <a:rPr lang="ru-RU" dirty="0" smtClean="0"/>
              <a:t>, </a:t>
            </a:r>
            <a:r>
              <a:rPr lang="ru-RU" dirty="0" err="1" smtClean="0"/>
              <a:t>будуються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effectLst/>
              </a:rPr>
              <a:t>(</a:t>
            </a:r>
            <a:r>
              <a:rPr lang="ru-RU" dirty="0" err="1" smtClean="0">
                <a:effectLst/>
              </a:rPr>
              <a:t>голубий</a:t>
            </a:r>
            <a:r>
              <a:rPr lang="ru-RU" dirty="0" smtClean="0">
                <a:effectLst/>
              </a:rPr>
              <a:t>) </a:t>
            </a:r>
            <a:r>
              <a:rPr lang="ru-RU" dirty="0" smtClean="0"/>
              <a:t>  Є </a:t>
            </a:r>
            <a:r>
              <a:rPr lang="ru-RU" dirty="0" err="1" smtClean="0"/>
              <a:t>реактори</a:t>
            </a:r>
            <a:r>
              <a:rPr lang="ru-RU" dirty="0" smtClean="0"/>
              <a:t>, </a:t>
            </a:r>
            <a:r>
              <a:rPr lang="ru-RU" dirty="0" err="1" smtClean="0"/>
              <a:t>планується</a:t>
            </a:r>
            <a:r>
              <a:rPr lang="ru-RU" dirty="0" smtClean="0"/>
              <a:t> </a:t>
            </a:r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effectLst/>
              </a:rPr>
              <a:t>(</a:t>
            </a:r>
            <a:r>
              <a:rPr lang="ru-RU" dirty="0" err="1" smtClean="0">
                <a:effectLst/>
              </a:rPr>
              <a:t>зелений</a:t>
            </a:r>
            <a:r>
              <a:rPr lang="ru-RU" dirty="0" smtClean="0">
                <a:effectLst/>
              </a:rPr>
              <a:t>) </a:t>
            </a:r>
            <a:r>
              <a:rPr lang="ru-RU" dirty="0" smtClean="0"/>
              <a:t>  Нема </a:t>
            </a:r>
            <a:r>
              <a:rPr lang="ru-RU" dirty="0" err="1" smtClean="0"/>
              <a:t>реакторів</a:t>
            </a:r>
            <a:r>
              <a:rPr lang="ru-RU" dirty="0" smtClean="0"/>
              <a:t>, але </a:t>
            </a:r>
            <a:r>
              <a:rPr lang="ru-RU" dirty="0" err="1" smtClean="0"/>
              <a:t>будуються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салатовий</a:t>
            </a:r>
            <a:r>
              <a:rPr lang="ru-RU" dirty="0" smtClean="0"/>
              <a:t>) Нема </a:t>
            </a:r>
            <a:r>
              <a:rPr lang="ru-RU" dirty="0" err="1" smtClean="0"/>
              <a:t>реакторів</a:t>
            </a:r>
            <a:r>
              <a:rPr lang="ru-RU" dirty="0" smtClean="0"/>
              <a:t>, </a:t>
            </a:r>
            <a:r>
              <a:rPr lang="ru-RU" dirty="0" err="1" smtClean="0"/>
              <a:t>планується</a:t>
            </a:r>
            <a:r>
              <a:rPr lang="ru-RU" dirty="0" smtClean="0"/>
              <a:t> </a:t>
            </a:r>
            <a:r>
              <a:rPr lang="ru-RU" dirty="0" err="1" smtClean="0"/>
              <a:t>побудова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жовтий</a:t>
            </a:r>
            <a:r>
              <a:rPr lang="ru-RU" dirty="0" smtClean="0"/>
              <a:t>)Є </a:t>
            </a:r>
            <a:r>
              <a:rPr lang="ru-RU" dirty="0" err="1" smtClean="0"/>
              <a:t>реактори</a:t>
            </a:r>
            <a:r>
              <a:rPr lang="ru-RU" dirty="0" smtClean="0"/>
              <a:t>, </a:t>
            </a:r>
            <a:r>
              <a:rPr lang="ru-RU" dirty="0" err="1" smtClean="0"/>
              <a:t>змін</a:t>
            </a:r>
            <a:r>
              <a:rPr lang="ru-RU" dirty="0" smtClean="0"/>
              <a:t> не </a:t>
            </a:r>
            <a:r>
              <a:rPr lang="ru-RU" dirty="0" err="1" smtClean="0"/>
              <a:t>планується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червоний</a:t>
            </a:r>
            <a:r>
              <a:rPr lang="ru-RU" dirty="0" smtClean="0"/>
              <a:t>)Є </a:t>
            </a:r>
            <a:r>
              <a:rPr lang="ru-RU" dirty="0" err="1" smtClean="0"/>
              <a:t>реактори</a:t>
            </a:r>
            <a:r>
              <a:rPr lang="ru-RU" dirty="0" smtClean="0"/>
              <a:t>, </a:t>
            </a:r>
            <a:r>
              <a:rPr lang="ru-RU" dirty="0" err="1" smtClean="0"/>
              <a:t>розглядаються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 </a:t>
            </a:r>
            <a:r>
              <a:rPr lang="ru-RU" dirty="0" err="1" smtClean="0"/>
              <a:t>зупинки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чорний</a:t>
            </a:r>
            <a:r>
              <a:rPr lang="ru-RU" dirty="0" smtClean="0"/>
              <a:t>)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ядерні</a:t>
            </a:r>
            <a:r>
              <a:rPr lang="ru-RU" dirty="0" smtClean="0"/>
              <a:t> </a:t>
            </a:r>
            <a:r>
              <a:rPr lang="ru-RU" dirty="0" err="1" smtClean="0"/>
              <a:t>реактори</a:t>
            </a:r>
            <a:r>
              <a:rPr lang="ru-RU" dirty="0" smtClean="0"/>
              <a:t> </a:t>
            </a:r>
            <a:r>
              <a:rPr lang="ru-RU" dirty="0" err="1" smtClean="0"/>
              <a:t>заборонені</a:t>
            </a:r>
            <a:r>
              <a:rPr lang="ru-RU" dirty="0" smtClean="0"/>
              <a:t> </a:t>
            </a:r>
          </a:p>
          <a:p>
            <a:endParaRPr lang="uk-UA" dirty="0"/>
          </a:p>
        </p:txBody>
      </p:sp>
      <p:pic>
        <p:nvPicPr>
          <p:cNvPr id="2050" name="Picture 2" descr="&amp;Fcy;&amp;acy;&amp;jcy;&amp;lcy;:Nuclear power station.sv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5" b="15466"/>
          <a:stretch/>
        </p:blipFill>
        <p:spPr bwMode="auto">
          <a:xfrm>
            <a:off x="0" y="-1"/>
            <a:ext cx="9142785" cy="375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09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9144000" cy="2852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 smtClean="0"/>
              <a:t>Україна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до тих </a:t>
            </a:r>
            <a:r>
              <a:rPr lang="ru-RU" sz="2800" dirty="0" err="1" smtClean="0"/>
              <a:t>країн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наявності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технологій</a:t>
            </a:r>
            <a:r>
              <a:rPr lang="ru-RU" sz="2800" dirty="0" smtClean="0"/>
              <a:t> і </a:t>
            </a:r>
            <a:r>
              <a:rPr lang="ru-RU" sz="2800" dirty="0" err="1" smtClean="0"/>
              <a:t>висококваліфікованих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інженерів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вчених</a:t>
            </a:r>
            <a:r>
              <a:rPr lang="ru-RU" sz="2800" dirty="0" smtClean="0"/>
              <a:t> створена й </a:t>
            </a:r>
            <a:r>
              <a:rPr lang="ru-RU" sz="2800" dirty="0" err="1" smtClean="0"/>
              <a:t>успішно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розвивається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атомна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енергетика</a:t>
            </a:r>
            <a:r>
              <a:rPr lang="ru-RU" sz="2800" dirty="0" smtClean="0"/>
              <a:t>. На </a:t>
            </a:r>
            <a:r>
              <a:rPr lang="ru-RU" sz="2800" dirty="0" err="1" smtClean="0"/>
              <a:t>сьогодні</a:t>
            </a:r>
            <a:r>
              <a:rPr lang="ru-RU" sz="2800" dirty="0" smtClean="0"/>
              <a:t> в </a:t>
            </a:r>
            <a:r>
              <a:rPr lang="ru-RU" sz="2800" dirty="0" err="1" smtClean="0"/>
              <a:t>країні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чотири</a:t>
            </a:r>
            <a:r>
              <a:rPr lang="ru-RU" sz="2800" dirty="0" smtClean="0"/>
              <a:t> </a:t>
            </a:r>
            <a:r>
              <a:rPr lang="ru-RU" sz="2800" dirty="0" err="1" smtClean="0"/>
              <a:t>атомні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електростанції</a:t>
            </a:r>
            <a:r>
              <a:rPr lang="ru-RU" sz="2800" dirty="0" smtClean="0"/>
              <a:t>: </a:t>
            </a:r>
            <a:r>
              <a:rPr lang="ru-RU" sz="2800" dirty="0" err="1" smtClean="0"/>
              <a:t>Південноукраїнська</a:t>
            </a:r>
            <a:r>
              <a:rPr lang="ru-RU" sz="2800" dirty="0" smtClean="0"/>
              <a:t>, </a:t>
            </a:r>
            <a:r>
              <a:rPr lang="ru-RU" sz="2800" dirty="0" err="1" smtClean="0"/>
              <a:t>Хмельницька</a:t>
            </a:r>
            <a:r>
              <a:rPr lang="ru-RU" sz="2800" dirty="0" smtClean="0"/>
              <a:t>, </a:t>
            </a:r>
            <a:r>
              <a:rPr lang="ru-RU" sz="2800" dirty="0" err="1" smtClean="0"/>
              <a:t>Рівненська</a:t>
            </a:r>
            <a:r>
              <a:rPr lang="ru-RU" sz="2800" dirty="0" smtClean="0"/>
              <a:t>, </a:t>
            </a:r>
            <a:r>
              <a:rPr lang="ru-RU" sz="2800" dirty="0" err="1" smtClean="0"/>
              <a:t>Запорізька</a:t>
            </a:r>
            <a:r>
              <a:rPr lang="ru-RU" sz="2800" dirty="0" smtClean="0"/>
              <a:t>. </a:t>
            </a:r>
            <a:endParaRPr lang="uk-UA" sz="2800" dirty="0"/>
          </a:p>
        </p:txBody>
      </p:sp>
      <p:pic>
        <p:nvPicPr>
          <p:cNvPr id="1026" name="Picture 2" descr="http://uatom.org/files/upload/mapuk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0" b="4624"/>
          <a:stretch/>
        </p:blipFill>
        <p:spPr bwMode="auto">
          <a:xfrm>
            <a:off x="1187624" y="2708920"/>
            <a:ext cx="6831482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0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78" y="1"/>
            <a:ext cx="9124122" cy="25116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атомні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електростанції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поло-вини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. За </a:t>
            </a:r>
            <a:r>
              <a:rPr lang="ru-RU" dirty="0" err="1" smtClean="0"/>
              <a:t>винятком</a:t>
            </a:r>
            <a:r>
              <a:rPr lang="ru-RU" dirty="0" smtClean="0"/>
              <a:t> ядерного реактора, АЕС </a:t>
            </a:r>
            <a:r>
              <a:rPr lang="ru-RU" dirty="0" err="1" smtClean="0"/>
              <a:t>працює</a:t>
            </a:r>
            <a:r>
              <a:rPr lang="ru-RU" dirty="0" smtClean="0"/>
              <a:t> як </a:t>
            </a:r>
            <a:r>
              <a:rPr lang="ru-RU" dirty="0" err="1" smtClean="0"/>
              <a:t>звичайна</a:t>
            </a:r>
            <a:r>
              <a:rPr lang="ru-RU" dirty="0" smtClean="0"/>
              <a:t> </a:t>
            </a:r>
            <a:r>
              <a:rPr lang="ru-RU" dirty="0" err="1" smtClean="0"/>
              <a:t>теплоелектростанція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4098" name="Picture 2" descr="http://upload.wikimedia.org/wikipedia/commons/6/6a/Chernobyl_Nuclear_Power_Pla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1" b="4403"/>
          <a:stretch/>
        </p:blipFill>
        <p:spPr bwMode="auto">
          <a:xfrm>
            <a:off x="467544" y="2101906"/>
            <a:ext cx="8208912" cy="494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62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6056" y="620689"/>
            <a:ext cx="4067944" cy="590465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/>
              <a:t>Відпрацьовані</a:t>
            </a:r>
            <a:r>
              <a:rPr lang="ru-RU" dirty="0" smtClean="0"/>
              <a:t> </a:t>
            </a:r>
            <a:r>
              <a:rPr lang="ru-RU" dirty="0" err="1" smtClean="0"/>
              <a:t>паливні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так само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радіоактивні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та </a:t>
            </a:r>
            <a:r>
              <a:rPr lang="ru-RU" dirty="0" err="1" smtClean="0"/>
              <a:t>продовжують</a:t>
            </a:r>
            <a:r>
              <a:rPr lang="ru-RU" dirty="0" smtClean="0"/>
              <a:t> </a:t>
            </a:r>
            <a:r>
              <a:rPr lang="ru-RU" dirty="0" err="1" smtClean="0"/>
              <a:t>виділяти</a:t>
            </a:r>
            <a:r>
              <a:rPr lang="ru-RU" dirty="0" smtClean="0"/>
              <a:t> тепло. Тому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охолоджують</a:t>
            </a:r>
            <a:r>
              <a:rPr lang="ru-RU" dirty="0" smtClean="0"/>
              <a:t> до остаточного </a:t>
            </a:r>
            <a:r>
              <a:rPr lang="ru-RU" dirty="0" err="1" smtClean="0"/>
              <a:t>радіоактивного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5124" name="Picture 4" descr="http://demotivation.me/images/20100409/fhjq3oo18t3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2" t="1986" r="4038" b="3446"/>
          <a:stretch/>
        </p:blipFill>
        <p:spPr bwMode="auto">
          <a:xfrm>
            <a:off x="251520" y="12373"/>
            <a:ext cx="4800121" cy="684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5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5250" y="-2819"/>
            <a:ext cx="9209249" cy="34318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dirty="0" err="1" smtClean="0"/>
              <a:t>Існують</a:t>
            </a:r>
            <a:r>
              <a:rPr lang="ru-RU" sz="2700" dirty="0" smtClean="0"/>
              <a:t> </a:t>
            </a:r>
            <a:r>
              <a:rPr lang="ru-RU" sz="2700" dirty="0" err="1" smtClean="0"/>
              <a:t>дві</a:t>
            </a:r>
            <a:r>
              <a:rPr lang="ru-RU" sz="2700" dirty="0" smtClean="0"/>
              <a:t> </a:t>
            </a:r>
            <a:r>
              <a:rPr lang="ru-RU" sz="2700" dirty="0" err="1" smtClean="0"/>
              <a:t>найбільш</a:t>
            </a:r>
            <a:r>
              <a:rPr lang="ru-RU" sz="2700" dirty="0" smtClean="0"/>
              <a:t> </a:t>
            </a:r>
            <a:r>
              <a:rPr lang="ru-RU" sz="2700" dirty="0" err="1" smtClean="0"/>
              <a:t>серйозні</a:t>
            </a:r>
            <a:r>
              <a:rPr lang="ru-RU" sz="2700" dirty="0" smtClean="0"/>
              <a:t> </a:t>
            </a:r>
            <a:r>
              <a:rPr lang="ru-RU" sz="2700" dirty="0" err="1" smtClean="0"/>
              <a:t>проблеми</a:t>
            </a:r>
            <a:r>
              <a:rPr lang="ru-RU" sz="2700" dirty="0" smtClean="0"/>
              <a:t> </a:t>
            </a:r>
            <a:r>
              <a:rPr lang="ru-RU" sz="2700" dirty="0" err="1" smtClean="0"/>
              <a:t>атомної</a:t>
            </a:r>
            <a:r>
              <a:rPr lang="ru-RU" sz="2700" dirty="0" smtClean="0"/>
              <a:t> </a:t>
            </a:r>
            <a:r>
              <a:rPr lang="ru-RU" sz="2700" dirty="0" err="1" smtClean="0"/>
              <a:t>енергетики</a:t>
            </a:r>
            <a:r>
              <a:rPr lang="ru-RU" sz="2700" dirty="0" smtClean="0"/>
              <a:t>: </a:t>
            </a:r>
            <a:r>
              <a:rPr lang="ru-RU" sz="2700" dirty="0" err="1" smtClean="0"/>
              <a:t>економічна</a:t>
            </a:r>
            <a:r>
              <a:rPr lang="ru-RU" sz="2700" dirty="0" smtClean="0"/>
              <a:t> - </a:t>
            </a:r>
            <a:r>
              <a:rPr lang="ru-RU" sz="2700" dirty="0" err="1" smtClean="0"/>
              <a:t>атомне</a:t>
            </a:r>
            <a:r>
              <a:rPr lang="ru-RU" sz="2700" dirty="0" smtClean="0"/>
              <a:t> </a:t>
            </a:r>
            <a:r>
              <a:rPr lang="ru-RU" sz="2700" dirty="0" err="1" smtClean="0"/>
              <a:t>паливо</a:t>
            </a:r>
            <a:r>
              <a:rPr lang="ru-RU" sz="2700" dirty="0" smtClean="0"/>
              <a:t> </a:t>
            </a:r>
            <a:r>
              <a:rPr lang="ru-RU" sz="2700" dirty="0" err="1" smtClean="0"/>
              <a:t>досить</a:t>
            </a:r>
            <a:r>
              <a:rPr lang="ru-RU" sz="2700" dirty="0" smtClean="0"/>
              <a:t> дороге, </a:t>
            </a:r>
            <a:r>
              <a:rPr lang="ru-RU" sz="2700" dirty="0" err="1" smtClean="0"/>
              <a:t>вартість</a:t>
            </a:r>
            <a:r>
              <a:rPr lang="ru-RU" sz="2700" dirty="0" smtClean="0"/>
              <a:t> </a:t>
            </a:r>
            <a:r>
              <a:rPr lang="ru-RU" sz="2700" dirty="0" err="1" smtClean="0"/>
              <a:t>будівництва</a:t>
            </a:r>
            <a:r>
              <a:rPr lang="ru-RU" sz="2700" dirty="0" smtClean="0"/>
              <a:t> </a:t>
            </a:r>
            <a:r>
              <a:rPr lang="ru-RU" sz="2700" dirty="0" err="1" smtClean="0"/>
              <a:t>атомних</a:t>
            </a:r>
            <a:r>
              <a:rPr lang="ru-RU" sz="2700" dirty="0" smtClean="0"/>
              <a:t> </a:t>
            </a:r>
            <a:r>
              <a:rPr lang="ru-RU" sz="2700" dirty="0" err="1" smtClean="0"/>
              <a:t>станцій</a:t>
            </a:r>
            <a:r>
              <a:rPr lang="ru-RU" sz="2700" dirty="0" smtClean="0"/>
              <a:t>, </a:t>
            </a:r>
            <a:r>
              <a:rPr lang="ru-RU" sz="2700" dirty="0" err="1" smtClean="0"/>
              <a:t>створення</a:t>
            </a:r>
            <a:r>
              <a:rPr lang="ru-RU" sz="2700" dirty="0" smtClean="0"/>
              <a:t> та </a:t>
            </a:r>
            <a:r>
              <a:rPr lang="ru-RU" sz="2700" dirty="0" err="1" smtClean="0"/>
              <a:t>підтримання</a:t>
            </a:r>
            <a:r>
              <a:rPr lang="ru-RU" sz="2700" dirty="0" smtClean="0"/>
              <a:t> на </a:t>
            </a:r>
            <a:r>
              <a:rPr lang="ru-RU" sz="2700" dirty="0" err="1" smtClean="0"/>
              <a:t>належному</a:t>
            </a:r>
            <a:r>
              <a:rPr lang="ru-RU" sz="2700" dirty="0" smtClean="0"/>
              <a:t> </a:t>
            </a:r>
            <a:r>
              <a:rPr lang="ru-RU" sz="2700" dirty="0" err="1" smtClean="0"/>
              <a:t>рівні</a:t>
            </a:r>
            <a:r>
              <a:rPr lang="ru-RU" sz="2700" dirty="0" smtClean="0"/>
              <a:t> систем </a:t>
            </a:r>
            <a:r>
              <a:rPr lang="ru-RU" sz="2700" dirty="0" err="1" smtClean="0"/>
              <a:t>забезпечення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реакторів</a:t>
            </a:r>
            <a:r>
              <a:rPr lang="ru-RU" sz="2700" dirty="0" smtClean="0"/>
              <a:t> </a:t>
            </a:r>
            <a:r>
              <a:rPr lang="ru-RU" sz="2700" dirty="0" err="1" smtClean="0"/>
              <a:t>ядерним</a:t>
            </a:r>
            <a:r>
              <a:rPr lang="ru-RU" sz="2700" dirty="0" smtClean="0"/>
              <a:t> </a:t>
            </a:r>
            <a:r>
              <a:rPr lang="ru-RU" sz="2700" dirty="0" err="1" smtClean="0"/>
              <a:t>пальним</a:t>
            </a:r>
            <a:r>
              <a:rPr lang="ru-RU" sz="2700" dirty="0" smtClean="0"/>
              <a:t>, </a:t>
            </a:r>
            <a:r>
              <a:rPr lang="ru-RU" sz="2700" dirty="0" err="1" smtClean="0"/>
              <a:t>захоронення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відпрацьованого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палива</a:t>
            </a:r>
            <a:r>
              <a:rPr lang="ru-RU" sz="2700" dirty="0" smtClean="0"/>
              <a:t> і </a:t>
            </a:r>
            <a:r>
              <a:rPr lang="ru-RU" sz="2700" dirty="0" err="1" smtClean="0"/>
              <a:t>радіоактивних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відходів</a:t>
            </a:r>
            <a:r>
              <a:rPr lang="ru-RU" sz="2700" dirty="0" smtClean="0"/>
              <a:t> та </a:t>
            </a:r>
            <a:r>
              <a:rPr lang="ru-RU" sz="2700" dirty="0" err="1" smtClean="0"/>
              <a:t>вивід</a:t>
            </a:r>
            <a:r>
              <a:rPr lang="ru-RU" sz="2700" dirty="0" smtClean="0"/>
              <a:t> </a:t>
            </a:r>
            <a:r>
              <a:rPr lang="ru-RU" sz="2700" dirty="0" err="1" smtClean="0"/>
              <a:t>ядерних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об’єктів</a:t>
            </a:r>
            <a:r>
              <a:rPr lang="ru-RU" sz="2700" dirty="0" smtClean="0"/>
              <a:t> з </a:t>
            </a:r>
            <a:r>
              <a:rPr lang="ru-RU" sz="2700" dirty="0" err="1" smtClean="0"/>
              <a:t>експлуатації</a:t>
            </a:r>
            <a:r>
              <a:rPr lang="ru-RU" sz="2700" dirty="0" smtClean="0"/>
              <a:t>; й </a:t>
            </a:r>
            <a:r>
              <a:rPr lang="ru-RU" sz="2700" dirty="0" err="1" smtClean="0"/>
              <a:t>екологічна</a:t>
            </a:r>
            <a:r>
              <a:rPr lang="ru-RU" sz="2700" dirty="0" smtClean="0"/>
              <a:t> - </a:t>
            </a:r>
            <a:r>
              <a:rPr lang="ru-RU" sz="2700" dirty="0" err="1" smtClean="0"/>
              <a:t>імовірність</a:t>
            </a:r>
            <a:r>
              <a:rPr lang="ru-RU" sz="2700" dirty="0" smtClean="0"/>
              <a:t> </a:t>
            </a:r>
            <a:r>
              <a:rPr lang="ru-RU" sz="2700" dirty="0" err="1" smtClean="0"/>
              <a:t>аварій</a:t>
            </a:r>
            <a:r>
              <a:rPr lang="ru-RU" sz="2700" dirty="0" smtClean="0"/>
              <a:t> та проблема </a:t>
            </a:r>
            <a:r>
              <a:rPr lang="ru-RU" sz="2700" dirty="0" err="1" smtClean="0"/>
              <a:t>захоронення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ядерних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відходів</a:t>
            </a:r>
            <a:r>
              <a:rPr lang="ru-RU" sz="2700" dirty="0" smtClean="0"/>
              <a:t>. </a:t>
            </a:r>
            <a:endParaRPr lang="uk-UA" sz="2700" dirty="0"/>
          </a:p>
        </p:txBody>
      </p:sp>
      <p:sp>
        <p:nvSpPr>
          <p:cNvPr id="4" name="AutoShape 2" descr="http://upload.wikimedia.org/wikipedia/commons/2/2c/Kernspaltung.svg"/>
          <p:cNvSpPr>
            <a:spLocks noChangeAspect="1" noChangeArrowheads="1"/>
          </p:cNvSpPr>
          <p:nvPr/>
        </p:nvSpPr>
        <p:spPr bwMode="auto">
          <a:xfrm>
            <a:off x="155575" y="-2147888"/>
            <a:ext cx="73342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http://upload.wikimedia.org/wikipedia/commons/2/2c/Kernspaltung.svg"/>
          <p:cNvSpPr>
            <a:spLocks noChangeAspect="1" noChangeArrowheads="1"/>
          </p:cNvSpPr>
          <p:nvPr/>
        </p:nvSpPr>
        <p:spPr bwMode="auto">
          <a:xfrm>
            <a:off x="307975" y="-1995488"/>
            <a:ext cx="73342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6" descr="http://upload.wikimedia.org/wikipedia/commons/2/2c/Kernspaltung.svg"/>
          <p:cNvSpPr>
            <a:spLocks noChangeAspect="1" noChangeArrowheads="1"/>
          </p:cNvSpPr>
          <p:nvPr/>
        </p:nvSpPr>
        <p:spPr bwMode="auto">
          <a:xfrm>
            <a:off x="460375" y="-1843088"/>
            <a:ext cx="73342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8" descr="http://upload.wikimedia.org/wikipedia/commons/2/2c/Kernspaltung.svg"/>
          <p:cNvSpPr>
            <a:spLocks noChangeAspect="1" noChangeArrowheads="1"/>
          </p:cNvSpPr>
          <p:nvPr/>
        </p:nvSpPr>
        <p:spPr bwMode="auto">
          <a:xfrm>
            <a:off x="612775" y="-1690688"/>
            <a:ext cx="73342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" name="Picture 2" descr="http://image.tsn.ua/media/images2/original/Jun2011/3834478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684754"/>
            <a:ext cx="4762500" cy="3171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2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1" y="188640"/>
            <a:ext cx="9144000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Проти</a:t>
            </a:r>
            <a:r>
              <a:rPr lang="ru-RU" dirty="0" smtClean="0"/>
              <a:t> АЕС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один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серйозний</a:t>
            </a:r>
            <a:r>
              <a:rPr lang="ru-RU" dirty="0" smtClean="0"/>
              <a:t> </a:t>
            </a:r>
            <a:r>
              <a:rPr lang="ru-RU" dirty="0" err="1" smtClean="0"/>
              <a:t>аргу</a:t>
            </a:r>
            <a:r>
              <a:rPr lang="ru-RU" dirty="0" smtClean="0"/>
              <a:t>-мент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ядерного </a:t>
            </a:r>
            <a:r>
              <a:rPr lang="ru-RU" dirty="0" err="1" smtClean="0"/>
              <a:t>озброєння</a:t>
            </a:r>
            <a:r>
              <a:rPr lang="ru-RU" dirty="0" smtClean="0"/>
              <a:t>. </a:t>
            </a:r>
            <a:endParaRPr lang="uk-UA" dirty="0" smtClean="0"/>
          </a:p>
        </p:txBody>
      </p:sp>
      <p:pic>
        <p:nvPicPr>
          <p:cNvPr id="7170" name="Picture 2" descr="http://www.pitt.edu/~super1/lecture/lec37931/img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9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0019" y="1"/>
            <a:ext cx="9174019" cy="3140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 smtClean="0"/>
              <a:t>Техногенні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навколишнє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середовище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будівництві</a:t>
            </a:r>
            <a:r>
              <a:rPr lang="ru-RU" sz="2800" dirty="0" smtClean="0"/>
              <a:t> й </a:t>
            </a:r>
            <a:r>
              <a:rPr lang="ru-RU" sz="2800" dirty="0" err="1" smtClean="0"/>
              <a:t>експлуатації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атомних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електростанцій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різноманітні</a:t>
            </a:r>
            <a:r>
              <a:rPr lang="ru-RU" sz="2800" dirty="0" smtClean="0"/>
              <a:t>. </a:t>
            </a:r>
            <a:r>
              <a:rPr lang="ru-RU" sz="2800" dirty="0" err="1" smtClean="0"/>
              <a:t>Звичайно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говорять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фізичні</a:t>
            </a:r>
            <a:r>
              <a:rPr lang="ru-RU" sz="2800" dirty="0" smtClean="0"/>
              <a:t>, </a:t>
            </a:r>
            <a:r>
              <a:rPr lang="ru-RU" sz="2800" dirty="0" err="1" smtClean="0"/>
              <a:t>хімічні</a:t>
            </a:r>
            <a:r>
              <a:rPr lang="ru-RU" sz="2800" dirty="0" smtClean="0"/>
              <a:t>, </a:t>
            </a:r>
            <a:r>
              <a:rPr lang="ru-RU" sz="2800" dirty="0" err="1" smtClean="0"/>
              <a:t>радіаційні</a:t>
            </a:r>
            <a:r>
              <a:rPr lang="ru-RU" sz="2800" dirty="0" smtClean="0"/>
              <a:t> й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фактори</a:t>
            </a:r>
            <a:r>
              <a:rPr lang="ru-RU" sz="2800" dirty="0" smtClean="0"/>
              <a:t> техногенного </a:t>
            </a:r>
            <a:r>
              <a:rPr lang="ru-RU" sz="2800" dirty="0" err="1" smtClean="0"/>
              <a:t>впливу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експлуатації</a:t>
            </a:r>
            <a:r>
              <a:rPr lang="ru-RU" sz="2800" dirty="0" smtClean="0"/>
              <a:t> АЕС на </a:t>
            </a:r>
            <a:r>
              <a:rPr lang="ru-RU" sz="2800" dirty="0" err="1" smtClean="0"/>
              <a:t>об'єкти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навколишнього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. </a:t>
            </a:r>
            <a:endParaRPr lang="uk-UA" sz="2800" dirty="0"/>
          </a:p>
        </p:txBody>
      </p:sp>
      <p:pic>
        <p:nvPicPr>
          <p:cNvPr id="8194" name="Picture 2" descr="http://image.zn.ua/media/images/original/Jan2011/287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73" y="2261034"/>
            <a:ext cx="6984776" cy="462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4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29411"/>
            <a:ext cx="9144000" cy="3530419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err="1" smtClean="0"/>
              <a:t>Найбільш</a:t>
            </a:r>
            <a:r>
              <a:rPr lang="ru-RU" sz="3000" dirty="0" smtClean="0"/>
              <a:t> </a:t>
            </a:r>
            <a:r>
              <a:rPr lang="ru-RU" sz="3000" dirty="0" err="1" smtClean="0"/>
              <a:t>істотні</a:t>
            </a:r>
            <a:r>
              <a:rPr lang="ru-RU" sz="3000" dirty="0" smtClean="0"/>
              <a:t> </a:t>
            </a:r>
            <a:r>
              <a:rPr lang="ru-RU" sz="3000" dirty="0" err="1" smtClean="0"/>
              <a:t>фактори</a:t>
            </a:r>
            <a:r>
              <a:rPr lang="ru-RU" sz="3000" dirty="0" smtClean="0"/>
              <a:t> - </a:t>
            </a:r>
          </a:p>
          <a:p>
            <a:pPr marL="0" indent="0">
              <a:buNone/>
            </a:pPr>
            <a:r>
              <a:rPr lang="ru-RU" sz="3000" dirty="0" smtClean="0"/>
              <a:t>· </a:t>
            </a:r>
            <a:r>
              <a:rPr lang="ru-RU" sz="3000" dirty="0" err="1" smtClean="0"/>
              <a:t>локальний</a:t>
            </a:r>
            <a:r>
              <a:rPr lang="ru-RU" sz="3000" dirty="0" smtClean="0"/>
              <a:t> </a:t>
            </a:r>
            <a:r>
              <a:rPr lang="ru-RU" sz="3000" dirty="0" err="1" smtClean="0"/>
              <a:t>механічний</a:t>
            </a:r>
            <a:r>
              <a:rPr lang="ru-RU" sz="3000" dirty="0" smtClean="0"/>
              <a:t> </a:t>
            </a:r>
            <a:r>
              <a:rPr lang="ru-RU" sz="3000" dirty="0" err="1" smtClean="0"/>
              <a:t>вплив</a:t>
            </a:r>
            <a:r>
              <a:rPr lang="ru-RU" sz="3000" dirty="0" smtClean="0"/>
              <a:t> на </a:t>
            </a:r>
            <a:r>
              <a:rPr lang="ru-RU" sz="3000" dirty="0" err="1" smtClean="0"/>
              <a:t>рельєф</a:t>
            </a:r>
            <a:r>
              <a:rPr lang="ru-RU" sz="3000" dirty="0" smtClean="0"/>
              <a:t> </a:t>
            </a:r>
          </a:p>
          <a:p>
            <a:pPr marL="0" indent="0">
              <a:buNone/>
            </a:pPr>
            <a:r>
              <a:rPr lang="ru-RU" sz="3000" dirty="0" smtClean="0"/>
              <a:t>· </a:t>
            </a:r>
            <a:r>
              <a:rPr lang="ru-RU" sz="3000" dirty="0" err="1" smtClean="0"/>
              <a:t>стік</a:t>
            </a:r>
            <a:r>
              <a:rPr lang="ru-RU" sz="3000" dirty="0" smtClean="0"/>
              <a:t> </a:t>
            </a:r>
            <a:r>
              <a:rPr lang="ru-RU" sz="3000" dirty="0" err="1" smtClean="0"/>
              <a:t>поверхневих</a:t>
            </a:r>
            <a:r>
              <a:rPr lang="ru-RU" sz="3000" dirty="0" smtClean="0"/>
              <a:t> і </a:t>
            </a:r>
            <a:r>
              <a:rPr lang="ru-RU" sz="3000" dirty="0" err="1" smtClean="0"/>
              <a:t>ґрунтових</a:t>
            </a:r>
            <a:r>
              <a:rPr lang="ru-RU" sz="3000" dirty="0" smtClean="0"/>
              <a:t> вод, </a:t>
            </a:r>
            <a:r>
              <a:rPr lang="ru-RU" sz="3000" dirty="0" err="1" smtClean="0"/>
              <a:t>що</a:t>
            </a:r>
            <a:r>
              <a:rPr lang="ru-RU" sz="3000" dirty="0" smtClean="0"/>
              <a:t> </a:t>
            </a:r>
            <a:r>
              <a:rPr lang="ru-RU" sz="3000" dirty="0" err="1" smtClean="0"/>
              <a:t>містять</a:t>
            </a:r>
            <a:r>
              <a:rPr lang="ru-RU" sz="3000" dirty="0" smtClean="0"/>
              <a:t> </a:t>
            </a:r>
            <a:r>
              <a:rPr lang="ru-RU" sz="3000" dirty="0" err="1" smtClean="0"/>
              <a:t>хімічні</a:t>
            </a:r>
            <a:r>
              <a:rPr lang="ru-RU" sz="3000" dirty="0" smtClean="0"/>
              <a:t> і </a:t>
            </a:r>
            <a:r>
              <a:rPr lang="ru-RU" sz="3000" dirty="0" err="1" smtClean="0"/>
              <a:t>радіоактивні</a:t>
            </a:r>
            <a:r>
              <a:rPr lang="ru-RU" sz="3000" dirty="0" smtClean="0"/>
              <a:t> </a:t>
            </a:r>
            <a:r>
              <a:rPr lang="ru-RU" sz="3000" dirty="0" err="1" smtClean="0"/>
              <a:t>компоненти</a:t>
            </a:r>
            <a:r>
              <a:rPr lang="ru-RU" sz="3000" dirty="0" smtClean="0"/>
              <a:t>, </a:t>
            </a:r>
          </a:p>
          <a:p>
            <a:pPr marL="0" indent="0">
              <a:buNone/>
            </a:pPr>
            <a:r>
              <a:rPr lang="ru-RU" sz="3000" dirty="0" smtClean="0"/>
              <a:t>· </a:t>
            </a:r>
            <a:r>
              <a:rPr lang="ru-RU" sz="3000" dirty="0" err="1" smtClean="0"/>
              <a:t>зміна</a:t>
            </a:r>
            <a:r>
              <a:rPr lang="ru-RU" sz="3000" dirty="0" smtClean="0"/>
              <a:t> характеру </a:t>
            </a:r>
            <a:r>
              <a:rPr lang="ru-RU" sz="3000" dirty="0" err="1" smtClean="0"/>
              <a:t>землекористування</a:t>
            </a:r>
            <a:r>
              <a:rPr lang="ru-RU" sz="3000" dirty="0" smtClean="0"/>
              <a:t> й </a:t>
            </a:r>
            <a:r>
              <a:rPr lang="ru-RU" sz="3000" dirty="0" err="1" smtClean="0"/>
              <a:t>обмінних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процесів</a:t>
            </a:r>
            <a:r>
              <a:rPr lang="ru-RU" sz="3000" dirty="0" smtClean="0"/>
              <a:t> у </a:t>
            </a:r>
            <a:r>
              <a:rPr lang="ru-RU" sz="3000" dirty="0" err="1" smtClean="0"/>
              <a:t>безпосередній</a:t>
            </a:r>
            <a:r>
              <a:rPr lang="ru-RU" sz="3000" dirty="0" smtClean="0"/>
              <a:t> </a:t>
            </a:r>
            <a:r>
              <a:rPr lang="ru-RU" sz="3000" dirty="0" err="1" smtClean="0"/>
              <a:t>близькості</a:t>
            </a:r>
            <a:r>
              <a:rPr lang="ru-RU" sz="3000" dirty="0" smtClean="0"/>
              <a:t> </a:t>
            </a:r>
            <a:r>
              <a:rPr lang="ru-RU" sz="3000" dirty="0" err="1" smtClean="0"/>
              <a:t>від</a:t>
            </a:r>
            <a:r>
              <a:rPr lang="ru-RU" sz="3000" dirty="0" smtClean="0"/>
              <a:t> АЕС</a:t>
            </a:r>
          </a:p>
          <a:p>
            <a:pPr marL="0" indent="0">
              <a:buNone/>
            </a:pPr>
            <a:r>
              <a:rPr lang="ru-RU" sz="3000" dirty="0" smtClean="0"/>
              <a:t>· </a:t>
            </a:r>
            <a:r>
              <a:rPr lang="ru-RU" sz="3000" dirty="0" err="1" smtClean="0"/>
              <a:t>зміна</a:t>
            </a:r>
            <a:r>
              <a:rPr lang="ru-RU" sz="3000" dirty="0" smtClean="0"/>
              <a:t> </a:t>
            </a:r>
            <a:r>
              <a:rPr lang="ru-RU" sz="3000" dirty="0" err="1" smtClean="0"/>
              <a:t>мікрокліматичних</a:t>
            </a:r>
            <a:r>
              <a:rPr lang="ru-RU" sz="3000" dirty="0" smtClean="0"/>
              <a:t> характеристик </a:t>
            </a:r>
            <a:r>
              <a:rPr lang="ru-RU" sz="3000" dirty="0" err="1" smtClean="0"/>
              <a:t>прилеглих</a:t>
            </a:r>
            <a:r>
              <a:rPr lang="ru-RU" sz="3000" dirty="0" smtClean="0"/>
              <a:t> </a:t>
            </a:r>
            <a:r>
              <a:rPr lang="ru-RU" sz="3000" dirty="0" err="1" smtClean="0"/>
              <a:t>районів</a:t>
            </a:r>
            <a:r>
              <a:rPr lang="ru-RU" sz="3000" dirty="0" smtClean="0"/>
              <a:t>. </a:t>
            </a:r>
          </a:p>
          <a:p>
            <a:endParaRPr lang="uk-UA" dirty="0"/>
          </a:p>
        </p:txBody>
      </p:sp>
      <p:pic>
        <p:nvPicPr>
          <p:cNvPr id="9218" name="Picture 2" descr="http://vkurse.ua/i/2008-06/atomshchikam-povysyat-zarplatu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7"/>
          <a:stretch/>
        </p:blipFill>
        <p:spPr bwMode="auto">
          <a:xfrm>
            <a:off x="0" y="4509120"/>
            <a:ext cx="3124431" cy="216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vidomosti-ua.com/photo/original-13003579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797" y="3198000"/>
            <a:ext cx="5789712" cy="34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8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370</Words>
  <Application>Microsoft Office PowerPoint</Application>
  <PresentationFormat>Экран (4:3)</PresentationFormat>
  <Paragraphs>23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Екологічні проблеми ядерної енергетики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Екологічні проблеми ядерної енергетики</dc:title>
  <dc:creator>Admin</dc:creator>
  <cp:lastModifiedBy>Admin</cp:lastModifiedBy>
  <cp:revision>16</cp:revision>
  <dcterms:created xsi:type="dcterms:W3CDTF">2014-05-21T18:52:08Z</dcterms:created>
  <dcterms:modified xsi:type="dcterms:W3CDTF">2014-05-21T20:19:03Z</dcterms:modified>
</cp:coreProperties>
</file>