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7772400" cy="1470025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3397" y="3214686"/>
            <a:ext cx="5897206" cy="150019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68" y="642918"/>
            <a:ext cx="1543032" cy="5483246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42918"/>
            <a:ext cx="6615130" cy="548324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50000"/>
              <a:buFont typeface="Wingdings"/>
              <a:buChar char=""/>
              <a:defRPr/>
            </a:lvl1pPr>
            <a:lvl2pPr>
              <a:buSzPct val="50000"/>
              <a:buFont typeface="Wingdings 2"/>
              <a:buChar char=""/>
              <a:defRPr/>
            </a:lvl2pPr>
            <a:lvl3pPr>
              <a:buSzPct val="50000"/>
              <a:buFont typeface="Wingdings"/>
              <a:buChar char="Y"/>
              <a:defRPr/>
            </a:lvl3pPr>
            <a:lvl4pPr>
              <a:buSzPct val="50000"/>
              <a:buFont typeface="Wingdings 2"/>
              <a:buChar char="³"/>
              <a:defRPr/>
            </a:lvl4pPr>
            <a:lvl5pPr>
              <a:buSzPct val="50000"/>
              <a:buFont typeface="Wingdings 2"/>
              <a:buChar char=""/>
              <a:defRPr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43183"/>
            <a:ext cx="6457968" cy="1362075"/>
          </a:xfrm>
        </p:spPr>
        <p:txBody>
          <a:bodyPr anchor="ctr"/>
          <a:lstStyle>
            <a:lvl1pPr algn="l">
              <a:defRPr sz="4000" b="0" cap="all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009383"/>
            <a:ext cx="4529142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0"/>
            </a:lvl3pPr>
            <a:lvl4pPr marL="1371600" indent="0">
              <a:buNone/>
              <a:defRPr sz="1600" b="0"/>
            </a:lvl4pPr>
            <a:lvl5pPr marL="1828800" indent="0">
              <a:buNone/>
              <a:defRPr sz="1600" b="0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effectLst/>
              </a:defRPr>
            </a:lvl1pPr>
            <a:lvl2pPr marL="457200" indent="0">
              <a:buNone/>
              <a:defRPr sz="2000" b="0">
                <a:effectLst/>
              </a:defRPr>
            </a:lvl2pPr>
            <a:lvl3pPr marL="914400" indent="0">
              <a:buNone/>
              <a:defRPr sz="1800" b="0">
                <a:effectLst/>
              </a:defRPr>
            </a:lvl3pPr>
            <a:lvl4pPr marL="1371600" indent="0">
              <a:buNone/>
              <a:defRPr sz="1600" b="0">
                <a:effectLst/>
              </a:defRPr>
            </a:lvl4pPr>
            <a:lvl5pPr marL="1828800" indent="0">
              <a:buNone/>
              <a:defRPr sz="1600" b="0">
                <a:effectLst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571480"/>
            <a:ext cx="3008313" cy="1071570"/>
          </a:xfrm>
        </p:spPr>
        <p:txBody>
          <a:bodyPr anchor="t"/>
          <a:lstStyle>
            <a:lvl1pPr algn="l">
              <a:defRPr sz="2000" b="0"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71481"/>
            <a:ext cx="5111750" cy="55546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43051"/>
            <a:ext cx="3008313" cy="44831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687306"/>
            <a:ext cx="850886" cy="4670520"/>
          </a:xfrm>
        </p:spPr>
        <p:txBody>
          <a:bodyPr vert="eaVert" anchor="ctr"/>
          <a:lstStyle>
            <a:lvl1pPr algn="ctr">
              <a:defRPr sz="2000" b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0166" y="684213"/>
            <a:ext cx="6929486" cy="4673613"/>
          </a:xfrm>
          <a:prstGeom prst="roundRect">
            <a:avLst>
              <a:gd name="adj" fmla="val 5966"/>
            </a:avLst>
          </a:prstGeom>
          <a:solidFill>
            <a:schemeClr val="bg2">
              <a:tint val="60000"/>
              <a:alpha val="50000"/>
            </a:schemeClr>
          </a:solidFill>
          <a:effectLst>
            <a:outerShdw blurRad="127000" dist="101600" dir="2700000" algn="tl" rotWithShape="0">
              <a:srgbClr val="000000">
                <a:alpha val="43137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0166" y="5481658"/>
            <a:ext cx="6924037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9892A-0574-4753-B3B5-882803074C2D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1090" y="0"/>
            <a:ext cx="642910" cy="571480"/>
          </a:xfrm>
          <a:prstGeom prst="roundRect">
            <a:avLst>
              <a:gd name="adj" fmla="val 16667"/>
            </a:avLst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  <a:tileRect/>
          </a:gra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z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ø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Y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³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¹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6%D1%8B%D1%81%D0%B8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ru.wikipedia.org/wiki/%D0%98%D1%85%D1%8D%D1%82%D1%83%D0%B0%D0%BD%D1%8C%D1%81%D0%BA%D0%BE%D0%B5_%D0%B2%D0%BE%D1%81%D1%81%D1%82%D0%B0%D0%BD%D0%B8%D0%B5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9C%D0%B0%D0%BD%D1%87%D0%B6%D1%83%D1%80%D0%B8%D1%8F" TargetMode="External"/><Relationship Id="rId5" Type="http://schemas.openxmlformats.org/officeDocument/2006/relationships/hyperlink" Target="http://ru.wikipedia.org/wiki/%D0%9B%D0%B8%D0%BD%D0%B5%D0%B2%D0%B8%D1%87,_%D0%9D%D0%B8%D0%BA%D0%BE%D0%BB%D0%B0%D0%B9_%D0%9F%D0%B5%D1%82%D1%80%D0%BE%D0%B2%D0%B8%D1%87" TargetMode="External"/><Relationship Id="rId4" Type="http://schemas.openxmlformats.org/officeDocument/2006/relationships/hyperlink" Target="http://ru.wikipedia.org/wiki/%D0%92%D0%B0%D0%BB%D1%8C%D0%B4%D0%B5%D1%80%D0%B7%D0%B5%D0%B5,_%D0%90%D0%BB%D1%8C%D1%84%D1%80%D0%B5%D0%B4_%D1%84%D0%BE%D0%BD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3%D1%83%D0%B0%D0%BD%D1%81%D1%8E%D0%B9" TargetMode="External"/><Relationship Id="rId3" Type="http://schemas.openxmlformats.org/officeDocument/2006/relationships/hyperlink" Target="http://ru.wikipedia.org/wiki/%D0%9C%D0%B0%D0%BD%D1%87%D0%B6%D1%83%D1%80%D0%B8%D1%8F" TargetMode="External"/><Relationship Id="rId7" Type="http://schemas.openxmlformats.org/officeDocument/2006/relationships/hyperlink" Target="http://ru.wikipedia.org/wiki/%D0%A6%D1%8B%D1%81%D0%B8" TargetMode="External"/><Relationship Id="rId2" Type="http://schemas.openxmlformats.org/officeDocument/2006/relationships/hyperlink" Target="http://ru.wikipedia.org/wiki/%D0%A0%D1%83%D1%81%D1%81%D0%BA%D0%BE-%D1%8F%D0%BF%D0%BE%D0%BD%D1%81%D0%BA%D0%B0%D1%8F_%D0%B2%D0%BE%D0%B9%D0%BD%D0%B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9A%D0%92%D0%96%D0%94" TargetMode="External"/><Relationship Id="rId5" Type="http://schemas.openxmlformats.org/officeDocument/2006/relationships/hyperlink" Target="http://ru.wikipedia.org/wiki/%D0%9F%D0%BE%D1%80%D1%82-%D0%90%D1%80%D1%82%D1%83%D1%80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://ru.wikipedia.org/wiki/%D0%9A%D0%BE%D1%80%D0%B5%D1%8F" TargetMode="External"/><Relationship Id="rId9" Type="http://schemas.openxmlformats.org/officeDocument/2006/relationships/hyperlink" Target="http://ru.wikipedia.org/wiki/%D0%9F%D1%83_%D0%98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/index.php?title=%D0%92%D1%82%D0%BE%D1%80%D0%B0%D1%8F_%D1%80%D0%B5%D0%B2%D0%BE%D0%BB%D1%8E%D1%86%D0%B8%D1%8F&amp;action=edit&amp;redlink=1" TargetMode="External"/><Relationship Id="rId3" Type="http://schemas.openxmlformats.org/officeDocument/2006/relationships/hyperlink" Target="http://ru.wikipedia.org/wiki/%D0%A1%D0%B8%D0%BD%D1%8C%D1%85%D0%B0%D0%B9%D1%81%D0%BA%D0%B0%D1%8F_%D1%80%D0%B5%D0%B2%D0%BE%D0%BB%D1%8E%D1%86%D0%B8%D1%8F" TargetMode="External"/><Relationship Id="rId7" Type="http://schemas.openxmlformats.org/officeDocument/2006/relationships/hyperlink" Target="http://ru.wikipedia.org/wiki/%D0%AE%D0%B0%D0%BD%D1%8C_%D0%A8%D0%B8%D0%BA%D0%B0%D0%B9" TargetMode="External"/><Relationship Id="rId2" Type="http://schemas.openxmlformats.org/officeDocument/2006/relationships/hyperlink" Target="http://ru.wikipedia.org/wiki/%D0%A3%D1%87%D0%B0%D0%BD%D1%81%D0%BA%D0%BE%D0%B5_%D0%B2%D0%BE%D1%81%D1%81%D1%82%D0%B0%D0%BD%D0%B8%D0%B5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9F%D1%83_%D0%98" TargetMode="External"/><Relationship Id="rId5" Type="http://schemas.openxmlformats.org/officeDocument/2006/relationships/hyperlink" Target="http://ru.wikipedia.org/wiki/%D0%A2%D0%B8%D0%B1%D0%B5%D1%82" TargetMode="External"/><Relationship Id="rId10" Type="http://schemas.openxmlformats.org/officeDocument/2006/relationships/image" Target="../media/image5.jpeg"/><Relationship Id="rId4" Type="http://schemas.openxmlformats.org/officeDocument/2006/relationships/hyperlink" Target="http://ru.wikipedia.org/wiki/%D0%9A%D0%B8%D1%82%D0%B0%D0%B9%D1%81%D0%BA%D0%B0%D1%8F_%D1%80%D0%B5%D1%81%D0%BF%D1%83%D0%B1%D0%BB%D0%B8%D0%BA%D0%B0" TargetMode="External"/><Relationship Id="rId9" Type="http://schemas.openxmlformats.org/officeDocument/2006/relationships/hyperlink" Target="http://ru.wikipedia.org/wiki/%D0%A1%D1%83%D0%BD%D1%8C_%D0%AF%D1%82%D1%81%D0%B5%D0%BD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3%D1%83%D0%B9%D1%87%D0%B6%D0%BE%D1%83" TargetMode="External"/><Relationship Id="rId13" Type="http://schemas.openxmlformats.org/officeDocument/2006/relationships/hyperlink" Target="http://ru.wikipedia.org/wiki/%D0%A5%D1%83%D0%BD%D0%B0%D0%BD%D1%8C" TargetMode="External"/><Relationship Id="rId3" Type="http://schemas.openxmlformats.org/officeDocument/2006/relationships/hyperlink" Target="http://ru.wikipedia.org/wiki/%D0%A6%D0%B8%D0%BD%D0%B4%D0%B0%D0%BE" TargetMode="External"/><Relationship Id="rId7" Type="http://schemas.openxmlformats.org/officeDocument/2006/relationships/hyperlink" Target="http://ru.wikipedia.org/wiki/%D0%AE%D0%BD%D1%8C%D0%BD%D0%B0%D0%BD%D1%8C" TargetMode="External"/><Relationship Id="rId12" Type="http://schemas.openxmlformats.org/officeDocument/2006/relationships/hyperlink" Target="http://ru.wikipedia.org/wiki/%D0%A1%D1%8B%D1%87%D1%83%D0%B0%D0%BD%D1%8C" TargetMode="External"/><Relationship Id="rId2" Type="http://schemas.openxmlformats.org/officeDocument/2006/relationships/hyperlink" Target="http://ru.wikipedia.org/wiki/%D0%AF%D0%BF%D0%BE%D0%BD%D0%B8%D1%8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9A%D0%B8%D1%82%D0%B0%D0%B9%D1%81%D0%BA%D0%B0%D1%8F_%D0%B8%D0%BC%D0%BF%D0%B5%D1%80%D0%B8%D1%8F_(1915%E2%80%931916)" TargetMode="External"/><Relationship Id="rId11" Type="http://schemas.openxmlformats.org/officeDocument/2006/relationships/hyperlink" Target="http://ru.wikipedia.org/wiki/%D0%A7%D0%B6%D1%8D%D1%86%D0%B7%D1%8F%D0%BD" TargetMode="External"/><Relationship Id="rId5" Type="http://schemas.openxmlformats.org/officeDocument/2006/relationships/hyperlink" Target="http://ru.wikipedia.org/wiki/%D0%AE%D0%B0%D0%BD%D1%8C_%D0%A8%D0%B8%D0%BA%D0%B0%D0%B9" TargetMode="External"/><Relationship Id="rId10" Type="http://schemas.openxmlformats.org/officeDocument/2006/relationships/hyperlink" Target="http://ru.wikipedia.org/wiki/%D0%93%D1%83%D0%B0%D0%BD%D0%B4%D1%83%D0%BD" TargetMode="External"/><Relationship Id="rId4" Type="http://schemas.openxmlformats.org/officeDocument/2006/relationships/hyperlink" Target="http://ru.wikipedia.org/wiki/%D0%A8%D0%B0%D0%BD%D1%8C%D0%B4%D1%83%D0%BD" TargetMode="External"/><Relationship Id="rId9" Type="http://schemas.openxmlformats.org/officeDocument/2006/relationships/hyperlink" Target="http://ru.wikipedia.org/wiki/%D0%93%D1%83%D0%B0%D0%BD%D1%81%D0%B8" TargetMode="External"/><Relationship Id="rId1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857232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i="1" dirty="0" smtClean="0"/>
              <a:t>Китай </a:t>
            </a:r>
            <a:endParaRPr lang="ru-RU" sz="96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5143512"/>
            <a:ext cx="5897206" cy="1500198"/>
          </a:xfrm>
        </p:spPr>
        <p:txBody>
          <a:bodyPr/>
          <a:lstStyle/>
          <a:p>
            <a:r>
              <a:rPr lang="ru-RU" dirty="0" smtClean="0"/>
              <a:t>Авторы: Рыжкова Оксана и Невоструева </a:t>
            </a:r>
            <a:r>
              <a:rPr lang="ru-RU" dirty="0" smtClean="0"/>
              <a:t>Люба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ru-RU" dirty="0" err="1" smtClean="0"/>
              <a:t>Жилавская</a:t>
            </a:r>
            <a:r>
              <a:rPr lang="ru-RU" dirty="0" smtClean="0"/>
              <a:t> Катя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До фабричная </a:t>
            </a:r>
            <a:r>
              <a:rPr lang="ru-RU" b="1" dirty="0" smtClean="0"/>
              <a:t>промышленность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 smtClean="0"/>
              <a:t>Определенной массовой производственной базой для развития национального промышленного капитала являлась </a:t>
            </a:r>
            <a:r>
              <a:rPr lang="ru-RU" dirty="0" smtClean="0"/>
              <a:t>до фабричная </a:t>
            </a:r>
            <a:r>
              <a:rPr lang="ru-RU" dirty="0" smtClean="0"/>
              <a:t>промышленность, продолжавшая играть решающую роль в обеспечении нужд городского и сельского населения не только многими видами потребительских товаров и услуг, но и в снабжении крестьянина и ремесленника простейшими орудиями труда. Во всех формах </a:t>
            </a:r>
            <a:r>
              <a:rPr lang="ru-RU" dirty="0" smtClean="0"/>
              <a:t>до фабричной </a:t>
            </a:r>
            <a:r>
              <a:rPr lang="ru-RU" dirty="0" smtClean="0"/>
              <a:t>промышленности было занято не менее 10% населения страны, в том числе в больших городах более 12 млн. человек занятых ремеслом. Включение Китая в мировой капиталистический рынок и развитие фабрично-заводского производства в самом Китае не могли не сказаться болезненно на кустарно-ремесленном и мануфактурном производстве: погибали целые отрасли и центры </a:t>
            </a:r>
            <a:r>
              <a:rPr lang="ru-RU" dirty="0" smtClean="0"/>
              <a:t>до фабричной </a:t>
            </a:r>
            <a:r>
              <a:rPr lang="ru-RU" dirty="0" smtClean="0"/>
              <a:t>промышленности (хлопкопрядение, производство масляных светильников и т.п.). Однако в целом </a:t>
            </a:r>
            <a:r>
              <a:rPr lang="ru-RU" dirty="0" smtClean="0"/>
              <a:t>до фабричная </a:t>
            </a:r>
            <a:r>
              <a:rPr lang="ru-RU" dirty="0" smtClean="0"/>
              <a:t>промышленность продолжала развиваться, ибо капиталистическая эпоха несла с собой для нее не только разрушение. Накануне и особенно после Синьхайской революции в отдельных отраслях </a:t>
            </a:r>
            <a:r>
              <a:rPr lang="ru-RU" dirty="0" smtClean="0"/>
              <a:t>до фабричной </a:t>
            </a:r>
            <a:r>
              <a:rPr lang="ru-RU" dirty="0" smtClean="0"/>
              <a:t>промышленности наблюдался некоторый технический прогресс, насколько он вообще возможен в рамках кустарно-ремесленного производства. Проявилось это в применении усовершенствованного металлического ткацкого станка вместо прежнего деревянного, в распространении простейших машин в вязальном, швейном и некоторых других видах производства.</a:t>
            </a:r>
            <a:endParaRPr lang="ru-RU" dirty="0"/>
          </a:p>
        </p:txBody>
      </p:sp>
      <p:pic>
        <p:nvPicPr>
          <p:cNvPr id="5" name="Содержимое 4" descr="old_china_1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29256" y="1857364"/>
            <a:ext cx="3214710" cy="421484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721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785795"/>
            <a:ext cx="4038600" cy="4179028"/>
          </a:xfrm>
        </p:spPr>
      </p:pic>
      <p:sp>
        <p:nvSpPr>
          <p:cNvPr id="5" name="Заголовок 1"/>
          <p:cNvSpPr>
            <a:spLocks noGrp="1"/>
          </p:cNvSpPr>
          <p:nvPr>
            <p:ph sz="half" idx="1"/>
          </p:nvPr>
        </p:nvSpPr>
        <p:spPr>
          <a:xfrm>
            <a:off x="457200" y="500042"/>
            <a:ext cx="4038600" cy="5626121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Внутри городских ремесленных цехов также развиваются капиталистические отношения, все больше применяется наемный труд, происходит сращивание верхушки цехов с торгово-ростовщическим капиталом. В благоприятной рыночной конъюнктуре периода мировой войны усиливается приток торгово-ростовщического капитала в рассеянную и централизованную мануфактуру, активно растет и развивается мануфактурное производство, причем индивидуальное предпринимательство уступает место акционерному.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Особенности деревенской жизни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dirty="0" smtClean="0"/>
              <a:t>Ускорились перемены и в деревне. Прежде всего, завершается ликвидация казенных, государственно-феодальных форм землевладения и эксплуатации, привнесенных в китайскую деревню маньчжурским завоеванием. Распад землевладения военного сословия, землевладения военных поселений и превращение этих земель в частновладельческие активно шли на рубеже веков. Но именно революция и новое республиканское законодательство окончательно ликвидировали привнесенные формы казенного землевладения и личной зависимости (крепостной -- </a:t>
            </a:r>
            <a:r>
              <a:rPr lang="ru-RU" dirty="0" err="1" smtClean="0"/>
              <a:t>чжуандины</a:t>
            </a:r>
            <a:r>
              <a:rPr lang="ru-RU" dirty="0" smtClean="0"/>
              <a:t> и т.п., а также рабской -- нули, </a:t>
            </a:r>
            <a:r>
              <a:rPr lang="ru-RU" dirty="0" err="1" smtClean="0"/>
              <a:t>нупу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Медленнее шли изменения в традиционном, «азиатском» землевладении и землепользовании, в традиционно китайских (фискальных, ростовщических, арендных) формах эксплуатации сельского населения. В наследство от императорского Китая республиканский Китай получил тяжелейшее аграрное перенаселение, в значительной мере определившее производственный и социальный облик китайской деревни. В 1917 г. обрабатывалось примерно 1,5 млрд. </a:t>
            </a:r>
            <a:r>
              <a:rPr lang="ru-RU" dirty="0" err="1" smtClean="0"/>
              <a:t>му</a:t>
            </a:r>
            <a:r>
              <a:rPr lang="ru-RU" dirty="0" smtClean="0"/>
              <a:t> земли, что и определяло ничтожно малый размер среднего крестьянского хозяйства -- менее 20 </a:t>
            </a:r>
            <a:r>
              <a:rPr lang="ru-RU" dirty="0" err="1" smtClean="0"/>
              <a:t>му</a:t>
            </a:r>
            <a:r>
              <a:rPr lang="ru-RU" dirty="0" smtClean="0"/>
              <a:t> земли (чуть более 1 га). Малоземелье, обостряемое неравномерным распределением земли, вело к тому, что значительная часть сельского населения не могла быть полностью занята на сельскохозяйственных работах, отсюда -- наличие огромного числа свободных рабочих рук. Природная среда и демографическая ситуация существенно воздействовали на социально-экономическое развитие китайской деревни, приспособили аграрную структуру к реальной природно-демографической ситуации, а также повлияли на капиталистическую эволюцию деревни.</a:t>
            </a:r>
          </a:p>
          <a:p>
            <a:endParaRPr lang="ru-RU" dirty="0"/>
          </a:p>
        </p:txBody>
      </p:sp>
      <p:pic>
        <p:nvPicPr>
          <p:cNvPr id="5" name="Содержимое 4" descr="Old_china-4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3504" y="1643050"/>
            <a:ext cx="3357586" cy="342902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14356"/>
            <a:ext cx="4038600" cy="5411807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Большинство крестьян было, таким образом, фактически отрезано от прямых связей с рынком, выступало на нем опосредованно, через своих эксплуататоров, продолжая вести потребительское в сущности хозяйство. Однако зажиточное меньшинство крестьян, особенно в пригородных и приморских районах, а также в районах производства технических культур (где уже 60--70 % крестьянской продукции поступало на рынок), выступало в качестве самостоятельных товаропроизводителей и товаровладельцев, являясь носителями мелкотоварных отношений. Несмотря на довольно высокую степень развития товарно-денежных отношений в китайской деревне, мелкотоварный уклад был слабым и </a:t>
            </a:r>
            <a:r>
              <a:rPr lang="ru-RU" dirty="0" err="1" smtClean="0"/>
              <a:t>малодинамичным</a:t>
            </a:r>
            <a:r>
              <a:rPr lang="ru-RU" dirty="0" smtClean="0"/>
              <a:t>, ибо налоговый, арендный, торгово-ростовщический гнет оставлял мало места для крестьянского предпринимательства, для нарождения капиталистических фермеров.</a:t>
            </a:r>
            <a:endParaRPr lang="ru-RU" dirty="0"/>
          </a:p>
        </p:txBody>
      </p:sp>
      <p:pic>
        <p:nvPicPr>
          <p:cNvPr id="5" name="Содержимое 4" descr="images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9190" y="1000108"/>
            <a:ext cx="3286148" cy="464347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/>
              <a:t>Эволюция социальной структуры китайского общества</a:t>
            </a: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Особенности </a:t>
            </a:r>
            <a:r>
              <a:rPr lang="ru-RU" dirty="0" smtClean="0"/>
              <a:t>рабочего класса определялись небольшим «стажем» капиталистического предпринимательства в Китае и полуколониальным характером капиталистической эволюции. Основным источником формирования рабочего класса было беднейшее крестьянство, поставлявшее главную массу неквалифицированной рабочей силы, а также ремесленники и городские низы. Преобладание легкой и пищевой промышленности предопределило и преобладание женского и детского труда. Даже в Шанхае, где удельный вес технически передовых предприятий был относительно высок, женщины-работницы составляли 55%, а дети -- 8%. Всего же в обрабатывающей промышленности рабочих-мужчин было всего 40%.</a:t>
            </a:r>
            <a:endParaRPr lang="ru-RU" dirty="0"/>
          </a:p>
        </p:txBody>
      </p:sp>
      <p:pic>
        <p:nvPicPr>
          <p:cNvPr id="5" name="Содержимое 4" descr="kitajj_v_nachale_20go_veka_18_foto_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785926"/>
            <a:ext cx="4038600" cy="385765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4038600" cy="5697559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Социальные и экономические условия труда и жизни рабочих были чрезвычайно тяжелыми. Рабочий день законодательно не нормировался и фактически продолжался от 10 до 18 часов. Мизерная заработная плата не обеспечивала, как правило, прожиточного минимума средней семьи, а приходившие из деревни на работу в город не могли здесь содержать семью, что создавало текучесть рабочей силы, а это в свою очередь стимулировало использование женского и детского труда. Конечно, по сравнению с доходами городской и деревенской бедноты зарплата промышленного рабочего выглядела как весьма значительная и была притягательной для бедноты, рассматривавшей фабрично-заводского рабочего как человека «зажиточного», обеспеченного. Ухудшало положение рабочего сочетание капиталистической эксплуатации колониального типа с тяжелым бременем докапиталистических методов эксплуатации, что особенно проявлялось в подрядной системе найма и труда. В горной и обрабатывающей промышленности большинство рабочих нанималось через подрядчиков. Эта система не только вела к уменьшению фактической оплаты труда рабочего (ибо подрядчик, «</a:t>
            </a:r>
            <a:r>
              <a:rPr lang="ru-RU" dirty="0" err="1" smtClean="0"/>
              <a:t>старшинка</a:t>
            </a:r>
            <a:r>
              <a:rPr lang="ru-RU" dirty="0" smtClean="0"/>
              <a:t>» значительную часть контрактной оплаты забирал себе), но и ухудшала общие условия труда и найма, делала рабочего полностью бесправным, лишенным постоянных связей с другими рабочими, с предприятием.</a:t>
            </a:r>
            <a:endParaRPr lang="ru-RU" dirty="0"/>
          </a:p>
        </p:txBody>
      </p:sp>
      <p:pic>
        <p:nvPicPr>
          <p:cNvPr id="5" name="Содержимое 4" descr="ede4ea90da5c88787385ef17af5d98c0_ful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714356"/>
            <a:ext cx="4038600" cy="521497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00042"/>
            <a:ext cx="4038600" cy="5626121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Незавершенность складывания классов нового, буржуазного общества и </a:t>
            </a:r>
            <a:r>
              <a:rPr lang="ru-RU" dirty="0" err="1" smtClean="0"/>
              <a:t>недоразрушенность</a:t>
            </a:r>
            <a:r>
              <a:rPr lang="ru-RU" dirty="0" smtClean="0"/>
              <a:t> старых традиционных общностей, переходность всей социальной структуры Китая </a:t>
            </a:r>
            <a:r>
              <a:rPr lang="ru-RU" dirty="0" err="1" smtClean="0"/>
              <a:t>послесиньхайского</a:t>
            </a:r>
            <a:r>
              <a:rPr lang="ru-RU" dirty="0" smtClean="0"/>
              <a:t> времени делали социальные позиции новой интеллигенции весьма автономными, а относительно высокий образовательный уровень (всегда в Китае престижный) и </a:t>
            </a:r>
            <a:r>
              <a:rPr lang="ru-RU" dirty="0" err="1" smtClean="0"/>
              <a:t>приобщенность</a:t>
            </a:r>
            <a:r>
              <a:rPr lang="ru-RU" dirty="0" smtClean="0"/>
              <a:t> к современным формам производственной и политической организации позволяли не без успеха претендовать на лидерство в политической жизни страны. Появление новых средних слоев (в более узком смысле -- новой интеллигенции) и их новая социально-политическая роль были наиболее значимым, хотя и выявившимся не сразу, социально-классовым сдвигом, последовавшим за Синьхайской революцией.</a:t>
            </a:r>
            <a:endParaRPr lang="ru-RU" dirty="0"/>
          </a:p>
        </p:txBody>
      </p:sp>
      <p:pic>
        <p:nvPicPr>
          <p:cNvPr id="5" name="Содержимое 4" descr="550765_88008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571480"/>
            <a:ext cx="4038600" cy="457203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Боксёрское восстание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В мае 1900 года в Китае началось большое восстание, получившее название боксёрского или </a:t>
            </a:r>
            <a:r>
              <a:rPr lang="ru-RU" dirty="0" err="1" smtClean="0">
                <a:hlinkClick r:id="rId2" tooltip="Ихэтуаньское восстание"/>
              </a:rPr>
              <a:t>Ихэтуаньского</a:t>
            </a:r>
            <a:r>
              <a:rPr lang="ru-RU" dirty="0" smtClean="0">
                <a:hlinkClick r:id="rId2" tooltip="Ихэтуаньское восстание"/>
              </a:rPr>
              <a:t> восстания</a:t>
            </a:r>
            <a:r>
              <a:rPr lang="ru-RU" dirty="0" smtClean="0"/>
              <a:t>. 20 июня в Пекине был убит германский посланник </a:t>
            </a:r>
            <a:r>
              <a:rPr lang="ru-RU" dirty="0" err="1" smtClean="0"/>
              <a:t>Кеттелер</a:t>
            </a:r>
            <a:r>
              <a:rPr lang="ru-RU" dirty="0" smtClean="0"/>
              <a:t>. Вслед за этим восставшими были осаждены дипломатические миссии, находившиеся в особом квартале Пекина. Было осаждено также здание католического кафедрального собора </a:t>
            </a:r>
            <a:r>
              <a:rPr lang="ru-RU" dirty="0" err="1" smtClean="0"/>
              <a:t>Петанг</a:t>
            </a:r>
            <a:r>
              <a:rPr lang="ru-RU" dirty="0" smtClean="0"/>
              <a:t> (</a:t>
            </a:r>
            <a:r>
              <a:rPr lang="ru-RU" dirty="0" err="1" smtClean="0"/>
              <a:t>Бейтанг</a:t>
            </a:r>
            <a:r>
              <a:rPr lang="ru-RU" dirty="0" smtClean="0"/>
              <a:t>). Начались массовые убийства «</a:t>
            </a:r>
            <a:r>
              <a:rPr lang="ru-RU" dirty="0" err="1" smtClean="0"/>
              <a:t>ихэтуанями</a:t>
            </a:r>
            <a:r>
              <a:rPr lang="ru-RU" dirty="0" smtClean="0"/>
              <a:t>» китайцев-христиан, в том числе было убито 222 православных китайца. 21 июня 1900 года </a:t>
            </a:r>
            <a:r>
              <a:rPr lang="ru-RU" dirty="0" smtClean="0">
                <a:hlinkClick r:id="rId3" tooltip="Цыси"/>
              </a:rPr>
              <a:t>Императрица </a:t>
            </a:r>
            <a:r>
              <a:rPr lang="ru-RU" dirty="0" err="1" smtClean="0">
                <a:hlinkClick r:id="rId3" tooltip="Цыси"/>
              </a:rPr>
              <a:t>Цыси</a:t>
            </a:r>
            <a:r>
              <a:rPr lang="ru-RU" dirty="0" smtClean="0"/>
              <a:t> (慈禧) объявила войну Великобритании, Германии, Австро-Венгрии, Франции, Италии, Японии, США и России. Великие державы согласились о совместных действиях против восставших. Главнокомандующим экспедиционными силами был назначен германский генерал </a:t>
            </a:r>
            <a:r>
              <a:rPr lang="ru-RU" dirty="0" err="1" smtClean="0">
                <a:hlinkClick r:id="rId4" tooltip="Вальдерзее, Альфред фон"/>
              </a:rPr>
              <a:t>Вальдерзее</a:t>
            </a:r>
            <a:r>
              <a:rPr lang="ru-RU" dirty="0" smtClean="0"/>
              <a:t>. Однако, когда он прибыл в Китай, Пекин был уже освобожден небольшим передовым отрядом под командованием русского генерала </a:t>
            </a:r>
            <a:r>
              <a:rPr lang="ru-RU" dirty="0" err="1" smtClean="0">
                <a:hlinkClick r:id="rId5" tooltip="Линевич, Николай Петрович"/>
              </a:rPr>
              <a:t>Линевича</a:t>
            </a:r>
            <a:r>
              <a:rPr lang="ru-RU" dirty="0" smtClean="0"/>
              <a:t>. Русская армия заняла нужную позицию — </a:t>
            </a:r>
            <a:r>
              <a:rPr lang="ru-RU" dirty="0" smtClean="0">
                <a:hlinkClick r:id="rId6" tooltip="Манчжурия"/>
              </a:rPr>
              <a:t>Манчжурию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6" descr="1329419952_rasprava_s_ihatunyami.jpg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4648200" y="1571612"/>
            <a:ext cx="4038600" cy="414340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Русско-японская война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038600" cy="535785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8 февраля 1904 года началась </a:t>
            </a:r>
            <a:r>
              <a:rPr lang="ru-RU" dirty="0" smtClean="0">
                <a:hlinkClick r:id="rId2" tooltip="Русско-японская война"/>
              </a:rPr>
              <a:t>Русско-японская война</a:t>
            </a:r>
            <a:r>
              <a:rPr lang="ru-RU" dirty="0" smtClean="0"/>
              <a:t> за контроль над </a:t>
            </a:r>
            <a:r>
              <a:rPr lang="ru-RU" dirty="0" smtClean="0">
                <a:hlinkClick r:id="rId3" tooltip="Манчжурия"/>
              </a:rPr>
              <a:t>Манчжурией</a:t>
            </a:r>
            <a:r>
              <a:rPr lang="ru-RU" dirty="0" smtClean="0"/>
              <a:t> и </a:t>
            </a:r>
            <a:r>
              <a:rPr lang="ru-RU" dirty="0" smtClean="0">
                <a:hlinkClick r:id="rId4" tooltip="Корея"/>
              </a:rPr>
              <a:t>Кореей</a:t>
            </a:r>
            <a:r>
              <a:rPr lang="ru-RU" dirty="0" smtClean="0"/>
              <a:t>. Война, шедшая на территории Китая, была для России неудачной: по её результатам Россия была вынуждена уступить Японии </a:t>
            </a:r>
            <a:r>
              <a:rPr lang="ru-RU" dirty="0" smtClean="0">
                <a:hlinkClick r:id="rId5" tooltip="Порт-Артур"/>
              </a:rPr>
              <a:t>Порт-Артур</a:t>
            </a:r>
            <a:r>
              <a:rPr lang="ru-RU" dirty="0" smtClean="0"/>
              <a:t> и Ляодунский полуостров с частью построенной к тому времени </a:t>
            </a:r>
            <a:r>
              <a:rPr lang="ru-RU" dirty="0" smtClean="0">
                <a:hlinkClick r:id="rId6" tooltip="КВЖД"/>
              </a:rPr>
              <a:t>КВЖД</a:t>
            </a:r>
            <a:r>
              <a:rPr lang="ru-RU" dirty="0" smtClean="0"/>
              <a:t>. В 1910 году Япония аннексировала Корею.</a:t>
            </a:r>
          </a:p>
          <a:p>
            <a:r>
              <a:rPr lang="ru-RU" b="1" dirty="0" smtClean="0"/>
              <a:t>Смерть </a:t>
            </a:r>
            <a:r>
              <a:rPr lang="ru-RU" b="1" dirty="0" err="1" smtClean="0"/>
              <a:t>Цыси</a:t>
            </a:r>
            <a:endParaRPr lang="ru-RU" b="1" dirty="0" smtClean="0"/>
          </a:p>
          <a:p>
            <a:r>
              <a:rPr lang="ru-RU" dirty="0" smtClean="0"/>
              <a:t>14 декабря 1908 года в один день умерли </a:t>
            </a:r>
            <a:r>
              <a:rPr lang="ru-RU" dirty="0" smtClean="0">
                <a:hlinkClick r:id="rId7" tooltip="Цыси"/>
              </a:rPr>
              <a:t>Императрица </a:t>
            </a:r>
            <a:r>
              <a:rPr lang="ru-RU" dirty="0" err="1" smtClean="0">
                <a:hlinkClick r:id="rId7" tooltip="Цыси"/>
              </a:rPr>
              <a:t>Цыси</a:t>
            </a:r>
            <a:r>
              <a:rPr lang="ru-RU" dirty="0" smtClean="0"/>
              <a:t> и </a:t>
            </a:r>
            <a:r>
              <a:rPr lang="ru-RU" dirty="0" smtClean="0">
                <a:hlinkClick r:id="rId8" tooltip="Гуансюй"/>
              </a:rPr>
              <a:t>Император </a:t>
            </a:r>
            <a:r>
              <a:rPr lang="ru-RU" dirty="0" err="1" smtClean="0">
                <a:hlinkClick r:id="rId8" tooltip="Гуансюй"/>
              </a:rPr>
              <a:t>Гуансюй</a:t>
            </a:r>
            <a:r>
              <a:rPr lang="ru-RU" dirty="0" smtClean="0"/>
              <a:t>, которого </a:t>
            </a:r>
            <a:r>
              <a:rPr lang="ru-RU" dirty="0" err="1" smtClean="0"/>
              <a:t>Цыси</a:t>
            </a:r>
            <a:r>
              <a:rPr lang="ru-RU" dirty="0" smtClean="0"/>
              <a:t> ранее отстранила от власти. </a:t>
            </a:r>
            <a:r>
              <a:rPr lang="ru-RU" dirty="0" err="1" smtClean="0"/>
              <a:t>Гуансюй</a:t>
            </a:r>
            <a:r>
              <a:rPr lang="ru-RU" dirty="0" smtClean="0"/>
              <a:t> был отравлен, так как </a:t>
            </a:r>
            <a:r>
              <a:rPr lang="ru-RU" dirty="0" err="1" smtClean="0"/>
              <a:t>Цыси</a:t>
            </a:r>
            <a:r>
              <a:rPr lang="ru-RU" dirty="0" smtClean="0"/>
              <a:t> не хотела, чтобы он её пережил. На престол взошёл </a:t>
            </a:r>
            <a:r>
              <a:rPr lang="ru-RU" dirty="0" smtClean="0">
                <a:hlinkClick r:id="rId9" tooltip="Пу И"/>
              </a:rPr>
              <a:t>Император </a:t>
            </a:r>
            <a:r>
              <a:rPr lang="ru-RU" dirty="0" err="1" smtClean="0">
                <a:hlinkClick r:id="rId9" tooltip="Пу И"/>
              </a:rPr>
              <a:t>Пу</a:t>
            </a:r>
            <a:r>
              <a:rPr lang="ru-RU" dirty="0" smtClean="0">
                <a:hlinkClick r:id="rId9" tooltip="Пу И"/>
              </a:rPr>
              <a:t> И</a:t>
            </a:r>
            <a:r>
              <a:rPr lang="ru-RU" dirty="0" smtClean="0"/>
              <a:t>, которому было два года. Регентом назначен его отец князь </a:t>
            </a:r>
            <a:r>
              <a:rPr lang="ru-RU" dirty="0" err="1" smtClean="0"/>
              <a:t>Чунь</a:t>
            </a:r>
            <a:r>
              <a:rPr lang="ru-RU" dirty="0" smtClean="0"/>
              <a:t>, однако вскоре власть перешла к его брату.</a:t>
            </a:r>
          </a:p>
          <a:p>
            <a:endParaRPr lang="ru-RU" dirty="0"/>
          </a:p>
        </p:txBody>
      </p:sp>
      <p:pic>
        <p:nvPicPr>
          <p:cNvPr id="5" name="Содержимое 4" descr="200px-The_Portrait_of_the_Qing_Dynasty_Cixi_Imperial_Dowager_Empress_of_China_in_the_1900s.PNG"/>
          <p:cNvPicPr>
            <a:picLocks noGrp="1" noChangeAspect="1"/>
          </p:cNvPicPr>
          <p:nvPr>
            <p:ph sz="half" idx="2"/>
          </p:nvPr>
        </p:nvPicPr>
        <p:blipFill>
          <a:blip r:embed="rId10"/>
          <a:stretch>
            <a:fillRect/>
          </a:stretch>
        </p:blipFill>
        <p:spPr>
          <a:xfrm>
            <a:off x="4929190" y="1000109"/>
            <a:ext cx="3500462" cy="44694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/>
              <a:t>Революция 1911 года и создание Китайской Республики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071546"/>
            <a:ext cx="4643470" cy="5500726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В 1911 году в Китае началось </a:t>
            </a:r>
            <a:r>
              <a:rPr lang="ru-RU" dirty="0" err="1" smtClean="0">
                <a:hlinkClick r:id="rId2" tooltip="Учанское восстание"/>
              </a:rPr>
              <a:t>Учанское</a:t>
            </a:r>
            <a:r>
              <a:rPr lang="ru-RU" dirty="0" smtClean="0">
                <a:hlinkClick r:id="rId2" tooltip="Учанское восстание"/>
              </a:rPr>
              <a:t> восстание</a:t>
            </a:r>
            <a:r>
              <a:rPr lang="ru-RU" dirty="0" smtClean="0"/>
              <a:t>. Оно стало началом </a:t>
            </a:r>
            <a:r>
              <a:rPr lang="ru-RU" dirty="0" smtClean="0">
                <a:hlinkClick r:id="rId3" tooltip="Синьхайская революция"/>
              </a:rPr>
              <a:t>Синьхайской революции</a:t>
            </a:r>
            <a:r>
              <a:rPr lang="ru-RU" dirty="0" smtClean="0"/>
              <a:t> (1911—1913), в результате которой было свергнута маньчжурская династия. Империя </a:t>
            </a:r>
            <a:r>
              <a:rPr lang="ru-RU" dirty="0" err="1" smtClean="0"/>
              <a:t>Цин</a:t>
            </a:r>
            <a:r>
              <a:rPr lang="ru-RU" dirty="0" smtClean="0"/>
              <a:t> развалилась и было провозглашено создание </a:t>
            </a:r>
            <a:r>
              <a:rPr lang="ru-RU" dirty="0" smtClean="0">
                <a:hlinkClick r:id="rId4" tooltip="Китайская республика"/>
              </a:rPr>
              <a:t>Китайской республики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После падения монархии, </a:t>
            </a:r>
            <a:r>
              <a:rPr lang="ru-RU" dirty="0" err="1" smtClean="0"/>
              <a:t>Богдо-хан</a:t>
            </a:r>
            <a:r>
              <a:rPr lang="ru-RU" dirty="0" smtClean="0"/>
              <a:t> Монголии отказался повиноваться республике и объявил, что его страна признавала сюзеренитет маньчжурской династии, а не Китайской республики. 3 ноября 1912 г. было заключено соглашение Монголии с Россией. Англия воспользовалась внутренней борьбой в Китае для усиления своего влияния в </a:t>
            </a:r>
            <a:r>
              <a:rPr lang="ru-RU" dirty="0" smtClean="0">
                <a:hlinkClick r:id="rId5" tooltip="Тибет"/>
              </a:rPr>
              <a:t>Тибете</a:t>
            </a:r>
            <a:r>
              <a:rPr lang="ru-RU" dirty="0" smtClean="0"/>
              <a:t>. Тибет поднялся на борьбу и заставил китайский гарнизон покинуть страну. С тех пор вплоть до оккупации Китаем Тибет оставался независимым государством. Россия согласилась считать Тибет английской сферой влияния, а Англия признала русские интересы в независимой (Внешней) Монголии.</a:t>
            </a:r>
          </a:p>
          <a:p>
            <a:r>
              <a:rPr lang="ru-RU" dirty="0" smtClean="0"/>
              <a:t>12 февраля 1912 года </a:t>
            </a:r>
            <a:r>
              <a:rPr lang="ru-RU" dirty="0" smtClean="0">
                <a:hlinkClick r:id="rId6" tooltip="Пу И"/>
              </a:rPr>
              <a:t>Император </a:t>
            </a:r>
            <a:r>
              <a:rPr lang="ru-RU" dirty="0" err="1" smtClean="0">
                <a:hlinkClick r:id="rId6" tooltip="Пу И"/>
              </a:rPr>
              <a:t>Пу</a:t>
            </a:r>
            <a:r>
              <a:rPr lang="ru-RU" dirty="0" smtClean="0">
                <a:hlinkClick r:id="rId6" tooltip="Пу И"/>
              </a:rPr>
              <a:t> И</a:t>
            </a:r>
            <a:r>
              <a:rPr lang="ru-RU" dirty="0" smtClean="0"/>
              <a:t> отрекся от престола. К власти пришёл генерал </a:t>
            </a:r>
            <a:r>
              <a:rPr lang="ru-RU" dirty="0" smtClean="0">
                <a:hlinkClick r:id="rId7" tooltip="Юань Шикай"/>
              </a:rPr>
              <a:t>Юань Шикай</a:t>
            </a:r>
            <a:r>
              <a:rPr lang="ru-RU" dirty="0" smtClean="0"/>
              <a:t> — премьер-министр и главнокомандующий армией. Вскоре он был провозглашен президентом Китая.</a:t>
            </a:r>
          </a:p>
          <a:p>
            <a:r>
              <a:rPr lang="ru-RU" dirty="0" smtClean="0"/>
              <a:t>В 1913 году произошла «</a:t>
            </a:r>
            <a:r>
              <a:rPr lang="ru-RU" dirty="0" smtClean="0">
                <a:hlinkClick r:id="rId8" tooltip="Вторая революция (страница отсутствует)"/>
              </a:rPr>
              <a:t>Вторая революция</a:t>
            </a:r>
            <a:r>
              <a:rPr lang="ru-RU" dirty="0" smtClean="0"/>
              <a:t>» под предводительством </a:t>
            </a:r>
            <a:r>
              <a:rPr lang="ru-RU" dirty="0" smtClean="0">
                <a:hlinkClick r:id="rId9" tooltip="Сунь Ятсен"/>
              </a:rPr>
              <a:t>Сунь Ятсена</a:t>
            </a:r>
            <a:r>
              <a:rPr lang="ru-RU" dirty="0" smtClean="0"/>
              <a:t>. </a:t>
            </a:r>
            <a:r>
              <a:rPr lang="ru-RU" dirty="0" smtClean="0">
                <a:hlinkClick r:id="rId7" tooltip="Юань Шикай"/>
              </a:rPr>
              <a:t>Юань Шикай</a:t>
            </a:r>
            <a:r>
              <a:rPr lang="ru-RU" dirty="0" smtClean="0"/>
              <a:t> подавил разрозненные выступления в центральных и южных провинциях. В стране устанавливается военная диктатура Юань Шикая, основателя группировки </a:t>
            </a:r>
            <a:r>
              <a:rPr lang="ru-RU" dirty="0" err="1" smtClean="0"/>
              <a:t>бэйянских</a:t>
            </a:r>
            <a:r>
              <a:rPr lang="ru-RU" dirty="0" smtClean="0"/>
              <a:t> (северных) милитаристов. Сунь Ятсен вынужден был эмигрировать за границу.</a:t>
            </a:r>
          </a:p>
          <a:p>
            <a:endParaRPr lang="ru-RU" dirty="0"/>
          </a:p>
        </p:txBody>
      </p:sp>
      <p:pic>
        <p:nvPicPr>
          <p:cNvPr id="5" name="Содержимое 4" descr="i.jpeg"/>
          <p:cNvPicPr>
            <a:picLocks noGrp="1" noChangeAspect="1"/>
          </p:cNvPicPr>
          <p:nvPr>
            <p:ph sz="half" idx="2"/>
          </p:nvPr>
        </p:nvPicPr>
        <p:blipFill>
          <a:blip r:embed="rId10"/>
          <a:stretch>
            <a:fillRect/>
          </a:stretch>
        </p:blipFill>
        <p:spPr>
          <a:xfrm>
            <a:off x="4929190" y="1500174"/>
            <a:ext cx="3714776" cy="471490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Первая мировая война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000108"/>
            <a:ext cx="4281518" cy="550072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После начала первой мировой войны китайское правительство объявляет о своем нейтралитете и просит воюющие державы не переносить военные действия на территорию Китая, в том числе и на «арендованные» державами китайские земли. Однако 22 августа 1914 года </a:t>
            </a:r>
            <a:r>
              <a:rPr lang="ru-RU" dirty="0" smtClean="0">
                <a:hlinkClick r:id="rId2" tooltip="Япония"/>
              </a:rPr>
              <a:t>Япония</a:t>
            </a:r>
            <a:r>
              <a:rPr lang="ru-RU" dirty="0" smtClean="0"/>
              <a:t> объявила о своем состоянии войны с Германией и высадила 30-тысячную армию севернее </a:t>
            </a:r>
            <a:r>
              <a:rPr lang="ru-RU" dirty="0" err="1" smtClean="0">
                <a:hlinkClick r:id="rId3" tooltip="Циндао"/>
              </a:rPr>
              <a:t>Циндао</a:t>
            </a:r>
            <a:r>
              <a:rPr lang="ru-RU" dirty="0" smtClean="0"/>
              <a:t> — центра немецкой колонии в провинции </a:t>
            </a:r>
            <a:r>
              <a:rPr lang="ru-RU" dirty="0" err="1" smtClean="0">
                <a:hlinkClick r:id="rId4" tooltip="Шаньдун"/>
              </a:rPr>
              <a:t>Шаньдун</a:t>
            </a:r>
            <a:r>
              <a:rPr lang="ru-RU" dirty="0" smtClean="0"/>
              <a:t>. После двухмесячной военной кампании Япония захватила германские владения в </a:t>
            </a:r>
            <a:r>
              <a:rPr lang="ru-RU" dirty="0" err="1" smtClean="0"/>
              <a:t>Шаньдуне</a:t>
            </a:r>
            <a:r>
              <a:rPr lang="ru-RU" dirty="0" smtClean="0"/>
              <a:t>, а также распространила свой контроль на всю территорию провинции.</a:t>
            </a:r>
          </a:p>
          <a:p>
            <a:r>
              <a:rPr lang="ru-RU" dirty="0" smtClean="0"/>
              <a:t>В 1915 году китайские принцы голосуют за установление в Китае монархии с </a:t>
            </a:r>
            <a:r>
              <a:rPr lang="ru-RU" dirty="0" smtClean="0">
                <a:hlinkClick r:id="rId5" tooltip="Юань Шикай"/>
              </a:rPr>
              <a:t>Юанем Шикаем</a:t>
            </a:r>
            <a:r>
              <a:rPr lang="ru-RU" dirty="0" smtClean="0"/>
              <a:t> на императорском троне. Распускается парламент. Объявляется о создании </a:t>
            </a:r>
            <a:r>
              <a:rPr lang="ru-RU" dirty="0" smtClean="0">
                <a:hlinkClick r:id="rId6" tooltip="Китайская империя (1915–1916)"/>
              </a:rPr>
              <a:t>Китайской империи</a:t>
            </a:r>
            <a:r>
              <a:rPr lang="ru-RU" dirty="0" smtClean="0"/>
              <a:t>. Это вызывает ряд восстаний в провинциях Китая. Независимость от Пекина объявляют провинции </a:t>
            </a:r>
            <a:r>
              <a:rPr lang="ru-RU" dirty="0" err="1" smtClean="0">
                <a:hlinkClick r:id="rId7" tooltip="Юньнань"/>
              </a:rPr>
              <a:t>Юньнань</a:t>
            </a:r>
            <a:r>
              <a:rPr lang="ru-RU" dirty="0" smtClean="0"/>
              <a:t>, </a:t>
            </a:r>
            <a:r>
              <a:rPr lang="ru-RU" dirty="0" err="1" smtClean="0">
                <a:hlinkClick r:id="rId8" tooltip="Гуйчжоу"/>
              </a:rPr>
              <a:t>Гуйчжоу</a:t>
            </a:r>
            <a:r>
              <a:rPr lang="ru-RU" dirty="0" smtClean="0"/>
              <a:t> и </a:t>
            </a:r>
            <a:r>
              <a:rPr lang="ru-RU" dirty="0" err="1" smtClean="0">
                <a:hlinkClick r:id="rId9" tooltip="Гуанси"/>
              </a:rPr>
              <a:t>Гуанси</a:t>
            </a:r>
            <a:r>
              <a:rPr lang="ru-RU" dirty="0" smtClean="0"/>
              <a:t>. Потом отделяются </a:t>
            </a:r>
            <a:r>
              <a:rPr lang="ru-RU" dirty="0" err="1" smtClean="0">
                <a:hlinkClick r:id="rId10" tooltip="Гуандун"/>
              </a:rPr>
              <a:t>Гуандун</a:t>
            </a:r>
            <a:r>
              <a:rPr lang="ru-RU" dirty="0" smtClean="0"/>
              <a:t>, </a:t>
            </a:r>
            <a:r>
              <a:rPr lang="ru-RU" dirty="0" err="1" smtClean="0">
                <a:hlinkClick r:id="rId11" tooltip="Чжэцзян"/>
              </a:rPr>
              <a:t>Чжэцзян</a:t>
            </a:r>
            <a:r>
              <a:rPr lang="ru-RU" dirty="0" smtClean="0"/>
              <a:t>, </a:t>
            </a:r>
            <a:r>
              <a:rPr lang="ru-RU" dirty="0" smtClean="0">
                <a:hlinkClick r:id="rId12" tooltip="Сычуань"/>
              </a:rPr>
              <a:t>Сычуань</a:t>
            </a:r>
            <a:r>
              <a:rPr lang="ru-RU" dirty="0" smtClean="0"/>
              <a:t> и </a:t>
            </a:r>
            <a:r>
              <a:rPr lang="ru-RU" dirty="0" err="1" smtClean="0">
                <a:hlinkClick r:id="rId13" tooltip="Хунань"/>
              </a:rPr>
              <a:t>Хунань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22 марта 1916 года республика была восстановлена. </a:t>
            </a:r>
            <a:r>
              <a:rPr lang="ru-RU" dirty="0" smtClean="0">
                <a:hlinkClick r:id="rId5" tooltip="Юань Шикай"/>
              </a:rPr>
              <a:t>Юань Шикай</a:t>
            </a:r>
            <a:r>
              <a:rPr lang="ru-RU" dirty="0" smtClean="0"/>
              <a:t> был вынужден отказаться от титула.</a:t>
            </a:r>
          </a:p>
          <a:p>
            <a:endParaRPr lang="ru-RU" dirty="0"/>
          </a:p>
        </p:txBody>
      </p:sp>
      <p:pic>
        <p:nvPicPr>
          <p:cNvPr id="5" name="Содержимое 4" descr="i.jpeg"/>
          <p:cNvPicPr>
            <a:picLocks noGrp="1" noChangeAspect="1"/>
          </p:cNvPicPr>
          <p:nvPr>
            <p:ph sz="half" idx="2"/>
          </p:nvPr>
        </p:nvPicPr>
        <p:blipFill>
          <a:blip r:embed="rId14"/>
          <a:stretch>
            <a:fillRect/>
          </a:stretch>
        </p:blipFill>
        <p:spPr>
          <a:xfrm>
            <a:off x="4643438" y="1214422"/>
            <a:ext cx="4143404" cy="514353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428760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Усиление зависимости Китая и проникновение иностранного капитала</a:t>
            </a:r>
            <a:endParaRPr lang="ru-RU" sz="28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 smtClean="0"/>
              <a:t>Наиболее активная экспансия иностранного капитала приходится на начало XX в., когда сумма иностранных капиталов удвоилась по сравнению с началом века, достигнув 1610 млн. </a:t>
            </a:r>
            <a:r>
              <a:rPr lang="ru-RU" dirty="0" err="1" smtClean="0"/>
              <a:t>ам</a:t>
            </a:r>
            <a:r>
              <a:rPr lang="ru-RU" dirty="0" smtClean="0"/>
              <a:t>. дол. (1914). На первом месте по своим капиталовложениям шла Англия, давно и настойчиво действовавшая на китайском рынке с момента его открытия, последующие места занимали Россия, Германия, Япония. За годы мировой войны экспансия иностранного капитала резко ослабла ввиду того, что рынок частных инвестиций был практически парализован и расширение иностранных капиталовложений осуществлялось в основном за счет реинвестиции прибылей. Общий объем иностранных вложений в 1918 г. можно оценить в 1691 млн. </a:t>
            </a:r>
            <a:r>
              <a:rPr lang="ru-RU" dirty="0" err="1" smtClean="0"/>
              <a:t>ам</a:t>
            </a:r>
            <a:r>
              <a:rPr lang="ru-RU" dirty="0" smtClean="0"/>
              <a:t>. дол., в том числе прямые инвестиции 1092,8 млн. </a:t>
            </a:r>
            <a:r>
              <a:rPr lang="ru-RU" dirty="0" err="1" smtClean="0"/>
              <a:t>ам</a:t>
            </a:r>
            <a:r>
              <a:rPr lang="ru-RU" dirty="0" smtClean="0"/>
              <a:t>. дол., задолженность китайского правительства -- 575,4 млн., задолженность частных компаний -- 22,7 млн. Важнейшей особенностью структуры иностранных капиталовложений в Китае оставалось, как и в начале XX в., полное преобладание прямых деловых вложений в китайское хозяйство, причем удельный вес этих вложений имел тенденцию к возрастанию.</a:t>
            </a:r>
            <a:endParaRPr lang="ru-RU" dirty="0"/>
          </a:p>
        </p:txBody>
      </p:sp>
      <p:pic>
        <p:nvPicPr>
          <p:cNvPr id="5" name="Содержимое 4" descr="1307906397_vek-14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714488"/>
            <a:ext cx="4038600" cy="352181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42918"/>
            <a:ext cx="4038600" cy="5483245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Иностранные банки, которых к концу войны насчитывалось всего полтора десятка, фактически контролировали китайский денежный рынок. В условиях нараставшей политической раздробленности, милитаристских войн, правовой незащищенности даже богатого китайца было вполне естественно, что китайские имущие слои стремились держать свои средства именно в иностранных банках. Это вело к тому, что иностранные банки в значительной мере оперировали фактически китайскими средствами. Капиталы иностранных банков и их финансовая роль возрастали также вследствие того, что именно в эти банки поступали таможенные доходы, а с 1913 г. и доходы от соляной монополии, и находились на специальных «гарантийных счетах», контролировавшихся иностранными банками с целью финансового обеспечения уплаты китайских внешних долгов. Иностранные банки в Китае обладали также очень важным правом денежной эмиссии, фактически регулируя объем денежной массы в стране. В годы мировой войны эмиссионная активность иностранных банков значительно возросла: с1912 по 1919 г. эмиссия американских кредитных учреждений выросла в 8 раз, французских -- в 6 раз, японских -- в 5 раз, английских -- в 1,5 раза, что неизбежно вело к дальнейшему усилению контроля за китайским денежным рынком.</a:t>
            </a:r>
            <a:endParaRPr lang="ru-RU" dirty="0"/>
          </a:p>
        </p:txBody>
      </p:sp>
      <p:pic>
        <p:nvPicPr>
          <p:cNvPr id="5" name="Содержимое 4" descr="images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9" y="785794"/>
            <a:ext cx="4071966" cy="514353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Развитие национального капитала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 smtClean="0"/>
              <a:t>Усиление позиций иностранного капитала в </a:t>
            </a:r>
            <a:r>
              <a:rPr lang="ru-RU" dirty="0" err="1" smtClean="0"/>
              <a:t>послесиньхайские</a:t>
            </a:r>
            <a:r>
              <a:rPr lang="ru-RU" dirty="0" smtClean="0"/>
              <a:t> годы означало не только увеличение полуколониальной зависимости Китая, но и ускорение процесса втягивания китайского хозяйства в мировой рынок, углубление процессов капиталистической эволюции китайской экономики. Во многом это связано с тем, что национальное капиталистическое развитие началось с «открытием» Китая и привнесением в Китай капиталистического производства. Национальное капиталистическое предпринимательство возникло под прямым влиянием, «по примеру» иностранного и в тесной экономической и «географической» связи с ним. Китайские капиталистические предприятия возникали, прежде всего, в центрах господства иностранного капитала -- открытых портах, концессиях, сеттльментах, куда устремился национальный капитал, ибо он имел здесь несравненно более благоприятные условия (экономические и правовые) для своей деятельности, чем в остальных районах страны, несмотря на определенную дискриминацию и острую конкуренцию со стороны иностранного капитала. Это в полной мере относится и к развитию китайского капиталистического предпринимательства в </a:t>
            </a:r>
            <a:r>
              <a:rPr lang="ru-RU" dirty="0" err="1" smtClean="0"/>
              <a:t>послесиньхайские</a:t>
            </a:r>
            <a:r>
              <a:rPr lang="ru-RU" dirty="0" smtClean="0"/>
              <a:t> годы.</a:t>
            </a:r>
            <a:endParaRPr lang="ru-RU" dirty="0"/>
          </a:p>
        </p:txBody>
      </p:sp>
      <p:pic>
        <p:nvPicPr>
          <p:cNvPr id="5" name="Содержимое 4" descr="old_china_2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6314" y="1714488"/>
            <a:ext cx="3714776" cy="378621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4038600" cy="5697559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Китайский национальный капитал, таким образом, существенно укрепил свои позиции в экономической жизни страны, хотя продолжал оставаться силой зависимой и подчиненной. О его абсолютных размерах в рассматриваемое время мы можем говорить лишь весьма приблизительно из-за крайнего несовершенства китайской статистики. Оценить национальный капитал к концу войны можно примерно в 2 млрд. юаней (1918) при соотношении капиталов в промышленности, банковском деле и торговле приблизительно как 1:2:3. Необходимо, однако, принимать во внимание, что сумма капитала в сфере обращения охватывает два разнородных явления -- современный, развитый банковский и торговый капитал, с одной стороны, и торгово-ростовщический капитал -- с другой. Статистика дает весьма приблизительное и неточное соотношение этих двух типов капитала, пытаясь учесть не только «зарегистрированный», но и весь фактически функционирующий в сфере обращения капитал. Причем преобладание традиционных, несовременных типов капитала к этому времени все еще сохранялось. Процесс «</a:t>
            </a:r>
            <a:r>
              <a:rPr lang="ru-RU" dirty="0" err="1" smtClean="0"/>
              <a:t>осовременивания</a:t>
            </a:r>
            <a:r>
              <a:rPr lang="ru-RU" dirty="0" smtClean="0"/>
              <a:t>» капитала шел медленно. Наиболее развитая часть капитала все еще была тысячами нитей связана с капиталом типа первоначального накопления. Чисто экономических стимулов «</a:t>
            </a:r>
            <a:r>
              <a:rPr lang="ru-RU" dirty="0" err="1" smtClean="0"/>
              <a:t>осовременивания</a:t>
            </a:r>
            <a:r>
              <a:rPr lang="ru-RU" dirty="0" smtClean="0"/>
              <a:t>» было явно недостаточно, требовалось радикальное внеэкономическое вмешательство, которое могло бы подтолкнуть и ускорить процесс первоначального накопления, консолидировать национальный капитал.</a:t>
            </a:r>
            <a:endParaRPr lang="ru-RU" dirty="0"/>
          </a:p>
        </p:txBody>
      </p:sp>
      <p:pic>
        <p:nvPicPr>
          <p:cNvPr id="5" name="Содержимое 4" descr="1297704909_deadsparrow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642918"/>
            <a:ext cx="4038600" cy="450059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ckyTie">
  <a:themeElements>
    <a:clrScheme name="Lucky Tie">
      <a:dk1>
        <a:sysClr val="windowText" lastClr="000000"/>
      </a:dk1>
      <a:lt1>
        <a:sysClr val="window" lastClr="FFFFFF"/>
      </a:lt1>
      <a:dk2>
        <a:srgbClr val="C80000"/>
      </a:dk2>
      <a:lt2>
        <a:srgbClr val="FFECEC"/>
      </a:lt2>
      <a:accent1>
        <a:srgbClr val="C93131"/>
      </a:accent1>
      <a:accent2>
        <a:srgbClr val="F58C5D"/>
      </a:accent2>
      <a:accent3>
        <a:srgbClr val="EABC33"/>
      </a:accent3>
      <a:accent4>
        <a:srgbClr val="698F9B"/>
      </a:accent4>
      <a:accent5>
        <a:srgbClr val="825397"/>
      </a:accent5>
      <a:accent6>
        <a:srgbClr val="814359"/>
      </a:accent6>
      <a:hlink>
        <a:srgbClr val="03AEC5"/>
      </a:hlink>
      <a:folHlink>
        <a:srgbClr val="8D9B07"/>
      </a:folHlink>
    </a:clrScheme>
    <a:fontScheme name="Lucky Tie">
      <a:majorFont>
        <a:latin typeface="Tahoma"/>
        <a:ea typeface=""/>
        <a:cs typeface=""/>
        <a:font script="Cyrl" typeface="Tahoma"/>
        <a:font script="Grek" typeface="Tahoma"/>
        <a:font script="Jpan" typeface="ＭＳ Ｐ明朝"/>
        <a:font script="Hang" typeface="굴림"/>
        <a:font script="Hans" typeface="黑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Franklin Gothic Book"/>
        <a:ea typeface=""/>
        <a:cs typeface=""/>
        <a:font script="Cyrl" typeface="Arial"/>
        <a:font script="Grek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ucky Tie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90000"/>
              </a:schemeClr>
            </a:gs>
            <a:gs pos="50000">
              <a:schemeClr val="phClr">
                <a:tint val="5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90000"/>
              </a:schemeClr>
            </a:gs>
          </a:gsLst>
          <a:lin ang="1800000" scaled="1"/>
        </a:gradFill>
        <a:solidFill>
          <a:schemeClr val="phClr">
            <a:tint val="100000"/>
            <a:shade val="100000"/>
            <a:hueMod val="100000"/>
            <a:satMod val="100000"/>
          </a:schemeClr>
        </a:solidFill>
      </a:fillStyleLst>
      <a:lnStyleLst>
        <a:ln w="20000" cap="flat" cmpd="sng" algn="ctr">
          <a:solidFill>
            <a:schemeClr val="phClr"/>
          </a:solidFill>
          <a:prstDash val="solid"/>
        </a:ln>
        <a:ln w="30000" cap="flat" cmpd="sng" algn="ctr">
          <a:solidFill>
            <a:schemeClr val="phClr"/>
          </a:solidFill>
          <a:prstDash val="solid"/>
        </a:ln>
        <a:ln w="400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12700">
              <a:schemeClr val="phClr">
                <a:tint val="100000"/>
                <a:shade val="100000"/>
                <a:alpha val="50196"/>
                <a:hueMod val="100000"/>
                <a:satMod val="100000"/>
              </a:schemeClr>
            </a:glow>
          </a:effectLst>
        </a:effectStyle>
        <a:effectStyle>
          <a:effectLst>
            <a:innerShdw blurRad="25400" dist="38100" dir="2700000">
              <a:schemeClr val="phClr">
                <a:tint val="90000"/>
                <a:shade val="100000"/>
                <a:hueMod val="100000"/>
                <a:satMod val="100000"/>
              </a:schemeClr>
            </a:innerShdw>
          </a:effectLst>
        </a:effectStyle>
        <a:effectStyle>
          <a:effectLst>
            <a:innerShdw blurRad="25400" dist="38100" dir="2700000">
              <a:schemeClr val="phClr">
                <a:tint val="100000"/>
                <a:shade val="50000"/>
                <a:hueMod val="100000"/>
                <a:satMod val="100000"/>
              </a:schemeClr>
            </a:innerShdw>
          </a:effectLst>
          <a:scene3d>
            <a:camera prst="orthographicFront"/>
            <a:lightRig rig="soft" dir="t"/>
          </a:scene3d>
          <a:sp3d extrusionH="76200" prstMaterial="matte">
            <a:bevelT h="50800"/>
            <a:bevelB w="0" h="0"/>
            <a:extrusionClr>
              <a:schemeClr val="accent3">
                <a:tint val="40000"/>
              </a:schemeClr>
            </a:extrusionClr>
          </a:sp3d>
        </a:effectStyle>
      </a:effectStyleLst>
      <a:bgFillStyleLst>
        <a:gradFill rotWithShape="1">
          <a:gsLst>
            <a:gs pos="0">
              <a:schemeClr val="phClr">
                <a:tint val="100000"/>
                <a:shade val="50000"/>
                <a:hueMod val="100000"/>
                <a:satMod val="100000"/>
              </a:schemeClr>
            </a:gs>
            <a:gs pos="40000">
              <a:schemeClr val="phClr">
                <a:tint val="8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LuckyTie</Template>
  <TotalTime>39</TotalTime>
  <Words>2104</Words>
  <Application>Microsoft Office PowerPoint</Application>
  <PresentationFormat>Экран (4:3)</PresentationFormat>
  <Paragraphs>34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LuckyTie</vt:lpstr>
      <vt:lpstr>Китай </vt:lpstr>
      <vt:lpstr>Боксёрское восстание </vt:lpstr>
      <vt:lpstr>Русско-японская война </vt:lpstr>
      <vt:lpstr>Революция 1911 года и создание Китайской Республики </vt:lpstr>
      <vt:lpstr>Первая мировая война </vt:lpstr>
      <vt:lpstr>Усиление зависимости Китая и проникновение иностранного капитала</vt:lpstr>
      <vt:lpstr>Слайд 7</vt:lpstr>
      <vt:lpstr>Развитие национального капитала</vt:lpstr>
      <vt:lpstr>Слайд 9</vt:lpstr>
      <vt:lpstr>До фабричная промышленность</vt:lpstr>
      <vt:lpstr>Слайд 11</vt:lpstr>
      <vt:lpstr>Особенности деревенской жизни</vt:lpstr>
      <vt:lpstr>Слайд 13</vt:lpstr>
      <vt:lpstr>Эволюция социальной структуры китайского общества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Китай </dc:title>
  <dc:creator>Admin</dc:creator>
  <cp:lastModifiedBy>Admin</cp:lastModifiedBy>
  <cp:revision>5</cp:revision>
  <dcterms:created xsi:type="dcterms:W3CDTF">2012-09-17T13:42:13Z</dcterms:created>
  <dcterms:modified xsi:type="dcterms:W3CDTF">2012-09-18T14:42:50Z</dcterms:modified>
</cp:coreProperties>
</file>