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66" r:id="rId8"/>
    <p:sldId id="263" r:id="rId9"/>
    <p:sldId id="264" r:id="rId10"/>
    <p:sldId id="265" r:id="rId11"/>
    <p:sldId id="268" r:id="rId12"/>
    <p:sldId id="269" r:id="rId13"/>
    <p:sldId id="270" r:id="rId14"/>
    <p:sldId id="273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64DED04-AC93-4F7A-A94C-0DDF68B34758}">
          <p14:sldIdLst>
            <p14:sldId id="256"/>
            <p14:sldId id="257"/>
            <p14:sldId id="262"/>
            <p14:sldId id="261"/>
            <p14:sldId id="260"/>
            <p14:sldId id="259"/>
            <p14:sldId id="266"/>
            <p14:sldId id="263"/>
            <p14:sldId id="264"/>
            <p14:sldId id="265"/>
            <p14:sldId id="268"/>
            <p14:sldId id="269"/>
            <p14:sldId id="270"/>
            <p14:sldId id="273"/>
            <p14:sldId id="272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B6B"/>
    <a:srgbClr val="E60000"/>
    <a:srgbClr val="118ADA"/>
    <a:srgbClr val="0E72B6"/>
    <a:srgbClr val="663300"/>
    <a:srgbClr val="4D0B15"/>
    <a:srgbClr val="E4DA9C"/>
    <a:srgbClr val="D3C35D"/>
    <a:srgbClr val="FCBB04"/>
    <a:srgbClr val="2D1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78" d="100"/>
          <a:sy n="78" d="100"/>
        </p:scale>
        <p:origin x="-1110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tx1">
                <a:lumMod val="65000"/>
                <a:lumOff val="35000"/>
              </a:schemeClr>
            </a:solidFill>
          </a:ln>
          <a:solidFill>
            <a:srgbClr val="E36B6B"/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.com.ua/referats/World_history/119024.htm" TargetMode="External"/><Relationship Id="rId2" Type="http://schemas.openxmlformats.org/officeDocument/2006/relationships/hyperlink" Target="http://uk.wikipedia.org/wiki/%C1%EE%EB%E3%E0%F0%B3%F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svita.ua/vnz/reports/world_history/4809/" TargetMode="External"/><Relationship Id="rId5" Type="http://schemas.openxmlformats.org/officeDocument/2006/relationships/hyperlink" Target="http://travelbg.ru/history/" TargetMode="External"/><Relationship Id="rId4" Type="http://schemas.openxmlformats.org/officeDocument/2006/relationships/hyperlink" Target="http://www.ukrreferat.com/index.ht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9144000" cy="67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4632" cy="1224135"/>
          </a:xfrm>
        </p:spPr>
        <p:txBody>
          <a:bodyPr/>
          <a:lstStyle/>
          <a:p>
            <a:r>
              <a:rPr lang="ru-RU" sz="6600" dirty="0" err="1">
                <a:solidFill>
                  <a:schemeClr val="bg1"/>
                </a:solidFill>
              </a:rPr>
              <a:t>Болгарія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29587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Підготували</a:t>
            </a:r>
            <a:r>
              <a:rPr lang="ru-RU" dirty="0"/>
              <a:t>:</a:t>
            </a:r>
          </a:p>
          <a:p>
            <a:r>
              <a:rPr lang="ru-RU" dirty="0"/>
              <a:t>Катрич </a:t>
            </a:r>
            <a:r>
              <a:rPr lang="ru-RU" dirty="0" err="1"/>
              <a:t>Альона</a:t>
            </a:r>
            <a:endParaRPr lang="ru-RU" dirty="0"/>
          </a:p>
          <a:p>
            <a:r>
              <a:rPr lang="ru-RU" dirty="0"/>
              <a:t>Хоменко </a:t>
            </a:r>
            <a:r>
              <a:rPr lang="ru-RU" dirty="0" err="1"/>
              <a:t>Дар’я</a:t>
            </a:r>
            <a:endParaRPr lang="ru-RU" dirty="0"/>
          </a:p>
          <a:p>
            <a:r>
              <a:rPr lang="ru-RU" dirty="0"/>
              <a:t>Хоменко </a:t>
            </a:r>
            <a:r>
              <a:rPr lang="ru-RU" dirty="0" err="1"/>
              <a:t>Наталія</a:t>
            </a:r>
            <a:endParaRPr lang="ru-RU" dirty="0"/>
          </a:p>
          <a:p>
            <a:r>
              <a:rPr lang="ru-RU" dirty="0" err="1"/>
              <a:t>Некипіла</a:t>
            </a:r>
            <a:r>
              <a:rPr lang="ru-RU" dirty="0"/>
              <a:t> </a:t>
            </a:r>
            <a:r>
              <a:rPr lang="ru-RU" dirty="0" smtClean="0"/>
              <a:t>Катерина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4664"/>
            <a:ext cx="6696744" cy="5843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7 </a:t>
            </a:r>
            <a:r>
              <a:rPr lang="ru-RU" sz="2000" dirty="0" err="1"/>
              <a:t>грудня</a:t>
            </a:r>
            <a:r>
              <a:rPr lang="ru-RU" sz="2000" dirty="0"/>
              <a:t> 1989 р. </a:t>
            </a:r>
            <a:r>
              <a:rPr lang="ru-RU" sz="2000" dirty="0" err="1"/>
              <a:t>було</a:t>
            </a:r>
            <a:r>
              <a:rPr lang="ru-RU" sz="2000" dirty="0"/>
              <a:t> засновано Союз </a:t>
            </a:r>
            <a:r>
              <a:rPr lang="ru-RU" sz="2000" dirty="0" err="1"/>
              <a:t>демократичних</a:t>
            </a:r>
            <a:r>
              <a:rPr lang="ru-RU" sz="2000" dirty="0"/>
              <a:t> сил (СДС), </a:t>
            </a:r>
            <a:r>
              <a:rPr lang="ru-RU" sz="2000" dirty="0" err="1"/>
              <a:t>який</a:t>
            </a:r>
            <a:r>
              <a:rPr lang="ru-RU" sz="2000" dirty="0"/>
              <a:t> проголосив </a:t>
            </a:r>
            <a:r>
              <a:rPr lang="ru-RU" sz="2000" dirty="0" err="1"/>
              <a:t>ідею</a:t>
            </a:r>
            <a:r>
              <a:rPr lang="ru-RU" sz="2000" dirty="0"/>
              <a:t> </a:t>
            </a:r>
            <a:r>
              <a:rPr lang="ru-RU" sz="2000" dirty="0" err="1"/>
              <a:t>розбудови</a:t>
            </a:r>
            <a:r>
              <a:rPr lang="ru-RU" sz="2000" dirty="0"/>
              <a:t> </a:t>
            </a:r>
            <a:r>
              <a:rPr lang="ru-RU" sz="2000" dirty="0" err="1"/>
              <a:t>Болгарської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 на принципах </a:t>
            </a:r>
            <a:r>
              <a:rPr lang="ru-RU" sz="2000" dirty="0" err="1"/>
              <a:t>демократії</a:t>
            </a:r>
            <a:r>
              <a:rPr lang="ru-RU" sz="2000" dirty="0"/>
              <a:t> та </a:t>
            </a:r>
            <a:r>
              <a:rPr lang="ru-RU" sz="2000" dirty="0" err="1"/>
              <a:t>приватної</a:t>
            </a:r>
            <a:r>
              <a:rPr lang="ru-RU" sz="2000" dirty="0"/>
              <a:t> </a:t>
            </a:r>
            <a:r>
              <a:rPr lang="ru-RU" sz="2000" dirty="0" err="1"/>
              <a:t>власності</a:t>
            </a:r>
            <a:r>
              <a:rPr lang="ru-RU" sz="2000" dirty="0"/>
              <a:t>. </a:t>
            </a:r>
            <a:r>
              <a:rPr lang="ru-RU" sz="2000" dirty="0" err="1"/>
              <a:t>Керівником</a:t>
            </a:r>
            <a:r>
              <a:rPr lang="ru-RU" sz="2000" dirty="0"/>
              <a:t> СДС став доктор </a:t>
            </a:r>
            <a:r>
              <a:rPr lang="ru-RU" sz="2000" dirty="0" err="1"/>
              <a:t>філософських</a:t>
            </a:r>
            <a:r>
              <a:rPr lang="ru-RU" sz="2000" dirty="0"/>
              <a:t> наук </a:t>
            </a:r>
            <a:r>
              <a:rPr lang="ru-RU" sz="2000" dirty="0" err="1"/>
              <a:t>Желю</a:t>
            </a:r>
            <a:r>
              <a:rPr lang="ru-RU" sz="2000" dirty="0"/>
              <a:t> </a:t>
            </a:r>
            <a:r>
              <a:rPr lang="ru-RU" sz="2000" dirty="0" err="1"/>
              <a:t>Желев</a:t>
            </a:r>
            <a:r>
              <a:rPr lang="ru-RU" sz="2000" dirty="0"/>
              <a:t>. 1 </a:t>
            </a:r>
            <a:r>
              <a:rPr lang="ru-RU" sz="2000" dirty="0" err="1"/>
              <a:t>серпня</a:t>
            </a:r>
            <a:r>
              <a:rPr lang="ru-RU" sz="2000" dirty="0"/>
              <a:t> 1990 р. </a:t>
            </a:r>
            <a:r>
              <a:rPr lang="ru-RU" sz="2000" dirty="0" err="1"/>
              <a:t>Великі</a:t>
            </a:r>
            <a:r>
              <a:rPr lang="ru-RU" sz="2000" dirty="0"/>
              <a:t> </a:t>
            </a:r>
            <a:r>
              <a:rPr lang="ru-RU" sz="2000" dirty="0" err="1"/>
              <a:t>національні</a:t>
            </a:r>
            <a:r>
              <a:rPr lang="ru-RU" sz="2000" dirty="0"/>
              <a:t> </a:t>
            </a:r>
            <a:r>
              <a:rPr lang="ru-RU" sz="2000" dirty="0" err="1"/>
              <a:t>збори</a:t>
            </a:r>
            <a:r>
              <a:rPr lang="ru-RU" sz="2000" dirty="0"/>
              <a:t> назвали Ж. </a:t>
            </a:r>
            <a:r>
              <a:rPr lang="ru-RU" sz="2000" dirty="0" err="1"/>
              <a:t>Желева</a:t>
            </a:r>
            <a:r>
              <a:rPr lang="ru-RU" sz="2000" dirty="0"/>
              <a:t> президентом </a:t>
            </a:r>
            <a:r>
              <a:rPr lang="ru-RU" sz="2000" dirty="0" err="1"/>
              <a:t>Болгарії</a:t>
            </a:r>
            <a:r>
              <a:rPr lang="ru-RU" sz="2000" dirty="0"/>
              <a:t>, а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виборів</a:t>
            </a:r>
            <a:r>
              <a:rPr lang="ru-RU" sz="2000" dirty="0"/>
              <a:t> 19 </a:t>
            </a:r>
            <a:r>
              <a:rPr lang="ru-RU" sz="2000" dirty="0" err="1"/>
              <a:t>січня</a:t>
            </a:r>
            <a:r>
              <a:rPr lang="ru-RU" sz="2000" dirty="0"/>
              <a:t> 1992 р. </a:t>
            </a:r>
            <a:r>
              <a:rPr lang="ru-RU" sz="2000" dirty="0" err="1"/>
              <a:t>він</a:t>
            </a:r>
            <a:r>
              <a:rPr lang="ru-RU" sz="2000" dirty="0"/>
              <a:t> став першим всенародно </a:t>
            </a:r>
            <a:r>
              <a:rPr lang="ru-RU" sz="2000" dirty="0" err="1"/>
              <a:t>обраним</a:t>
            </a:r>
            <a:r>
              <a:rPr lang="ru-RU" sz="2000" dirty="0"/>
              <a:t> президентом </a:t>
            </a:r>
            <a:r>
              <a:rPr lang="ru-RU" sz="2000" dirty="0" err="1"/>
              <a:t>країни</a:t>
            </a:r>
            <a:r>
              <a:rPr lang="ru-RU" sz="2000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48" y="3006774"/>
            <a:ext cx="5139661" cy="383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261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45425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09120"/>
          </a:xfrm>
        </p:spPr>
        <p:txBody>
          <a:bodyPr>
            <a:normAutofit/>
          </a:bodyPr>
          <a:lstStyle/>
          <a:p>
            <a:r>
              <a:rPr lang="ru-RU" sz="2000" dirty="0" err="1"/>
              <a:t>Ухвалення</a:t>
            </a:r>
            <a:r>
              <a:rPr lang="ru-RU" sz="2000" dirty="0"/>
              <a:t> Великими </a:t>
            </a:r>
            <a:r>
              <a:rPr lang="ru-RU" sz="2000" dirty="0" err="1"/>
              <a:t>народними</a:t>
            </a:r>
            <a:r>
              <a:rPr lang="ru-RU" sz="2000" dirty="0"/>
              <a:t> </a:t>
            </a:r>
            <a:r>
              <a:rPr lang="ru-RU" sz="2000" dirty="0" err="1"/>
              <a:t>зборами</a:t>
            </a:r>
            <a:r>
              <a:rPr lang="ru-RU" sz="2000" dirty="0"/>
              <a:t> 12 </a:t>
            </a:r>
            <a:r>
              <a:rPr lang="ru-RU" sz="2000" dirty="0" err="1"/>
              <a:t>липня</a:t>
            </a:r>
            <a:r>
              <a:rPr lang="ru-RU" sz="2000" dirty="0"/>
              <a:t> 1991 р. </a:t>
            </a:r>
            <a:r>
              <a:rPr lang="ru-RU" sz="2000" dirty="0" err="1"/>
              <a:t>нової</a:t>
            </a:r>
            <a:r>
              <a:rPr lang="ru-RU" sz="2000" dirty="0"/>
              <a:t> </a:t>
            </a:r>
            <a:r>
              <a:rPr lang="ru-RU" sz="2000" dirty="0" err="1"/>
              <a:t>конституції</a:t>
            </a:r>
            <a:r>
              <a:rPr lang="ru-RU" sz="2000" dirty="0"/>
              <a:t>  </a:t>
            </a:r>
          </a:p>
          <a:p>
            <a:r>
              <a:rPr lang="ru-RU" sz="2000" dirty="0"/>
              <a:t>В 1991 р.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ухвалено</a:t>
            </a:r>
            <a:r>
              <a:rPr lang="ru-RU" sz="2000" dirty="0"/>
              <a:t> закон про землю, але </a:t>
            </a:r>
            <a:r>
              <a:rPr lang="ru-RU" sz="2000" dirty="0" err="1"/>
              <a:t>земельна</a:t>
            </a:r>
            <a:r>
              <a:rPr lang="ru-RU" sz="2000" dirty="0"/>
              <a:t> реформа в </a:t>
            </a:r>
            <a:r>
              <a:rPr lang="ru-RU" sz="2000" dirty="0" err="1"/>
              <a:t>країні</a:t>
            </a:r>
            <a:r>
              <a:rPr lang="ru-RU" sz="2000" dirty="0"/>
              <a:t> </a:t>
            </a:r>
            <a:r>
              <a:rPr lang="ru-RU" sz="2000" dirty="0" err="1"/>
              <a:t>просувалася</a:t>
            </a:r>
            <a:r>
              <a:rPr lang="ru-RU" sz="2000" dirty="0"/>
              <a:t> </a:t>
            </a:r>
            <a:r>
              <a:rPr lang="ru-RU" sz="2000" dirty="0" err="1"/>
              <a:t>повільно</a:t>
            </a:r>
            <a:r>
              <a:rPr lang="ru-RU" sz="2000" dirty="0"/>
              <a:t>. </a:t>
            </a:r>
          </a:p>
          <a:p>
            <a:r>
              <a:rPr lang="ru-RU" sz="2000" dirty="0" smtClean="0"/>
              <a:t>У </a:t>
            </a:r>
            <a:r>
              <a:rPr lang="ru-RU" sz="2000" dirty="0"/>
              <a:t>1994—1996 </a:t>
            </a:r>
            <a:r>
              <a:rPr lang="ru-RU" sz="2000" dirty="0" err="1"/>
              <a:t>рр</a:t>
            </a:r>
            <a:r>
              <a:rPr lang="ru-RU" sz="2000" dirty="0"/>
              <a:t>. </a:t>
            </a:r>
            <a:r>
              <a:rPr lang="ru-RU" sz="2000" dirty="0" err="1"/>
              <a:t>ситуація</a:t>
            </a:r>
            <a:r>
              <a:rPr lang="ru-RU" sz="2000" dirty="0"/>
              <a:t> в </a:t>
            </a:r>
            <a:r>
              <a:rPr lang="ru-RU" sz="2000" dirty="0" err="1"/>
              <a:t>економіці</a:t>
            </a:r>
            <a:r>
              <a:rPr lang="ru-RU" sz="2000" dirty="0"/>
              <a:t> </a:t>
            </a:r>
            <a:r>
              <a:rPr lang="ru-RU" sz="2000" dirty="0" err="1"/>
              <a:t>погіршилася</a:t>
            </a:r>
            <a:r>
              <a:rPr lang="ru-RU" sz="2000" dirty="0"/>
              <a:t>. До </a:t>
            </a:r>
            <a:r>
              <a:rPr lang="ru-RU" sz="2000" dirty="0" err="1"/>
              <a:t>кінця</a:t>
            </a:r>
            <a:r>
              <a:rPr lang="ru-RU" sz="2000" dirty="0"/>
              <a:t> 1996 р. </a:t>
            </a:r>
            <a:r>
              <a:rPr lang="ru-RU" sz="2000" dirty="0" err="1"/>
              <a:t>інфляція</a:t>
            </a:r>
            <a:r>
              <a:rPr lang="ru-RU" sz="2000" dirty="0"/>
              <a:t> </a:t>
            </a:r>
            <a:r>
              <a:rPr lang="ru-RU" sz="2000" dirty="0" err="1"/>
              <a:t>досягла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понад</a:t>
            </a:r>
            <a:r>
              <a:rPr lang="ru-RU" sz="2000" dirty="0"/>
              <a:t> 150%. </a:t>
            </a:r>
            <a:r>
              <a:rPr lang="ru-RU" sz="2000" dirty="0" err="1"/>
              <a:t>Відчувалася</a:t>
            </a:r>
            <a:r>
              <a:rPr lang="ru-RU" sz="2000" dirty="0"/>
              <a:t> </a:t>
            </a:r>
            <a:r>
              <a:rPr lang="ru-RU" sz="2000" dirty="0" err="1"/>
              <a:t>гостра</a:t>
            </a:r>
            <a:r>
              <a:rPr lang="ru-RU" sz="2000" dirty="0"/>
              <a:t> </a:t>
            </a:r>
            <a:r>
              <a:rPr lang="ru-RU" sz="2000" dirty="0" err="1"/>
              <a:t>нестача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м'яса</a:t>
            </a:r>
            <a:r>
              <a:rPr lang="ru-RU" sz="2000" dirty="0"/>
              <a:t>, а й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хліба</a:t>
            </a:r>
            <a:r>
              <a:rPr lang="ru-RU" sz="2000" dirty="0"/>
              <a:t>. На </a:t>
            </a:r>
            <a:r>
              <a:rPr lang="ru-RU" sz="2000" dirty="0" err="1"/>
              <a:t>президентських</a:t>
            </a:r>
            <a:r>
              <a:rPr lang="ru-RU" sz="2000" dirty="0"/>
              <a:t> </a:t>
            </a:r>
            <a:r>
              <a:rPr lang="ru-RU" sz="2000" dirty="0" err="1"/>
              <a:t>виборах</a:t>
            </a:r>
            <a:r>
              <a:rPr lang="ru-RU" sz="2000" dirty="0"/>
              <a:t> 3 листопада 1996 р. </a:t>
            </a:r>
            <a:r>
              <a:rPr lang="ru-RU" sz="2000" dirty="0" err="1"/>
              <a:t>переміг</a:t>
            </a:r>
            <a:r>
              <a:rPr lang="ru-RU" sz="2000" dirty="0"/>
              <a:t> </a:t>
            </a:r>
            <a:r>
              <a:rPr lang="ru-RU" sz="2000" dirty="0" err="1"/>
              <a:t>лідер</a:t>
            </a:r>
            <a:r>
              <a:rPr lang="ru-RU" sz="2000" dirty="0"/>
              <a:t> </a:t>
            </a:r>
            <a:r>
              <a:rPr lang="ru-RU" sz="2000" dirty="0" err="1"/>
              <a:t>антикомуністичного</a:t>
            </a:r>
            <a:r>
              <a:rPr lang="ru-RU" sz="2000" dirty="0"/>
              <a:t> блоку — </a:t>
            </a:r>
            <a:r>
              <a:rPr lang="ru-RU" sz="2000" dirty="0" err="1"/>
              <a:t>Об'єднання</a:t>
            </a:r>
            <a:r>
              <a:rPr lang="ru-RU" sz="2000" dirty="0"/>
              <a:t> </a:t>
            </a:r>
            <a:r>
              <a:rPr lang="ru-RU" sz="2000" dirty="0" err="1"/>
              <a:t>демократичних</a:t>
            </a:r>
            <a:r>
              <a:rPr lang="ru-RU" sz="2000" dirty="0"/>
              <a:t> сил (ОДС) — 44-річний адвокат Петро Стоянов.</a:t>
            </a:r>
          </a:p>
        </p:txBody>
      </p:sp>
    </p:spTree>
    <p:extLst>
      <p:ext uri="{BB962C8B-B14F-4D97-AF65-F5344CB8AC3E}">
        <p14:creationId xmlns:p14="http://schemas.microsoft.com/office/powerpoint/2010/main" val="3145747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Розгорнувши</a:t>
            </a:r>
            <a:r>
              <a:rPr lang="ru-RU" sz="2000" dirty="0"/>
              <a:t> </a:t>
            </a:r>
            <a:r>
              <a:rPr lang="ru-RU" sz="2000" dirty="0" err="1"/>
              <a:t>активну</a:t>
            </a:r>
            <a:r>
              <a:rPr lang="ru-RU" sz="2000" dirty="0"/>
              <a:t> </a:t>
            </a:r>
            <a:r>
              <a:rPr lang="ru-RU" sz="2000" dirty="0" err="1"/>
              <a:t>політичну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, </a:t>
            </a:r>
            <a:r>
              <a:rPr lang="ru-RU" sz="2000" dirty="0" err="1"/>
              <a:t>він</a:t>
            </a:r>
            <a:r>
              <a:rPr lang="ru-RU" sz="2000" dirty="0"/>
              <a:t> створив </a:t>
            </a:r>
            <a:r>
              <a:rPr lang="ru-RU" sz="2000" dirty="0" err="1"/>
              <a:t>Антикорупційну</a:t>
            </a:r>
            <a:r>
              <a:rPr lang="ru-RU" sz="2000" dirty="0"/>
              <a:t> </a:t>
            </a:r>
            <a:r>
              <a:rPr lang="ru-RU" sz="2000" dirty="0" err="1"/>
              <a:t>партію</a:t>
            </a:r>
            <a:r>
              <a:rPr lang="ru-RU" sz="2000" dirty="0"/>
              <a:t>, </a:t>
            </a:r>
            <a:r>
              <a:rPr lang="ru-RU" sz="2000" dirty="0" err="1"/>
              <a:t>навесні</a:t>
            </a:r>
            <a:r>
              <a:rPr lang="ru-RU" sz="2000" dirty="0"/>
              <a:t> 2001 р. </a:t>
            </a:r>
            <a:r>
              <a:rPr lang="ru-RU" sz="2000" dirty="0" err="1"/>
              <a:t>виграв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нею </a:t>
            </a:r>
            <a:r>
              <a:rPr lang="ru-RU" sz="2000" dirty="0" err="1"/>
              <a:t>вибори</a:t>
            </a:r>
            <a:r>
              <a:rPr lang="ru-RU" sz="2000" dirty="0"/>
              <a:t> до парламенту і за </a:t>
            </a:r>
            <a:r>
              <a:rPr lang="ru-RU" sz="2000" dirty="0" err="1"/>
              <a:t>підтримки</a:t>
            </a:r>
            <a:r>
              <a:rPr lang="ru-RU" sz="2000" dirty="0"/>
              <a:t> </a:t>
            </a:r>
            <a:r>
              <a:rPr lang="ru-RU" sz="2000" dirty="0" err="1"/>
              <a:t>Турецької</a:t>
            </a:r>
            <a:r>
              <a:rPr lang="ru-RU" sz="2000" dirty="0"/>
              <a:t> </a:t>
            </a:r>
            <a:r>
              <a:rPr lang="ru-RU" sz="2000" dirty="0" err="1"/>
              <a:t>партії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захищає</a:t>
            </a:r>
            <a:r>
              <a:rPr lang="ru-RU" sz="2000" dirty="0"/>
              <a:t> </a:t>
            </a:r>
            <a:r>
              <a:rPr lang="ru-RU" sz="2000" dirty="0" err="1"/>
              <a:t>інтереси</a:t>
            </a:r>
            <a:r>
              <a:rPr lang="ru-RU" sz="2000" dirty="0"/>
              <a:t> </a:t>
            </a:r>
            <a:r>
              <a:rPr lang="ru-RU" sz="2000" dirty="0" err="1"/>
              <a:t>турецької</a:t>
            </a:r>
            <a:r>
              <a:rPr lang="ru-RU" sz="2000" dirty="0"/>
              <a:t> </a:t>
            </a:r>
            <a:r>
              <a:rPr lang="ru-RU" sz="2000" dirty="0" err="1"/>
              <a:t>меншини</a:t>
            </a:r>
            <a:r>
              <a:rPr lang="ru-RU" sz="2000" dirty="0"/>
              <a:t> в </a:t>
            </a:r>
            <a:r>
              <a:rPr lang="ru-RU" sz="2000" dirty="0" err="1"/>
              <a:t>Болгарії</a:t>
            </a:r>
            <a:r>
              <a:rPr lang="ru-RU" sz="2000" dirty="0"/>
              <a:t>, став </a:t>
            </a:r>
            <a:r>
              <a:rPr lang="ru-RU" sz="2000" dirty="0" err="1"/>
              <a:t>прем'єр-міністром</a:t>
            </a:r>
            <a:r>
              <a:rPr lang="ru-RU" sz="2000" dirty="0"/>
              <a:t> і </a:t>
            </a:r>
            <a:r>
              <a:rPr lang="ru-RU" sz="2000" dirty="0" err="1"/>
              <a:t>сформував</a:t>
            </a:r>
            <a:r>
              <a:rPr lang="ru-RU" sz="2000" dirty="0"/>
              <a:t> уряд, </a:t>
            </a:r>
            <a:r>
              <a:rPr lang="ru-RU" sz="2000" dirty="0" err="1"/>
              <a:t>продекларувавши</a:t>
            </a:r>
            <a:r>
              <a:rPr lang="ru-RU" sz="2000" dirty="0"/>
              <a:t> </a:t>
            </a:r>
            <a:r>
              <a:rPr lang="ru-RU" sz="2000" dirty="0" err="1"/>
              <a:t>скорочення</a:t>
            </a:r>
            <a:r>
              <a:rPr lang="ru-RU" sz="2000" dirty="0"/>
              <a:t> на 10% державного </a:t>
            </a:r>
            <a:r>
              <a:rPr lang="ru-RU" sz="2000" dirty="0" err="1"/>
              <a:t>апарату</a:t>
            </a:r>
            <a:r>
              <a:rPr lang="ru-RU" sz="2000" dirty="0"/>
              <a:t>, </a:t>
            </a:r>
            <a:r>
              <a:rPr lang="ru-RU" sz="2000" dirty="0" err="1"/>
              <a:t>рішучу</a:t>
            </a:r>
            <a:r>
              <a:rPr lang="ru-RU" sz="2000" dirty="0"/>
              <a:t> </a:t>
            </a:r>
            <a:r>
              <a:rPr lang="ru-RU" sz="2000" dirty="0" err="1"/>
              <a:t>боротьбу</a:t>
            </a:r>
            <a:r>
              <a:rPr lang="ru-RU" sz="2000" dirty="0"/>
              <a:t> </a:t>
            </a:r>
            <a:r>
              <a:rPr lang="ru-RU" sz="2000" dirty="0" err="1"/>
              <a:t>проти</a:t>
            </a:r>
            <a:r>
              <a:rPr lang="ru-RU" sz="2000" dirty="0"/>
              <a:t> </a:t>
            </a:r>
            <a:r>
              <a:rPr lang="ru-RU" sz="2000" dirty="0" err="1"/>
              <a:t>корупції</a:t>
            </a:r>
            <a:r>
              <a:rPr lang="ru-RU" sz="2000" dirty="0"/>
              <a:t> та </a:t>
            </a:r>
            <a:r>
              <a:rPr lang="ru-RU" sz="2000" dirty="0" err="1"/>
              <a:t>швидкі</a:t>
            </a:r>
            <a:r>
              <a:rPr lang="ru-RU" sz="2000" dirty="0"/>
              <a:t> й </a:t>
            </a:r>
            <a:r>
              <a:rPr lang="ru-RU" sz="2000" dirty="0" err="1"/>
              <a:t>успішні</a:t>
            </a:r>
            <a:r>
              <a:rPr lang="ru-RU" sz="2000" dirty="0"/>
              <a:t> </a:t>
            </a:r>
            <a:r>
              <a:rPr lang="ru-RU" sz="2000" dirty="0" err="1"/>
              <a:t>реформи</a:t>
            </a:r>
            <a:r>
              <a:rPr lang="ru-RU" sz="2000" dirty="0"/>
              <a:t> в </a:t>
            </a:r>
            <a:r>
              <a:rPr lang="ru-RU" sz="2000" dirty="0" err="1"/>
              <a:t>економіці</a:t>
            </a:r>
            <a:r>
              <a:rPr lang="ru-RU" sz="2000" dirty="0"/>
              <a:t>. У </a:t>
            </a:r>
            <a:r>
              <a:rPr lang="ru-RU" sz="2000" dirty="0" err="1"/>
              <a:t>країні</a:t>
            </a:r>
            <a:r>
              <a:rPr lang="ru-RU" sz="2000" dirty="0"/>
              <a:t> </a:t>
            </a:r>
            <a:r>
              <a:rPr lang="ru-RU" sz="2000" dirty="0" err="1"/>
              <a:t>зростає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прихильників</a:t>
            </a:r>
            <a:r>
              <a:rPr lang="ru-RU" sz="2000" dirty="0"/>
              <a:t> </a:t>
            </a:r>
            <a:r>
              <a:rPr lang="ru-RU" sz="2000" dirty="0" err="1"/>
              <a:t>реставрації</a:t>
            </a:r>
            <a:r>
              <a:rPr lang="ru-RU" sz="2000" dirty="0"/>
              <a:t> </a:t>
            </a:r>
            <a:r>
              <a:rPr lang="ru-RU" sz="2000" dirty="0" err="1"/>
              <a:t>монархії</a:t>
            </a:r>
            <a:r>
              <a:rPr lang="ru-RU" sz="2000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3810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026024" cy="320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964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6552728" cy="3528392"/>
          </a:xfrm>
        </p:spPr>
        <p:txBody>
          <a:bodyPr>
            <a:normAutofit fontScale="85000" lnSpcReduction="20000"/>
          </a:bodyPr>
          <a:lstStyle/>
          <a:p>
            <a:pPr marL="1828800" lvl="4" indent="0">
              <a:buNone/>
            </a:pPr>
            <a:r>
              <a:rPr lang="ru-RU" sz="2800" dirty="0" err="1">
                <a:solidFill>
                  <a:srgbClr val="FF0000"/>
                </a:solidFill>
              </a:rPr>
              <a:t>Росен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Плевнелієв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22 </a:t>
            </a:r>
            <a:r>
              <a:rPr lang="ru-RU" sz="2800" dirty="0" err="1">
                <a:solidFill>
                  <a:srgbClr val="FF0000"/>
                </a:solidFill>
              </a:rPr>
              <a:t>січня</a:t>
            </a:r>
            <a:r>
              <a:rPr lang="ru-RU" sz="2800" dirty="0">
                <a:solidFill>
                  <a:srgbClr val="FF0000"/>
                </a:solidFill>
              </a:rPr>
              <a:t> 2012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–</a:t>
            </a:r>
            <a:r>
              <a:rPr lang="ru-RU" sz="2400" dirty="0" err="1" smtClean="0"/>
              <a:t>Громадяни</a:t>
            </a:r>
            <a:r>
              <a:rPr lang="ru-RU" sz="2400" dirty="0" smtClean="0"/>
              <a:t> </a:t>
            </a:r>
            <a:r>
              <a:rPr lang="ru-RU" sz="2400" dirty="0"/>
              <a:t>за </a:t>
            </a:r>
            <a:r>
              <a:rPr lang="ru-RU" sz="2400" dirty="0" err="1"/>
              <a:t>європейський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Болгарії</a:t>
            </a:r>
            <a:r>
              <a:rPr lang="ru-RU" sz="2400" dirty="0"/>
              <a:t> </a:t>
            </a:r>
            <a:endParaRPr lang="en-US" sz="2400" dirty="0" smtClean="0"/>
          </a:p>
          <a:p>
            <a:r>
              <a:rPr lang="ru-RU" sz="2400" dirty="0" smtClean="0"/>
              <a:t>27 </a:t>
            </a:r>
            <a:r>
              <a:rPr lang="ru-RU" sz="2400" dirty="0" err="1"/>
              <a:t>липня</a:t>
            </a:r>
            <a:r>
              <a:rPr lang="ru-RU" sz="2400" dirty="0"/>
              <a:t> 2009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призначений</a:t>
            </a:r>
            <a:r>
              <a:rPr lang="ru-RU" sz="2400" dirty="0"/>
              <a:t> </a:t>
            </a:r>
            <a:r>
              <a:rPr lang="ru-RU" sz="2400" dirty="0" err="1"/>
              <a:t>міністром</a:t>
            </a:r>
            <a:r>
              <a:rPr lang="ru-RU" sz="2400" dirty="0"/>
              <a:t> </a:t>
            </a:r>
            <a:r>
              <a:rPr lang="ru-RU" sz="2400" dirty="0" err="1"/>
              <a:t>регіонального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при </a:t>
            </a:r>
            <a:r>
              <a:rPr lang="ru-RU" sz="2400" dirty="0" err="1"/>
              <a:t>прем'єрстві</a:t>
            </a:r>
            <a:r>
              <a:rPr lang="ru-RU" sz="2400" dirty="0"/>
              <a:t> Бойко Борисова. На 4 </a:t>
            </a:r>
            <a:r>
              <a:rPr lang="ru-RU" sz="2400" dirty="0" err="1"/>
              <a:t>вересня</a:t>
            </a:r>
            <a:r>
              <a:rPr lang="ru-RU" sz="2400" dirty="0"/>
              <a:t> 2011 Розен </a:t>
            </a:r>
            <a:r>
              <a:rPr lang="ru-RU" sz="2400" dirty="0" err="1"/>
              <a:t>Плевнелієв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названий кандидатом у </a:t>
            </a:r>
            <a:r>
              <a:rPr lang="ru-RU" sz="2400" dirty="0" err="1"/>
              <a:t>президенти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ГЕРБ. На 7 </a:t>
            </a:r>
            <a:r>
              <a:rPr lang="ru-RU" sz="2400" dirty="0" err="1"/>
              <a:t>вересня</a:t>
            </a:r>
            <a:r>
              <a:rPr lang="ru-RU" sz="2400" dirty="0"/>
              <a:t> 2011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пішов</a:t>
            </a:r>
            <a:r>
              <a:rPr lang="ru-RU" sz="2400" dirty="0"/>
              <a:t> з посади </a:t>
            </a:r>
            <a:r>
              <a:rPr lang="ru-RU" sz="2400" dirty="0" err="1"/>
              <a:t>міністра</a:t>
            </a:r>
            <a:r>
              <a:rPr lang="ru-RU" sz="2400" dirty="0"/>
              <a:t> </a:t>
            </a:r>
            <a:r>
              <a:rPr lang="ru-RU" sz="2400" dirty="0" err="1"/>
              <a:t>регіонального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в </a:t>
            </a:r>
            <a:r>
              <a:rPr lang="ru-RU" sz="2400" dirty="0" err="1"/>
              <a:t>повній</a:t>
            </a:r>
            <a:r>
              <a:rPr lang="ru-RU" sz="2400" dirty="0"/>
              <a:t> </a:t>
            </a:r>
            <a:r>
              <a:rPr lang="ru-RU" sz="2400" dirty="0" err="1"/>
              <a:t>мірі</a:t>
            </a:r>
            <a:r>
              <a:rPr lang="ru-RU" sz="2400" dirty="0"/>
              <a:t> </a:t>
            </a:r>
            <a:r>
              <a:rPr lang="ru-RU" sz="2400" dirty="0" err="1"/>
              <a:t>брати</a:t>
            </a:r>
            <a:r>
              <a:rPr lang="ru-RU" sz="2400" dirty="0"/>
              <a:t> участь у </a:t>
            </a:r>
            <a:r>
              <a:rPr lang="ru-RU" sz="2400" dirty="0" err="1"/>
              <a:t>виборах</a:t>
            </a:r>
            <a:r>
              <a:rPr lang="ru-RU" sz="2400" dirty="0"/>
              <a:t>. Парламент </a:t>
            </a:r>
            <a:r>
              <a:rPr lang="ru-RU" sz="2400" dirty="0" err="1"/>
              <a:t>прийняв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відставку</a:t>
            </a:r>
            <a:r>
              <a:rPr lang="ru-RU" sz="2400" dirty="0"/>
              <a:t> 9 </a:t>
            </a:r>
            <a:r>
              <a:rPr lang="ru-RU" sz="2400" dirty="0" err="1"/>
              <a:t>вересня</a:t>
            </a:r>
            <a:r>
              <a:rPr lang="ru-RU" sz="2400" dirty="0"/>
              <a:t>. Перший тур </a:t>
            </a:r>
            <a:r>
              <a:rPr lang="ru-RU" sz="2400" dirty="0" err="1"/>
              <a:t>президентських</a:t>
            </a:r>
            <a:r>
              <a:rPr lang="ru-RU" sz="2400" dirty="0"/>
              <a:t> </a:t>
            </a:r>
            <a:r>
              <a:rPr lang="ru-RU" sz="2400" dirty="0" err="1"/>
              <a:t>виборів</a:t>
            </a:r>
            <a:r>
              <a:rPr lang="ru-RU" sz="2400" dirty="0"/>
              <a:t> в </a:t>
            </a:r>
            <a:r>
              <a:rPr lang="ru-RU" sz="2400" dirty="0" err="1"/>
              <a:t>жовтні</a:t>
            </a:r>
            <a:r>
              <a:rPr lang="ru-RU" sz="2400" dirty="0"/>
              <a:t> 2011 року </a:t>
            </a:r>
            <a:r>
              <a:rPr lang="ru-RU" sz="2400" dirty="0" err="1"/>
              <a:t>Плевнелієв</a:t>
            </a:r>
            <a:r>
              <a:rPr lang="ru-RU" sz="2400" dirty="0"/>
              <a:t> </a:t>
            </a:r>
            <a:r>
              <a:rPr lang="ru-RU" sz="2400" dirty="0" err="1"/>
              <a:t>виграв</a:t>
            </a:r>
            <a:r>
              <a:rPr lang="ru-RU" sz="2400" dirty="0"/>
              <a:t> з результатом у 40,11%. Результат другого туру — 52,58%.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45024"/>
            <a:ext cx="2880320" cy="266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4536504" cy="272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274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</p:spPr>
        <p:txBody>
          <a:bodyPr/>
          <a:lstStyle/>
          <a:p>
            <a:r>
              <a:rPr lang="uk-UA" dirty="0" smtClean="0"/>
              <a:t>Фото сучасної Болгарії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5296"/>
            <a:ext cx="3192016" cy="239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61494"/>
            <a:ext cx="4097412" cy="256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176464" cy="276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00725"/>
            <a:ext cx="3574703" cy="268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3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40568" y="1412776"/>
            <a:ext cx="8208912" cy="5544616"/>
          </a:xfrm>
        </p:spPr>
        <p:txBody>
          <a:bodyPr>
            <a:normAutofit/>
          </a:bodyPr>
          <a:lstStyle/>
          <a:p>
            <a:pPr marL="1828800" lvl="4" indent="0">
              <a:buNone/>
            </a:pPr>
            <a:r>
              <a:rPr lang="en-US" sz="2400" dirty="0">
                <a:hlinkClick r:id="rId2"/>
              </a:rPr>
              <a:t>http://uk.wikipedia.org/wiki/%</a:t>
            </a:r>
            <a:r>
              <a:rPr lang="en-US" sz="2400" dirty="0" smtClean="0">
                <a:hlinkClick r:id="rId2"/>
              </a:rPr>
              <a:t>C1%EE%EB%E3%E0%F0%B3%FF</a:t>
            </a:r>
            <a:endParaRPr lang="uk-UA" sz="2400" dirty="0" smtClean="0"/>
          </a:p>
          <a:p>
            <a:pPr marL="1828800" lvl="4" indent="0">
              <a:buNone/>
            </a:pPr>
            <a:endParaRPr lang="uk-UA" sz="2400" dirty="0"/>
          </a:p>
          <a:p>
            <a:pPr marL="1828800" lvl="4" indent="0">
              <a:buNone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www.br.com.ua/referats/World_history/119024.htm</a:t>
            </a:r>
            <a:endParaRPr lang="uk-UA" sz="2400" dirty="0" smtClean="0"/>
          </a:p>
          <a:p>
            <a:pPr marL="1828800" lvl="4" indent="0">
              <a:buNone/>
            </a:pPr>
            <a:endParaRPr lang="uk-UA" sz="2400" dirty="0"/>
          </a:p>
          <a:p>
            <a:pPr marL="1828800" lvl="4" indent="0">
              <a:buNone/>
            </a:pP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www.ukrreferat.com/index.htm</a:t>
            </a:r>
            <a:endParaRPr lang="uk-UA" sz="2400" dirty="0" smtClean="0"/>
          </a:p>
          <a:p>
            <a:pPr marL="1828800" lvl="4" indent="0">
              <a:buNone/>
            </a:pPr>
            <a:endParaRPr lang="uk-UA" sz="2400" dirty="0" smtClean="0"/>
          </a:p>
          <a:p>
            <a:pPr marL="1828800" lvl="4" indent="0">
              <a:buNone/>
            </a:pPr>
            <a:r>
              <a:rPr lang="en-US" sz="2400" dirty="0">
                <a:hlinkClick r:id="rId5"/>
              </a:rPr>
              <a:t>http://travelbg.ru/history</a:t>
            </a:r>
            <a:r>
              <a:rPr lang="en-US" sz="2400" dirty="0" smtClean="0">
                <a:hlinkClick r:id="rId5"/>
              </a:rPr>
              <a:t>/</a:t>
            </a:r>
            <a:endParaRPr lang="uk-UA" sz="2400" dirty="0" smtClean="0"/>
          </a:p>
          <a:p>
            <a:pPr marL="1828800" lvl="4" indent="0">
              <a:buNone/>
            </a:pPr>
            <a:endParaRPr lang="uk-UA" sz="2400" dirty="0" smtClean="0"/>
          </a:p>
          <a:p>
            <a:pPr marL="1828800" lvl="4" indent="0">
              <a:buNone/>
            </a:pPr>
            <a:r>
              <a:rPr lang="en-US" sz="2400" dirty="0">
                <a:hlinkClick r:id="rId6"/>
              </a:rPr>
              <a:t>http://osvita.ua/vnz/reports/world_history/4809</a:t>
            </a:r>
            <a:r>
              <a:rPr lang="en-US" sz="2400" dirty="0" smtClean="0">
                <a:hlinkClick r:id="rId6"/>
              </a:rPr>
              <a:t>/</a:t>
            </a:r>
            <a:endParaRPr lang="uk-UA" sz="2400" dirty="0" smtClean="0"/>
          </a:p>
          <a:p>
            <a:pPr marL="1828800" lvl="4" indent="0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56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" y="329275"/>
            <a:ext cx="9793088" cy="65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80928"/>
            <a:ext cx="9145016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8000" dirty="0" smtClean="0"/>
              <a:t>Дякуємо за увагу!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539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0"/>
            <a:ext cx="6480720" cy="62484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400" dirty="0"/>
              <a:t>На початку </a:t>
            </a:r>
            <a:r>
              <a:rPr lang="ru-RU" sz="2400" dirty="0" err="1"/>
              <a:t>вересня</a:t>
            </a:r>
            <a:r>
              <a:rPr lang="ru-RU" sz="2400" dirty="0"/>
              <a:t> </a:t>
            </a:r>
            <a:r>
              <a:rPr lang="ru-RU" sz="2400" dirty="0" err="1"/>
              <a:t>війська</a:t>
            </a:r>
            <a:r>
              <a:rPr lang="ru-RU" sz="2400" dirty="0"/>
              <a:t> </a:t>
            </a:r>
            <a:r>
              <a:rPr lang="ru-RU" sz="2400" dirty="0" err="1"/>
              <a:t>Червоної</a:t>
            </a:r>
            <a:r>
              <a:rPr lang="ru-RU" sz="2400" dirty="0"/>
              <a:t> </a:t>
            </a:r>
            <a:r>
              <a:rPr lang="ru-RU" sz="2400" dirty="0" err="1"/>
              <a:t>армії</a:t>
            </a:r>
            <a:r>
              <a:rPr lang="ru-RU" sz="2400" dirty="0"/>
              <a:t> вступили на </a:t>
            </a:r>
            <a:r>
              <a:rPr lang="ru-RU" sz="2400" dirty="0" err="1"/>
              <a:t>територію</a:t>
            </a:r>
            <a:r>
              <a:rPr lang="ru-RU" sz="2400" dirty="0"/>
              <a:t> </a:t>
            </a:r>
            <a:r>
              <a:rPr lang="ru-RU" sz="2400" dirty="0" err="1"/>
              <a:t>Болгарії</a:t>
            </a:r>
            <a:r>
              <a:rPr lang="ru-RU" sz="2400" dirty="0"/>
              <a:t>, і у </a:t>
            </a:r>
            <a:r>
              <a:rPr lang="ru-RU" sz="2400" dirty="0" err="1"/>
              <a:t>Софії</a:t>
            </a:r>
            <a:r>
              <a:rPr lang="ru-RU" sz="2400" dirty="0"/>
              <a:t> (1944) </a:t>
            </a:r>
            <a:r>
              <a:rPr lang="ru-RU" sz="2400" dirty="0" err="1"/>
              <a:t>комуністами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здійснений</a:t>
            </a:r>
            <a:r>
              <a:rPr lang="ru-RU" sz="2400" dirty="0"/>
              <a:t> </a:t>
            </a:r>
            <a:r>
              <a:rPr lang="ru-RU" sz="2400" dirty="0" err="1"/>
              <a:t>державний</a:t>
            </a:r>
            <a:r>
              <a:rPr lang="ru-RU" sz="2400" dirty="0"/>
              <a:t> переворот,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до </a:t>
            </a:r>
            <a:r>
              <a:rPr lang="ru-RU" sz="2400" dirty="0" err="1"/>
              <a:t>влади</a:t>
            </a:r>
            <a:r>
              <a:rPr lang="ru-RU" sz="2400" dirty="0"/>
              <a:t> </a:t>
            </a:r>
            <a:r>
              <a:rPr lang="ru-RU" sz="2400" dirty="0" err="1"/>
              <a:t>прийшов</a:t>
            </a:r>
            <a:r>
              <a:rPr lang="ru-RU" sz="2400" dirty="0"/>
              <a:t> </a:t>
            </a:r>
            <a:r>
              <a:rPr lang="ru-RU" sz="2400" dirty="0" err="1"/>
              <a:t>Вітчизняний</a:t>
            </a:r>
            <a:r>
              <a:rPr lang="ru-RU" sz="2400" dirty="0"/>
              <a:t> фронт, </a:t>
            </a:r>
            <a:r>
              <a:rPr lang="ru-RU" sz="2400" dirty="0" err="1"/>
              <a:t>антифашистське</a:t>
            </a:r>
            <a:r>
              <a:rPr lang="ru-RU" sz="2400" dirty="0"/>
              <a:t> </a:t>
            </a:r>
            <a:r>
              <a:rPr lang="ru-RU" sz="2400" dirty="0" err="1"/>
              <a:t>об’єднання</a:t>
            </a:r>
            <a:r>
              <a:rPr lang="ru-RU" sz="2400" dirty="0"/>
              <a:t> на </a:t>
            </a:r>
            <a:r>
              <a:rPr lang="ru-RU" sz="2400" dirty="0" err="1"/>
              <a:t>чолі</a:t>
            </a:r>
            <a:r>
              <a:rPr lang="ru-RU" sz="2400" dirty="0"/>
              <a:t> з </a:t>
            </a:r>
            <a:r>
              <a:rPr lang="ru-RU" sz="2400" dirty="0" err="1"/>
              <a:t>лідером</a:t>
            </a:r>
            <a:r>
              <a:rPr lang="ru-RU" sz="2400" dirty="0"/>
              <a:t> </a:t>
            </a:r>
            <a:r>
              <a:rPr lang="ru-RU" sz="2400" dirty="0" err="1"/>
              <a:t>угруповання</a:t>
            </a:r>
            <a:r>
              <a:rPr lang="ru-RU" sz="2400" dirty="0"/>
              <a:t> "Ланка" </a:t>
            </a:r>
            <a:r>
              <a:rPr lang="ru-RU" sz="2400" dirty="0" err="1"/>
              <a:t>Кимоном</a:t>
            </a:r>
            <a:r>
              <a:rPr lang="ru-RU" sz="2400" dirty="0"/>
              <a:t> </a:t>
            </a:r>
            <a:r>
              <a:rPr lang="ru-RU" sz="2400" dirty="0" err="1"/>
              <a:t>Георгієвим</a:t>
            </a:r>
            <a:r>
              <a:rPr lang="ru-RU" sz="2400" dirty="0"/>
              <a:t>. У новому </a:t>
            </a:r>
            <a:r>
              <a:rPr lang="ru-RU" sz="2400" dirty="0" err="1"/>
              <a:t>уряді</a:t>
            </a:r>
            <a:r>
              <a:rPr lang="ru-RU" sz="2400" dirty="0"/>
              <a:t> </a:t>
            </a:r>
            <a:r>
              <a:rPr lang="ru-RU" sz="2400" dirty="0" err="1"/>
              <a:t>переважали</a:t>
            </a:r>
            <a:r>
              <a:rPr lang="ru-RU" sz="2400" dirty="0"/>
              <a:t> </a:t>
            </a:r>
            <a:r>
              <a:rPr lang="ru-RU" sz="2400" dirty="0" err="1"/>
              <a:t>комуністи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94" y="3573016"/>
            <a:ext cx="47720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0"/>
            <a:ext cx="6408712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4 листопада 1945 р. з </a:t>
            </a:r>
            <a:r>
              <a:rPr lang="ru-RU" sz="2400" dirty="0" err="1"/>
              <a:t>багаторічної</a:t>
            </a:r>
            <a:r>
              <a:rPr lang="ru-RU" sz="2400" dirty="0"/>
              <a:t> </a:t>
            </a:r>
            <a:r>
              <a:rPr lang="ru-RU" sz="2400" dirty="0" err="1"/>
              <a:t>еміграції</a:t>
            </a:r>
            <a:r>
              <a:rPr lang="ru-RU" sz="2400" dirty="0"/>
              <a:t> до </a:t>
            </a:r>
            <a:r>
              <a:rPr lang="ru-RU" sz="2400" dirty="0" err="1"/>
              <a:t>країни</a:t>
            </a:r>
            <a:r>
              <a:rPr lang="ru-RU" sz="2400" dirty="0"/>
              <a:t> </a:t>
            </a:r>
            <a:r>
              <a:rPr lang="ru-RU" sz="2400" dirty="0" err="1"/>
              <a:t>повернувся</a:t>
            </a:r>
            <a:r>
              <a:rPr lang="ru-RU" sz="2400" dirty="0"/>
              <a:t> </a:t>
            </a:r>
            <a:r>
              <a:rPr lang="ru-RU" sz="2400" dirty="0" err="1"/>
              <a:t>Георгій</a:t>
            </a:r>
            <a:r>
              <a:rPr lang="ru-RU" sz="2400" dirty="0"/>
              <a:t> </a:t>
            </a:r>
            <a:r>
              <a:rPr lang="ru-RU" sz="2400" dirty="0" err="1"/>
              <a:t>Дімітров</a:t>
            </a:r>
            <a:r>
              <a:rPr lang="ru-RU" sz="2400" dirty="0"/>
              <a:t>, голова </a:t>
            </a:r>
            <a:r>
              <a:rPr lang="ru-RU" sz="2400" dirty="0" err="1"/>
              <a:t>Болгарської</a:t>
            </a:r>
            <a:r>
              <a:rPr lang="ru-RU" sz="2400" dirty="0"/>
              <a:t> </a:t>
            </a:r>
            <a:r>
              <a:rPr lang="ru-RU" sz="2400" dirty="0" err="1"/>
              <a:t>робітничої</a:t>
            </a:r>
            <a:r>
              <a:rPr lang="ru-RU" sz="2400" dirty="0"/>
              <a:t> </a:t>
            </a:r>
            <a:r>
              <a:rPr lang="ru-RU" sz="2400" dirty="0" err="1"/>
              <a:t>партії</a:t>
            </a:r>
            <a:r>
              <a:rPr lang="ru-RU" sz="2400" dirty="0"/>
              <a:t> (</a:t>
            </a:r>
            <a:r>
              <a:rPr lang="ru-RU" sz="2400" dirty="0" err="1"/>
              <a:t>комуністів</a:t>
            </a:r>
            <a:r>
              <a:rPr lang="ru-RU" sz="2400" dirty="0"/>
              <a:t>) — БРП(к). 18 листопада </a:t>
            </a:r>
            <a:r>
              <a:rPr lang="ru-RU" sz="2400" dirty="0" err="1"/>
              <a:t>відбулися</a:t>
            </a:r>
            <a:r>
              <a:rPr lang="ru-RU" sz="2400" dirty="0"/>
              <a:t> </a:t>
            </a:r>
            <a:r>
              <a:rPr lang="ru-RU" sz="2400" dirty="0" err="1"/>
              <a:t>вибори</a:t>
            </a:r>
            <a:r>
              <a:rPr lang="ru-RU" sz="2400" dirty="0"/>
              <a:t> до Великих </a:t>
            </a:r>
            <a:r>
              <a:rPr lang="ru-RU" sz="2400" dirty="0" err="1"/>
              <a:t>народних</a:t>
            </a:r>
            <a:r>
              <a:rPr lang="ru-RU" sz="2400" dirty="0"/>
              <a:t> </a:t>
            </a:r>
            <a:r>
              <a:rPr lang="ru-RU" sz="2400" dirty="0" err="1"/>
              <a:t>зборів</a:t>
            </a:r>
            <a:r>
              <a:rPr lang="ru-RU" sz="2400" dirty="0"/>
              <a:t>. У </a:t>
            </a:r>
            <a:r>
              <a:rPr lang="ru-RU" sz="2400" dirty="0" err="1"/>
              <a:t>Болгарії</a:t>
            </a:r>
            <a:r>
              <a:rPr lang="ru-RU" sz="2400" dirty="0"/>
              <a:t> </a:t>
            </a:r>
            <a:r>
              <a:rPr lang="ru-RU" sz="2400" dirty="0" err="1"/>
              <a:t>почалось</a:t>
            </a:r>
            <a:r>
              <a:rPr lang="ru-RU" sz="2400" dirty="0"/>
              <a:t> </a:t>
            </a:r>
            <a:r>
              <a:rPr lang="ru-RU" sz="2400" dirty="0" err="1"/>
              <a:t>будівництво</a:t>
            </a:r>
            <a:r>
              <a:rPr lang="ru-RU" sz="2400" dirty="0"/>
              <a:t> </a:t>
            </a:r>
            <a:r>
              <a:rPr lang="ru-RU" sz="2400" dirty="0" err="1"/>
              <a:t>соціалізму</a:t>
            </a:r>
            <a:r>
              <a:rPr lang="ru-RU" sz="2400" dirty="0"/>
              <a:t> з </a:t>
            </a:r>
            <a:r>
              <a:rPr lang="ru-RU" sz="2400" dirty="0" err="1"/>
              <a:t>усіма</a:t>
            </a:r>
            <a:r>
              <a:rPr lang="ru-RU" sz="2400" dirty="0"/>
              <a:t> </a:t>
            </a:r>
            <a:r>
              <a:rPr lang="ru-RU" sz="2400" dirty="0" err="1"/>
              <a:t>притаманними</a:t>
            </a:r>
            <a:r>
              <a:rPr lang="ru-RU" sz="2400" dirty="0"/>
              <a:t> </a:t>
            </a:r>
            <a:r>
              <a:rPr lang="ru-RU" sz="2400" dirty="0" err="1"/>
              <a:t>цьому</a:t>
            </a:r>
            <a:r>
              <a:rPr lang="ru-RU" sz="2400" dirty="0"/>
              <a:t>  </a:t>
            </a:r>
            <a:r>
              <a:rPr lang="ru-RU" sz="2400" dirty="0" err="1"/>
              <a:t>процесу</a:t>
            </a:r>
            <a:r>
              <a:rPr lang="ru-RU" sz="2400" dirty="0"/>
              <a:t> </a:t>
            </a:r>
            <a:r>
              <a:rPr lang="ru-RU" sz="2400" dirty="0" err="1"/>
              <a:t>ознакам</a:t>
            </a:r>
            <a:r>
              <a:rPr lang="ru-RU" sz="2400" dirty="0"/>
              <a:t>: </a:t>
            </a:r>
            <a:r>
              <a:rPr lang="ru-RU" sz="2400" dirty="0" err="1"/>
              <a:t>індустріалізація</a:t>
            </a:r>
            <a:r>
              <a:rPr lang="ru-RU" sz="2400" dirty="0"/>
              <a:t>, </a:t>
            </a:r>
            <a:r>
              <a:rPr lang="ru-RU" sz="2400" dirty="0" err="1"/>
              <a:t>колективізація</a:t>
            </a:r>
            <a:r>
              <a:rPr lang="ru-RU" sz="2400" dirty="0"/>
              <a:t>, </a:t>
            </a:r>
            <a:r>
              <a:rPr lang="ru-RU" sz="2400" dirty="0" err="1"/>
              <a:t>репресії</a:t>
            </a:r>
            <a:r>
              <a:rPr lang="ru-RU" sz="2400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39604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399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0"/>
            <a:ext cx="6552728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8 </a:t>
            </a:r>
            <a:r>
              <a:rPr lang="ru-RU" sz="2400" dirty="0" err="1"/>
              <a:t>вересня</a:t>
            </a:r>
            <a:r>
              <a:rPr lang="ru-RU" sz="2400" dirty="0"/>
              <a:t> 1946 р. в </a:t>
            </a:r>
            <a:r>
              <a:rPr lang="ru-RU" sz="2400" dirty="0" err="1"/>
              <a:t>Болгарії</a:t>
            </a:r>
            <a:r>
              <a:rPr lang="ru-RU" sz="2400" dirty="0"/>
              <a:t> </a:t>
            </a:r>
            <a:r>
              <a:rPr lang="ru-RU" sz="2400" dirty="0" err="1"/>
              <a:t>відбувся</a:t>
            </a:r>
            <a:r>
              <a:rPr lang="ru-RU" sz="2400" dirty="0"/>
              <a:t> референдум про форму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. 15 </a:t>
            </a:r>
            <a:r>
              <a:rPr lang="ru-RU" sz="2400" dirty="0" err="1"/>
              <a:t>вересня</a:t>
            </a:r>
            <a:r>
              <a:rPr lang="ru-RU" sz="2400" dirty="0"/>
              <a:t> </a:t>
            </a:r>
            <a:r>
              <a:rPr lang="ru-RU" sz="2400" dirty="0" err="1"/>
              <a:t>Болгарію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проголошено</a:t>
            </a:r>
            <a:r>
              <a:rPr lang="ru-RU" sz="2400" dirty="0"/>
              <a:t> Народною </a:t>
            </a:r>
            <a:r>
              <a:rPr lang="ru-RU" sz="2400" dirty="0" err="1"/>
              <a:t>республікою</a:t>
            </a:r>
            <a:r>
              <a:rPr lang="ru-RU" sz="2400" dirty="0"/>
              <a:t>. Уряд </a:t>
            </a:r>
            <a:r>
              <a:rPr lang="ru-RU" sz="2400" dirty="0" err="1"/>
              <a:t>очолив</a:t>
            </a:r>
            <a:r>
              <a:rPr lang="ru-RU" sz="2400" dirty="0"/>
              <a:t> </a:t>
            </a:r>
            <a:r>
              <a:rPr lang="ru-RU" sz="2400" dirty="0" err="1"/>
              <a:t>Георгій</a:t>
            </a:r>
            <a:r>
              <a:rPr lang="ru-RU" sz="2400" dirty="0"/>
              <a:t> </a:t>
            </a:r>
            <a:r>
              <a:rPr lang="ru-RU" sz="2400" dirty="0" err="1"/>
              <a:t>Дімітров</a:t>
            </a:r>
            <a:r>
              <a:rPr lang="ru-RU" sz="2400" dirty="0"/>
              <a:t>. </a:t>
            </a:r>
            <a:r>
              <a:rPr lang="ru-RU" sz="2400" dirty="0" err="1"/>
              <a:t>Підписавши</a:t>
            </a:r>
            <a:r>
              <a:rPr lang="ru-RU" sz="2400" dirty="0"/>
              <a:t> в лютому 1947 р. </a:t>
            </a:r>
            <a:r>
              <a:rPr lang="ru-RU" sz="2400" dirty="0" err="1"/>
              <a:t>мирну</a:t>
            </a:r>
            <a:r>
              <a:rPr lang="ru-RU" sz="2400" dirty="0"/>
              <a:t> угоду з </a:t>
            </a:r>
            <a:r>
              <a:rPr lang="ru-RU" sz="2400" dirty="0" err="1"/>
              <a:t>Болгарією</a:t>
            </a:r>
            <a:r>
              <a:rPr lang="ru-RU" sz="2400" dirty="0"/>
              <a:t>, </a:t>
            </a:r>
            <a:r>
              <a:rPr lang="ru-RU" sz="2400" dirty="0" err="1"/>
              <a:t>західні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 </a:t>
            </a:r>
            <a:r>
              <a:rPr lang="ru-RU" sz="2400" dirty="0" err="1"/>
              <a:t>фактично</a:t>
            </a:r>
            <a:r>
              <a:rPr lang="ru-RU" sz="2400" dirty="0"/>
              <a:t> </a:t>
            </a:r>
            <a:r>
              <a:rPr lang="ru-RU" sz="2400" dirty="0" err="1"/>
              <a:t>визнали</a:t>
            </a:r>
            <a:r>
              <a:rPr lang="ru-RU" sz="2400" dirty="0"/>
              <a:t> </a:t>
            </a:r>
            <a:r>
              <a:rPr lang="ru-RU" sz="2400" dirty="0" err="1"/>
              <a:t>нову</a:t>
            </a:r>
            <a:r>
              <a:rPr lang="ru-RU" sz="2400" dirty="0"/>
              <a:t> </a:t>
            </a:r>
            <a:r>
              <a:rPr lang="ru-RU" sz="2400" dirty="0" err="1"/>
              <a:t>владу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3456384" cy="371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988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248400"/>
          </a:xfrm>
        </p:spPr>
        <p:txBody>
          <a:bodyPr>
            <a:normAutofit/>
          </a:bodyPr>
          <a:lstStyle/>
          <a:p>
            <a:r>
              <a:rPr lang="ru-RU" sz="2400" dirty="0" err="1"/>
              <a:t>Ухвалена</a:t>
            </a:r>
            <a:r>
              <a:rPr lang="ru-RU" sz="2400" dirty="0"/>
              <a:t> у </a:t>
            </a:r>
            <a:r>
              <a:rPr lang="ru-RU" sz="2400" dirty="0" err="1"/>
              <a:t>грудні</a:t>
            </a:r>
            <a:r>
              <a:rPr lang="ru-RU" sz="2400" dirty="0"/>
              <a:t> 1947 р. </a:t>
            </a:r>
            <a:r>
              <a:rPr lang="ru-RU" sz="2400" dirty="0" err="1"/>
              <a:t>конституція</a:t>
            </a:r>
            <a:r>
              <a:rPr lang="ru-RU" sz="2400" dirty="0"/>
              <a:t> </a:t>
            </a:r>
            <a:r>
              <a:rPr lang="ru-RU" sz="2400" dirty="0" err="1"/>
              <a:t>Болгарії</a:t>
            </a:r>
            <a:r>
              <a:rPr lang="ru-RU" sz="2400" dirty="0"/>
              <a:t> </a:t>
            </a:r>
            <a:r>
              <a:rPr lang="ru-RU" sz="2400" dirty="0" err="1"/>
              <a:t>закріпила</a:t>
            </a:r>
            <a:r>
              <a:rPr lang="ru-RU" sz="2400" dirty="0"/>
              <a:t> </a:t>
            </a:r>
            <a:r>
              <a:rPr lang="ru-RU" sz="2400" dirty="0" err="1"/>
              <a:t>прихід</a:t>
            </a:r>
            <a:r>
              <a:rPr lang="ru-RU" sz="2400" dirty="0"/>
              <a:t> </a:t>
            </a:r>
            <a:r>
              <a:rPr lang="ru-RU" sz="2400" dirty="0" err="1"/>
              <a:t>комуністів</a:t>
            </a:r>
            <a:r>
              <a:rPr lang="ru-RU" sz="2400" dirty="0"/>
              <a:t> до </a:t>
            </a:r>
            <a:r>
              <a:rPr lang="ru-RU" sz="2400" dirty="0" err="1"/>
              <a:t>влади</a:t>
            </a:r>
            <a:r>
              <a:rPr lang="ru-RU" sz="2400" dirty="0"/>
              <a:t>. </a:t>
            </a:r>
            <a:r>
              <a:rPr lang="ru-RU" sz="2400" dirty="0" err="1"/>
              <a:t>Колективізація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розпочата</a:t>
            </a:r>
            <a:r>
              <a:rPr lang="ru-RU" sz="2400" dirty="0"/>
              <a:t> у 1948 р. шляхом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кооперативів</a:t>
            </a:r>
            <a:r>
              <a:rPr lang="ru-RU" sz="2400" dirty="0"/>
              <a:t>. </a:t>
            </a:r>
          </a:p>
          <a:p>
            <a:r>
              <a:rPr lang="ru-RU" sz="2400" dirty="0"/>
              <a:t>У 1967 р. оплата за </a:t>
            </a:r>
            <a:r>
              <a:rPr lang="ru-RU" sz="2400" dirty="0" err="1"/>
              <a:t>земельний</a:t>
            </a:r>
            <a:r>
              <a:rPr lang="ru-RU" sz="2400" dirty="0"/>
              <a:t> пай </a:t>
            </a:r>
            <a:r>
              <a:rPr lang="ru-RU" sz="2400" dirty="0" err="1"/>
              <a:t>взагалі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ліквідована</a:t>
            </a:r>
            <a:r>
              <a:rPr lang="ru-RU" sz="2400" dirty="0"/>
              <a:t>. </a:t>
            </a:r>
            <a:r>
              <a:rPr lang="ru-RU" sz="2400" dirty="0" err="1"/>
              <a:t>Починаючи</a:t>
            </a:r>
            <a:r>
              <a:rPr lang="ru-RU" sz="2400" dirty="0"/>
              <a:t> з 1950 р. </a:t>
            </a:r>
            <a:r>
              <a:rPr lang="ru-RU" sz="2400" dirty="0" err="1"/>
              <a:t>колективізація</a:t>
            </a:r>
            <a:r>
              <a:rPr lang="ru-RU" sz="2400" dirty="0"/>
              <a:t> почала </a:t>
            </a:r>
            <a:r>
              <a:rPr lang="ru-RU" sz="2400" dirty="0" err="1"/>
              <a:t>проводитись</a:t>
            </a:r>
            <a:r>
              <a:rPr lang="ru-RU" sz="2400" dirty="0"/>
              <a:t> </a:t>
            </a:r>
            <a:r>
              <a:rPr lang="ru-RU" sz="2400" dirty="0" err="1"/>
              <a:t>насильницькими</a:t>
            </a:r>
            <a:r>
              <a:rPr lang="ru-RU" sz="2400" dirty="0"/>
              <a:t> методами.</a:t>
            </a:r>
          </a:p>
          <a:p>
            <a:r>
              <a:rPr lang="ru-RU" sz="2400" dirty="0"/>
              <a:t> У 1948 р. </a:t>
            </a:r>
            <a:r>
              <a:rPr lang="ru-RU" sz="2400" dirty="0" err="1"/>
              <a:t>Болгарська</a:t>
            </a:r>
            <a:r>
              <a:rPr lang="ru-RU" sz="2400" dirty="0"/>
              <a:t> </a:t>
            </a:r>
            <a:r>
              <a:rPr lang="ru-RU" sz="2400" dirty="0" err="1"/>
              <a:t>робітнича</a:t>
            </a:r>
            <a:r>
              <a:rPr lang="ru-RU" sz="2400" dirty="0"/>
              <a:t> </a:t>
            </a:r>
            <a:r>
              <a:rPr lang="ru-RU" sz="2400" dirty="0" err="1"/>
              <a:t>партія</a:t>
            </a:r>
            <a:r>
              <a:rPr lang="ru-RU" sz="2400" dirty="0"/>
              <a:t> і </a:t>
            </a:r>
            <a:r>
              <a:rPr lang="ru-RU" sz="2400" dirty="0" err="1"/>
              <a:t>прихильники</a:t>
            </a:r>
            <a:r>
              <a:rPr lang="ru-RU" sz="2400" dirty="0"/>
              <a:t> союзу з </a:t>
            </a:r>
            <a:r>
              <a:rPr lang="ru-RU" sz="2400" dirty="0" err="1"/>
              <a:t>комуністами</a:t>
            </a:r>
            <a:r>
              <a:rPr lang="ru-RU" sz="2400" dirty="0"/>
              <a:t> </a:t>
            </a:r>
            <a:r>
              <a:rPr lang="ru-RU" sz="2400" dirty="0" err="1"/>
              <a:t>об’єдналися</a:t>
            </a:r>
            <a:r>
              <a:rPr lang="ru-RU" sz="2400" dirty="0"/>
              <a:t> в </a:t>
            </a:r>
            <a:r>
              <a:rPr lang="ru-RU" sz="2400" dirty="0" err="1"/>
              <a:t>Болгарську</a:t>
            </a:r>
            <a:r>
              <a:rPr lang="ru-RU" sz="2400" dirty="0"/>
              <a:t> </a:t>
            </a:r>
            <a:r>
              <a:rPr lang="ru-RU" sz="2400" dirty="0" err="1"/>
              <a:t>комуністичну</a:t>
            </a:r>
            <a:r>
              <a:rPr lang="ru-RU" sz="2400" dirty="0"/>
              <a:t> </a:t>
            </a:r>
            <a:r>
              <a:rPr lang="ru-RU" sz="2400" dirty="0" err="1"/>
              <a:t>партію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4608512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109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0"/>
            <a:ext cx="6480720" cy="62484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>
                <a:solidFill>
                  <a:srgbClr val="FF0000"/>
                </a:solidFill>
              </a:rPr>
              <a:t>Правління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Тодора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Живкова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смерті</a:t>
            </a:r>
            <a:r>
              <a:rPr lang="ru-RU" sz="2400" dirty="0"/>
              <a:t> </a:t>
            </a:r>
            <a:r>
              <a:rPr lang="ru-RU" sz="2400" dirty="0" err="1"/>
              <a:t>Сталіна</a:t>
            </a:r>
            <a:r>
              <a:rPr lang="ru-RU" sz="2400" dirty="0"/>
              <a:t> у </a:t>
            </a:r>
            <a:r>
              <a:rPr lang="ru-RU" sz="2400" dirty="0" err="1"/>
              <a:t>комуністичному</a:t>
            </a:r>
            <a:r>
              <a:rPr lang="ru-RU" sz="2400" dirty="0"/>
              <a:t> </a:t>
            </a:r>
            <a:r>
              <a:rPr lang="ru-RU" sz="2400" dirty="0" err="1"/>
              <a:t>керівництві</a:t>
            </a:r>
            <a:r>
              <a:rPr lang="ru-RU" sz="2400" dirty="0"/>
              <a:t> </a:t>
            </a:r>
            <a:r>
              <a:rPr lang="ru-RU" sz="2400" dirty="0" err="1"/>
              <a:t>Болгарії</a:t>
            </a:r>
            <a:r>
              <a:rPr lang="ru-RU" sz="2400" dirty="0"/>
              <a:t> </a:t>
            </a:r>
            <a:r>
              <a:rPr lang="ru-RU" sz="2400" dirty="0" err="1"/>
              <a:t>розгорнулася</a:t>
            </a:r>
            <a:r>
              <a:rPr lang="ru-RU" sz="2400" dirty="0"/>
              <a:t> </a:t>
            </a:r>
            <a:r>
              <a:rPr lang="ru-RU" sz="2400" dirty="0" err="1"/>
              <a:t>боротьба</a:t>
            </a:r>
            <a:r>
              <a:rPr lang="ru-RU" sz="2400" dirty="0"/>
              <a:t> за </a:t>
            </a:r>
            <a:r>
              <a:rPr lang="ru-RU" sz="2400" dirty="0" err="1"/>
              <a:t>владу</a:t>
            </a:r>
            <a:r>
              <a:rPr lang="ru-RU" sz="2400" dirty="0"/>
              <a:t> в </a:t>
            </a:r>
            <a:r>
              <a:rPr lang="ru-RU" sz="2400" dirty="0" err="1"/>
              <a:t>країні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сталіністом</a:t>
            </a:r>
            <a:r>
              <a:rPr lang="ru-RU" sz="2400" dirty="0"/>
              <a:t> </a:t>
            </a:r>
            <a:r>
              <a:rPr lang="ru-RU" sz="2400" dirty="0" err="1"/>
              <a:t>В.Червенковим</a:t>
            </a:r>
            <a:r>
              <a:rPr lang="ru-RU" sz="2400" dirty="0"/>
              <a:t> та </a:t>
            </a:r>
            <a:r>
              <a:rPr lang="ru-RU" sz="2400" dirty="0" err="1"/>
              <a:t>новим</a:t>
            </a:r>
            <a:r>
              <a:rPr lang="ru-RU" sz="2400" dirty="0"/>
              <a:t> </a:t>
            </a:r>
            <a:r>
              <a:rPr lang="ru-RU" sz="2400" dirty="0" err="1"/>
              <a:t>висуванцем</a:t>
            </a:r>
            <a:r>
              <a:rPr lang="ru-RU" sz="2400" dirty="0"/>
              <a:t> </a:t>
            </a:r>
            <a:r>
              <a:rPr lang="ru-RU" sz="2400" dirty="0" err="1"/>
              <a:t>Т.Живковим</a:t>
            </a:r>
            <a:r>
              <a:rPr lang="ru-RU" sz="2400" dirty="0"/>
              <a:t>. Москва </a:t>
            </a:r>
            <a:r>
              <a:rPr lang="ru-RU" sz="2400" dirty="0" err="1"/>
              <a:t>зробила</a:t>
            </a:r>
            <a:r>
              <a:rPr lang="ru-RU" sz="2400" dirty="0"/>
              <a:t> ставки на </a:t>
            </a:r>
            <a:r>
              <a:rPr lang="ru-RU" sz="2400" dirty="0" err="1"/>
              <a:t>Живкова</a:t>
            </a:r>
            <a:r>
              <a:rPr lang="ru-RU" sz="2400" dirty="0"/>
              <a:t>. У 1954 р. </a:t>
            </a:r>
            <a:r>
              <a:rPr lang="ru-RU" sz="2400" dirty="0" err="1"/>
              <a:t>Генеральним</a:t>
            </a:r>
            <a:r>
              <a:rPr lang="ru-RU" sz="2400" dirty="0"/>
              <a:t> секретарем ЦК БКП став </a:t>
            </a:r>
            <a:r>
              <a:rPr lang="ru-RU" sz="2400" dirty="0" err="1"/>
              <a:t>Тодор</a:t>
            </a:r>
            <a:r>
              <a:rPr lang="ru-RU" sz="2400" dirty="0"/>
              <a:t> </a:t>
            </a:r>
            <a:r>
              <a:rPr lang="ru-RU" sz="2400" dirty="0" err="1"/>
              <a:t>Живков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46436"/>
            <a:ext cx="3184947" cy="38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382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6632"/>
            <a:ext cx="6336704" cy="6131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З 1943р. - один з </a:t>
            </a:r>
            <a:r>
              <a:rPr lang="ru-RU" sz="2400" dirty="0" err="1"/>
              <a:t>організаторів</a:t>
            </a:r>
            <a:r>
              <a:rPr lang="ru-RU" sz="2400" dirty="0"/>
              <a:t> </a:t>
            </a:r>
            <a:r>
              <a:rPr lang="ru-RU" sz="2400" dirty="0" err="1"/>
              <a:t>партизанського</a:t>
            </a:r>
            <a:r>
              <a:rPr lang="ru-RU" sz="2400" dirty="0"/>
              <a:t> </a:t>
            </a:r>
            <a:r>
              <a:rPr lang="ru-RU" sz="2400" dirty="0" err="1"/>
              <a:t>руху</a:t>
            </a:r>
            <a:r>
              <a:rPr lang="ru-RU" sz="2400" dirty="0"/>
              <a:t>. З 1952 - член </a:t>
            </a:r>
            <a:r>
              <a:rPr lang="ru-RU" sz="2400" dirty="0" err="1"/>
              <a:t>політбюро</a:t>
            </a:r>
            <a:r>
              <a:rPr lang="ru-RU" sz="2400" dirty="0"/>
              <a:t> ЦК БКП. У 1954 </a:t>
            </a:r>
            <a:r>
              <a:rPr lang="ru-RU" sz="2400" dirty="0" err="1"/>
              <a:t>обраний</a:t>
            </a:r>
            <a:r>
              <a:rPr lang="ru-RU" sz="2400" dirty="0"/>
              <a:t> першим секретарем ЦК БКП. З 1981 - </a:t>
            </a:r>
            <a:r>
              <a:rPr lang="ru-RU" sz="2400" dirty="0" err="1"/>
              <a:t>генеральний</a:t>
            </a:r>
            <a:r>
              <a:rPr lang="ru-RU" sz="2400" dirty="0"/>
              <a:t> </a:t>
            </a:r>
            <a:r>
              <a:rPr lang="ru-RU" sz="2400" dirty="0" err="1"/>
              <a:t>секретар</a:t>
            </a:r>
            <a:r>
              <a:rPr lang="ru-RU" sz="2400" dirty="0"/>
              <a:t> ЦК БКП. </a:t>
            </a:r>
            <a:r>
              <a:rPr lang="ru-RU" sz="2400" dirty="0" err="1"/>
              <a:t>Обіймав</a:t>
            </a:r>
            <a:r>
              <a:rPr lang="ru-RU" sz="2400" dirty="0"/>
              <a:t> </a:t>
            </a:r>
            <a:r>
              <a:rPr lang="ru-RU" sz="2400" dirty="0" err="1"/>
              <a:t>найважливіші</a:t>
            </a:r>
            <a:r>
              <a:rPr lang="ru-RU" sz="2400" dirty="0"/>
              <a:t> </a:t>
            </a:r>
            <a:r>
              <a:rPr lang="ru-RU" sz="2400" dirty="0" err="1"/>
              <a:t>державні</a:t>
            </a:r>
            <a:r>
              <a:rPr lang="ru-RU" sz="2400" dirty="0"/>
              <a:t> посади: </a:t>
            </a:r>
            <a:r>
              <a:rPr lang="ru-RU" sz="2400" dirty="0" err="1"/>
              <a:t>голови</a:t>
            </a:r>
            <a:r>
              <a:rPr lang="ru-RU" sz="2400" dirty="0"/>
              <a:t> Ради </a:t>
            </a:r>
            <a:r>
              <a:rPr lang="ru-RU" sz="2400" dirty="0" err="1"/>
              <a:t>Міністрів</a:t>
            </a:r>
            <a:r>
              <a:rPr lang="ru-RU" sz="2400" dirty="0"/>
              <a:t> і </a:t>
            </a:r>
            <a:r>
              <a:rPr lang="ru-RU" sz="2400" dirty="0" err="1"/>
              <a:t>голови</a:t>
            </a:r>
            <a:r>
              <a:rPr lang="ru-RU" sz="2400" dirty="0"/>
              <a:t> </a:t>
            </a:r>
            <a:r>
              <a:rPr lang="ru-RU" sz="2400" dirty="0" err="1"/>
              <a:t>Державної</a:t>
            </a:r>
            <a:r>
              <a:rPr lang="ru-RU" sz="2400" dirty="0"/>
              <a:t> Ради. У </a:t>
            </a:r>
            <a:r>
              <a:rPr lang="ru-RU" sz="2400" dirty="0" err="1"/>
              <a:t>листопаді</a:t>
            </a:r>
            <a:r>
              <a:rPr lang="ru-RU" sz="2400" dirty="0"/>
              <a:t> 1989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усунений</a:t>
            </a:r>
            <a:r>
              <a:rPr lang="ru-RU" sz="2400" dirty="0"/>
              <a:t> з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займаних</a:t>
            </a:r>
            <a:r>
              <a:rPr lang="ru-RU" sz="2400" dirty="0"/>
              <a:t> посад та </a:t>
            </a:r>
            <a:r>
              <a:rPr lang="ru-RU" sz="2400" dirty="0" err="1"/>
              <a:t>засуджений</a:t>
            </a:r>
            <a:r>
              <a:rPr lang="ru-RU" sz="2400" dirty="0"/>
              <a:t> на 7 </a:t>
            </a:r>
            <a:r>
              <a:rPr lang="ru-RU" sz="2400" dirty="0" err="1"/>
              <a:t>років</a:t>
            </a:r>
            <a:r>
              <a:rPr lang="ru-RU" sz="2400" dirty="0"/>
              <a:t> за </a:t>
            </a:r>
            <a:r>
              <a:rPr lang="ru-RU" sz="2400" dirty="0" err="1"/>
              <a:t>зловживання</a:t>
            </a:r>
            <a:r>
              <a:rPr lang="ru-RU" sz="2400" dirty="0"/>
              <a:t> </a:t>
            </a:r>
            <a:r>
              <a:rPr lang="ru-RU" sz="2400" dirty="0" err="1"/>
              <a:t>владою</a:t>
            </a:r>
            <a:r>
              <a:rPr lang="ru-RU" sz="24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10" y="3789040"/>
            <a:ext cx="2957254" cy="306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162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0"/>
            <a:ext cx="6336704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У </a:t>
            </a:r>
            <a:r>
              <a:rPr lang="ru-RU" sz="2400" dirty="0" err="1"/>
              <a:t>середині</a:t>
            </a:r>
            <a:r>
              <a:rPr lang="ru-RU" sz="2400" dirty="0"/>
              <a:t> 80-х р. </a:t>
            </a:r>
            <a:r>
              <a:rPr lang="ru-RU" sz="2400" dirty="0" err="1"/>
              <a:t>Болгарія</a:t>
            </a:r>
            <a:r>
              <a:rPr lang="ru-RU" sz="2400" dirty="0"/>
              <a:t> вступила в </a:t>
            </a:r>
            <a:r>
              <a:rPr lang="ru-RU" sz="2400" dirty="0" err="1"/>
              <a:t>смугу</a:t>
            </a:r>
            <a:r>
              <a:rPr lang="ru-RU" sz="2400" dirty="0"/>
              <a:t> </a:t>
            </a:r>
            <a:r>
              <a:rPr lang="ru-RU" sz="2400" dirty="0" err="1"/>
              <a:t>економічної</a:t>
            </a:r>
            <a:r>
              <a:rPr lang="ru-RU" sz="2400" dirty="0"/>
              <a:t> </a:t>
            </a:r>
            <a:r>
              <a:rPr lang="ru-RU" sz="2400" dirty="0" err="1"/>
              <a:t>кризи</a:t>
            </a:r>
            <a:r>
              <a:rPr lang="ru-RU" sz="2400" dirty="0"/>
              <a:t>. </a:t>
            </a:r>
            <a:r>
              <a:rPr lang="ru-RU" sz="2400" dirty="0" err="1"/>
              <a:t>Сотні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збитковими</a:t>
            </a:r>
            <a:r>
              <a:rPr lang="ru-RU" sz="2400" dirty="0"/>
              <a:t>.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існування</a:t>
            </a:r>
            <a:r>
              <a:rPr lang="ru-RU" sz="2400" dirty="0"/>
              <a:t> </a:t>
            </a:r>
            <a:r>
              <a:rPr lang="ru-RU" sz="2400" dirty="0" err="1"/>
              <a:t>підтримувалось</a:t>
            </a:r>
            <a:r>
              <a:rPr lang="ru-RU" sz="2400" dirty="0"/>
              <a:t>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дотацій</a:t>
            </a:r>
            <a:r>
              <a:rPr lang="ru-RU" sz="2400" dirty="0"/>
              <a:t> з державного бюджету. </a:t>
            </a:r>
            <a:r>
              <a:rPr lang="ru-RU" sz="2400" dirty="0" err="1"/>
              <a:t>Зростала</a:t>
            </a:r>
            <a:r>
              <a:rPr lang="ru-RU" sz="2400" dirty="0"/>
              <a:t> </a:t>
            </a:r>
            <a:r>
              <a:rPr lang="ru-RU" sz="2400" dirty="0" err="1"/>
              <a:t>собівартість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 </a:t>
            </a:r>
            <a:r>
              <a:rPr lang="ru-RU" sz="2400" dirty="0" err="1"/>
              <a:t>Якість</a:t>
            </a:r>
            <a:r>
              <a:rPr lang="ru-RU" sz="2400" dirty="0"/>
              <a:t> </a:t>
            </a:r>
            <a:r>
              <a:rPr lang="ru-RU" sz="2400" dirty="0" err="1"/>
              <a:t>болгарських</a:t>
            </a:r>
            <a:r>
              <a:rPr lang="ru-RU" sz="2400" dirty="0"/>
              <a:t> </a:t>
            </a:r>
            <a:r>
              <a:rPr lang="ru-RU" sz="2400" dirty="0" err="1"/>
              <a:t>товарів</a:t>
            </a:r>
            <a:r>
              <a:rPr lang="ru-RU" sz="2400" dirty="0"/>
              <a:t> не </a:t>
            </a:r>
            <a:r>
              <a:rPr lang="ru-RU" sz="2400" dirty="0" err="1"/>
              <a:t>відповідала</a:t>
            </a:r>
            <a:r>
              <a:rPr lang="ru-RU" sz="2400" dirty="0"/>
              <a:t> </a:t>
            </a:r>
            <a:r>
              <a:rPr lang="ru-RU" sz="2400" dirty="0" err="1"/>
              <a:t>світовому</a:t>
            </a:r>
            <a:r>
              <a:rPr lang="ru-RU" sz="2400" dirty="0"/>
              <a:t> </a:t>
            </a:r>
            <a:r>
              <a:rPr lang="ru-RU" sz="2400" dirty="0" err="1"/>
              <a:t>рівню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робило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не </a:t>
            </a:r>
            <a:r>
              <a:rPr lang="ru-RU" sz="2400" dirty="0" err="1"/>
              <a:t>конкурентоспроможними</a:t>
            </a:r>
            <a:r>
              <a:rPr lang="ru-RU" sz="2400" dirty="0"/>
              <a:t> на </a:t>
            </a:r>
            <a:r>
              <a:rPr lang="ru-RU" sz="2400" dirty="0" err="1"/>
              <a:t>західних</a:t>
            </a:r>
            <a:r>
              <a:rPr lang="ru-RU" sz="2400" dirty="0"/>
              <a:t> ринках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5815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788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37444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rgbClr val="FF0000"/>
                </a:solidFill>
              </a:rPr>
              <a:t>Революція</a:t>
            </a:r>
            <a:r>
              <a:rPr lang="ru-RU" sz="2400" dirty="0">
                <a:solidFill>
                  <a:srgbClr val="FF0000"/>
                </a:solidFill>
              </a:rPr>
              <a:t> 1989 р</a:t>
            </a:r>
          </a:p>
          <a:p>
            <a:pPr marL="0" indent="0">
              <a:buNone/>
            </a:pPr>
            <a:r>
              <a:rPr lang="ru-RU" sz="2400" dirty="0" err="1"/>
              <a:t>Влітку</a:t>
            </a:r>
            <a:r>
              <a:rPr lang="ru-RU" sz="2400" dirty="0"/>
              <a:t> 1989 р. становище у </a:t>
            </a:r>
            <a:r>
              <a:rPr lang="ru-RU" sz="2400" dirty="0" err="1"/>
              <a:t>Болгарії</a:t>
            </a:r>
            <a:r>
              <a:rPr lang="ru-RU" sz="2400" dirty="0"/>
              <a:t> </a:t>
            </a:r>
            <a:r>
              <a:rPr lang="ru-RU" sz="2400" dirty="0" err="1"/>
              <a:t>різко</a:t>
            </a:r>
            <a:r>
              <a:rPr lang="ru-RU" sz="2400" dirty="0"/>
              <a:t> </a:t>
            </a:r>
            <a:r>
              <a:rPr lang="ru-RU" sz="2400" dirty="0" err="1"/>
              <a:t>загострилося</a:t>
            </a:r>
            <a:r>
              <a:rPr lang="ru-RU" sz="2400" dirty="0"/>
              <a:t>. У </a:t>
            </a:r>
            <a:r>
              <a:rPr lang="ru-RU" sz="2400" dirty="0" err="1"/>
              <a:t>країні</a:t>
            </a:r>
            <a:r>
              <a:rPr lang="ru-RU" sz="2400" dirty="0"/>
              <a:t> </a:t>
            </a:r>
            <a:r>
              <a:rPr lang="ru-RU" sz="2400" dirty="0" err="1"/>
              <a:t>зростав</a:t>
            </a:r>
            <a:r>
              <a:rPr lang="ru-RU" sz="2400" dirty="0"/>
              <a:t> </a:t>
            </a:r>
            <a:r>
              <a:rPr lang="ru-RU" sz="2400" dirty="0" err="1"/>
              <a:t>товарний</a:t>
            </a:r>
            <a:r>
              <a:rPr lang="ru-RU" sz="2400" dirty="0"/>
              <a:t> голод, </a:t>
            </a:r>
            <a:r>
              <a:rPr lang="ru-RU" sz="2400" dirty="0" err="1"/>
              <a:t>прогресувала</a:t>
            </a:r>
            <a:r>
              <a:rPr lang="ru-RU" sz="2400" dirty="0"/>
              <a:t> </a:t>
            </a:r>
            <a:r>
              <a:rPr lang="ru-RU" sz="2400" dirty="0" err="1"/>
              <a:t>інфляція</a:t>
            </a:r>
            <a:r>
              <a:rPr lang="ru-RU" sz="2400" dirty="0"/>
              <a:t>. Т. </a:t>
            </a:r>
            <a:r>
              <a:rPr lang="ru-RU" sz="2400" dirty="0" err="1"/>
              <a:t>Живков</a:t>
            </a:r>
            <a:r>
              <a:rPr lang="ru-RU" sz="2400" dirty="0"/>
              <a:t>, </a:t>
            </a:r>
            <a:r>
              <a:rPr lang="ru-RU" sz="2400" dirty="0" err="1"/>
              <a:t>оголосивши</a:t>
            </a:r>
            <a:r>
              <a:rPr lang="ru-RU" sz="2400" dirty="0"/>
              <a:t> "</a:t>
            </a:r>
            <a:r>
              <a:rPr lang="ru-RU" sz="2400" dirty="0" err="1"/>
              <a:t>перебудову</a:t>
            </a:r>
            <a:r>
              <a:rPr lang="ru-RU" sz="2400" dirty="0"/>
              <a:t>" в </a:t>
            </a:r>
            <a:r>
              <a:rPr lang="ru-RU" sz="2400" dirty="0" err="1"/>
              <a:t>Болгарії</a:t>
            </a:r>
            <a:r>
              <a:rPr lang="ru-RU" sz="2400" dirty="0"/>
              <a:t>, </a:t>
            </a:r>
            <a:r>
              <a:rPr lang="ru-RU" sz="2400" dirty="0" err="1"/>
              <a:t>поступово</a:t>
            </a:r>
            <a:r>
              <a:rPr lang="ru-RU" sz="2400" dirty="0"/>
              <a:t> </a:t>
            </a:r>
            <a:r>
              <a:rPr lang="ru-RU" sz="2400" dirty="0" err="1"/>
              <a:t>втрачав</a:t>
            </a:r>
            <a:r>
              <a:rPr lang="ru-RU" sz="2400" dirty="0"/>
              <a:t> </a:t>
            </a:r>
            <a:r>
              <a:rPr lang="ru-RU" sz="2400" dirty="0" err="1"/>
              <a:t>важелі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країною</a:t>
            </a:r>
            <a:r>
              <a:rPr lang="ru-RU" sz="2400" dirty="0"/>
              <a:t>. 10 листопада </a:t>
            </a:r>
            <a:r>
              <a:rPr lang="ru-RU" sz="2400" dirty="0" err="1"/>
              <a:t>керівництво</a:t>
            </a:r>
            <a:r>
              <a:rPr lang="ru-RU" sz="2400" dirty="0"/>
              <a:t> БКП </a:t>
            </a:r>
            <a:r>
              <a:rPr lang="ru-RU" sz="2400" dirty="0" err="1"/>
              <a:t>примусило</a:t>
            </a:r>
            <a:r>
              <a:rPr lang="ru-RU" sz="2400" dirty="0"/>
              <a:t> </a:t>
            </a:r>
            <a:r>
              <a:rPr lang="ru-RU" sz="2400" dirty="0" err="1"/>
              <a:t>Живкова</a:t>
            </a:r>
            <a:r>
              <a:rPr lang="ru-RU" sz="2400" dirty="0"/>
              <a:t> </a:t>
            </a:r>
            <a:r>
              <a:rPr lang="ru-RU" sz="2400" dirty="0" err="1"/>
              <a:t>піти</a:t>
            </a:r>
            <a:r>
              <a:rPr lang="ru-RU" sz="2400" dirty="0"/>
              <a:t> у </a:t>
            </a:r>
            <a:r>
              <a:rPr lang="ru-RU" sz="2400" dirty="0" err="1"/>
              <a:t>відставку</a:t>
            </a:r>
            <a:r>
              <a:rPr lang="ru-RU" sz="2400" dirty="0"/>
              <a:t> з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посад.У</a:t>
            </a:r>
            <a:r>
              <a:rPr lang="ru-RU" sz="2400" dirty="0"/>
              <a:t> </a:t>
            </a:r>
            <a:r>
              <a:rPr lang="ru-RU" sz="2400" dirty="0" err="1"/>
              <a:t>країні</a:t>
            </a:r>
            <a:r>
              <a:rPr lang="ru-RU" sz="2400" dirty="0"/>
              <a:t> </a:t>
            </a:r>
            <a:r>
              <a:rPr lang="ru-RU" sz="2400" dirty="0" err="1"/>
              <a:t>з'являлися</a:t>
            </a:r>
            <a:r>
              <a:rPr lang="ru-RU" sz="2400" dirty="0"/>
              <a:t> десятки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партій</a:t>
            </a:r>
            <a:r>
              <a:rPr lang="ru-RU" sz="2400" dirty="0"/>
              <a:t>, </a:t>
            </a:r>
            <a:r>
              <a:rPr lang="ru-RU" sz="2400" dirty="0" err="1"/>
              <a:t>організацій</a:t>
            </a:r>
            <a:r>
              <a:rPr lang="ru-RU" sz="2400" dirty="0"/>
              <a:t>, </a:t>
            </a:r>
            <a:r>
              <a:rPr lang="ru-RU" sz="2400" dirty="0" err="1"/>
              <a:t>рухів</a:t>
            </a:r>
            <a:r>
              <a:rPr lang="ru-RU" sz="2400" dirty="0"/>
              <a:t>. Були </a:t>
            </a:r>
            <a:r>
              <a:rPr lang="ru-RU" sz="2400" dirty="0" err="1"/>
              <a:t>спроби</a:t>
            </a:r>
            <a:r>
              <a:rPr lang="ru-RU" sz="2400" dirty="0"/>
              <a:t> </a:t>
            </a:r>
            <a:r>
              <a:rPr lang="ru-RU" sz="2400" dirty="0" err="1"/>
              <a:t>реформувати</a:t>
            </a:r>
            <a:r>
              <a:rPr lang="ru-RU" sz="2400" dirty="0"/>
              <a:t> і БКП. у </a:t>
            </a:r>
            <a:r>
              <a:rPr lang="ru-RU" sz="2400" dirty="0" err="1"/>
              <a:t>січні</a:t>
            </a:r>
            <a:r>
              <a:rPr lang="ru-RU" sz="2400" dirty="0"/>
              <a:t> 1990 р. </a:t>
            </a:r>
            <a:r>
              <a:rPr lang="ru-RU" sz="2400" dirty="0" err="1"/>
              <a:t>відмовився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керівної</a:t>
            </a:r>
            <a:r>
              <a:rPr lang="ru-RU" sz="2400" dirty="0"/>
              <a:t> </a:t>
            </a:r>
            <a:r>
              <a:rPr lang="ru-RU" sz="2400" dirty="0" err="1"/>
              <a:t>ролі</a:t>
            </a:r>
            <a:r>
              <a:rPr lang="ru-RU" sz="2400" dirty="0"/>
              <a:t> БКП у </a:t>
            </a:r>
            <a:r>
              <a:rPr lang="ru-RU" sz="2400" dirty="0" err="1"/>
              <a:t>суспільстві</a:t>
            </a:r>
            <a:r>
              <a:rPr lang="ru-RU" sz="2400" dirty="0"/>
              <a:t>, проголосив </a:t>
            </a:r>
            <a:r>
              <a:rPr lang="ru-RU" sz="2400" dirty="0" err="1"/>
              <a:t>побудову</a:t>
            </a:r>
            <a:r>
              <a:rPr lang="ru-RU" sz="2400" dirty="0"/>
              <a:t> "</a:t>
            </a:r>
            <a:r>
              <a:rPr lang="ru-RU" sz="2400" dirty="0" err="1"/>
              <a:t>оновленого</a:t>
            </a:r>
            <a:r>
              <a:rPr lang="ru-RU" sz="2400" dirty="0"/>
              <a:t> </a:t>
            </a:r>
            <a:r>
              <a:rPr lang="ru-RU" sz="2400" dirty="0" err="1"/>
              <a:t>соціалізму</a:t>
            </a:r>
            <a:r>
              <a:rPr lang="ru-RU" sz="2400" dirty="0"/>
              <a:t> </a:t>
            </a:r>
            <a:r>
              <a:rPr lang="ru-RU" sz="2400" dirty="0" err="1"/>
              <a:t>Незабаром</a:t>
            </a:r>
            <a:r>
              <a:rPr lang="ru-RU" sz="2400" dirty="0"/>
              <a:t> БКП </a:t>
            </a:r>
            <a:r>
              <a:rPr lang="ru-RU" sz="2400" dirty="0" err="1"/>
              <a:t>перейменували</a:t>
            </a:r>
            <a:r>
              <a:rPr lang="ru-RU" sz="2400" dirty="0"/>
              <a:t> на </a:t>
            </a:r>
            <a:r>
              <a:rPr lang="ru-RU" sz="2400" dirty="0" err="1"/>
              <a:t>Болгарську</a:t>
            </a:r>
            <a:r>
              <a:rPr lang="ru-RU" sz="2400" dirty="0"/>
              <a:t> </a:t>
            </a:r>
            <a:r>
              <a:rPr lang="ru-RU" sz="2400" dirty="0" err="1"/>
              <a:t>соціалістичну</a:t>
            </a:r>
            <a:r>
              <a:rPr lang="ru-RU" sz="2400" dirty="0"/>
              <a:t> </a:t>
            </a:r>
            <a:r>
              <a:rPr lang="ru-RU" sz="2400" dirty="0" err="1"/>
              <a:t>партію</a:t>
            </a:r>
            <a:r>
              <a:rPr lang="ru-RU" sz="2400" dirty="0"/>
              <a:t> (БСП). У </a:t>
            </a:r>
            <a:r>
              <a:rPr lang="ru-RU" sz="2400" dirty="0" err="1"/>
              <a:t>країні</a:t>
            </a:r>
            <a:r>
              <a:rPr lang="ru-RU" sz="2400" dirty="0"/>
              <a:t> </a:t>
            </a:r>
            <a:r>
              <a:rPr lang="ru-RU" sz="2400" dirty="0" err="1"/>
              <a:t>скасовувалися</a:t>
            </a:r>
            <a:r>
              <a:rPr lang="ru-RU" sz="2400" dirty="0"/>
              <a:t> </a:t>
            </a:r>
            <a:r>
              <a:rPr lang="ru-RU" sz="2400" dirty="0" err="1"/>
              <a:t>закони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обмежували</a:t>
            </a:r>
            <a:r>
              <a:rPr lang="ru-RU" sz="2400" dirty="0"/>
              <a:t> </a:t>
            </a:r>
            <a:r>
              <a:rPr lang="ru-RU" sz="2400" dirty="0" err="1"/>
              <a:t>демократичні</a:t>
            </a:r>
            <a:r>
              <a:rPr lang="ru-RU" sz="2400" dirty="0"/>
              <a:t> права </a:t>
            </a:r>
            <a:r>
              <a:rPr lang="ru-RU" sz="2400" dirty="0" err="1"/>
              <a:t>громадян</a:t>
            </a:r>
            <a:r>
              <a:rPr lang="ru-RU" sz="2400" dirty="0"/>
              <a:t>, </a:t>
            </a:r>
            <a:r>
              <a:rPr lang="ru-RU" sz="2400" dirty="0" err="1"/>
              <a:t>деполітизувалися</a:t>
            </a:r>
            <a:r>
              <a:rPr lang="ru-RU" sz="2400" dirty="0"/>
              <a:t> </a:t>
            </a:r>
            <a:r>
              <a:rPr lang="ru-RU" sz="2400" dirty="0" err="1"/>
              <a:t>армія</a:t>
            </a:r>
            <a:r>
              <a:rPr lang="ru-RU" sz="2400" dirty="0"/>
              <a:t>, </a:t>
            </a:r>
            <a:r>
              <a:rPr lang="ru-RU" sz="2400" dirty="0" err="1"/>
              <a:t>правоохоронні</a:t>
            </a:r>
            <a:r>
              <a:rPr lang="ru-RU" sz="2400" dirty="0"/>
              <a:t> </a:t>
            </a:r>
            <a:r>
              <a:rPr lang="ru-RU" sz="2400" dirty="0" err="1"/>
              <a:t>органи</a:t>
            </a:r>
            <a:r>
              <a:rPr lang="ru-RU" sz="2400" dirty="0"/>
              <a:t>, </a:t>
            </a:r>
            <a:r>
              <a:rPr lang="ru-RU" sz="2400" dirty="0" err="1"/>
              <a:t>відбувалася</a:t>
            </a:r>
            <a:r>
              <a:rPr lang="ru-RU" sz="2400" dirty="0"/>
              <a:t> </a:t>
            </a:r>
            <a:r>
              <a:rPr lang="ru-RU" sz="2400" dirty="0" err="1"/>
              <a:t>реабілітація</a:t>
            </a:r>
            <a:r>
              <a:rPr lang="ru-RU" sz="2400" dirty="0"/>
              <a:t> </a:t>
            </a:r>
            <a:r>
              <a:rPr lang="ru-RU" sz="2400" dirty="0" err="1"/>
              <a:t>колишніх</a:t>
            </a:r>
            <a:r>
              <a:rPr lang="ru-RU" sz="2400" dirty="0"/>
              <a:t> </a:t>
            </a:r>
            <a:r>
              <a:rPr lang="ru-RU" sz="2400" dirty="0" err="1"/>
              <a:t>політичних</a:t>
            </a:r>
            <a:r>
              <a:rPr lang="ru-RU" sz="2400" dirty="0"/>
              <a:t> </a:t>
            </a:r>
            <a:r>
              <a:rPr lang="ru-RU" sz="2400" dirty="0" err="1"/>
              <a:t>в'язнів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23988"/>
            <a:ext cx="4703837" cy="303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354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-Paper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Notebook-Paper-PowerPoint-Template</Template>
  <TotalTime>106</TotalTime>
  <Words>828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Notebook-Paper-PowerPoint-Template</vt:lpstr>
      <vt:lpstr>Болгарія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 сучасної Болгарії</vt:lpstr>
      <vt:lpstr>Література: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Болгария</dc:title>
  <dc:creator>User</dc:creator>
  <cp:lastModifiedBy>HP</cp:lastModifiedBy>
  <cp:revision>12</cp:revision>
  <dcterms:created xsi:type="dcterms:W3CDTF">2014-06-09T11:50:21Z</dcterms:created>
  <dcterms:modified xsi:type="dcterms:W3CDTF">2015-02-09T16:47:18Z</dcterms:modified>
</cp:coreProperties>
</file>