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3" y="0"/>
            <a:ext cx="10274157" cy="6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1945" y="1052736"/>
            <a:ext cx="812010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7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endParaRPr lang="ru-RU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медляк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145" y="465832"/>
            <a:ext cx="404415" cy="4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Переважна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— </a:t>
            </a:r>
            <a:r>
              <a:rPr lang="ru-RU" dirty="0" err="1"/>
              <a:t>православні</a:t>
            </a:r>
            <a:r>
              <a:rPr lang="ru-RU" dirty="0"/>
              <a:t> </a:t>
            </a:r>
            <a:r>
              <a:rPr lang="ru-RU" dirty="0" err="1"/>
              <a:t>християни</a:t>
            </a:r>
            <a:r>
              <a:rPr lang="ru-RU" dirty="0"/>
              <a:t>;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неслов'янських</a:t>
            </a:r>
            <a:r>
              <a:rPr lang="ru-RU" dirty="0"/>
              <a:t> </a:t>
            </a:r>
            <a:r>
              <a:rPr lang="ru-RU" dirty="0" err="1"/>
              <a:t>жителів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</a:t>
            </a:r>
            <a:r>
              <a:rPr lang="ru-RU" dirty="0" err="1"/>
              <a:t>мусульмани-суніти</a:t>
            </a:r>
            <a:r>
              <a:rPr lang="ru-RU" dirty="0"/>
              <a:t>.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релігії</a:t>
            </a:r>
            <a:r>
              <a:rPr lang="ru-RU" dirty="0"/>
              <a:t>: </a:t>
            </a:r>
            <a:r>
              <a:rPr lang="ru-RU" dirty="0" err="1" smtClean="0"/>
              <a:t>православ'я</a:t>
            </a:r>
            <a:r>
              <a:rPr lang="ru-RU" dirty="0" smtClean="0"/>
              <a:t>, </a:t>
            </a:r>
            <a:r>
              <a:rPr lang="ru-RU" dirty="0" err="1"/>
              <a:t>іслам</a:t>
            </a:r>
            <a:r>
              <a:rPr lang="ru-RU" dirty="0"/>
              <a:t>, католицизм, протестантизм, </a:t>
            </a:r>
            <a:r>
              <a:rPr lang="ru-RU" dirty="0" err="1"/>
              <a:t>іудаїзм</a:t>
            </a:r>
            <a:r>
              <a:rPr lang="ru-RU" dirty="0"/>
              <a:t>, буддизм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християни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неслов'янських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становлять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мусульмани-суніти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релігії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православ'я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іслам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католицизм, протестантизм,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іудаїзм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буддизм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83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24527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67" y="0"/>
            <a:ext cx="814724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err="1"/>
              <a:t>Основні</a:t>
            </a:r>
            <a:r>
              <a:rPr lang="ru-RU" sz="3600" dirty="0"/>
              <a:t> </a:t>
            </a:r>
            <a:r>
              <a:rPr lang="ru-RU" sz="3600" dirty="0" err="1"/>
              <a:t>галузі</a:t>
            </a:r>
            <a:r>
              <a:rPr lang="ru-RU" sz="3600" dirty="0"/>
              <a:t> </a:t>
            </a:r>
            <a:r>
              <a:rPr lang="ru-RU" sz="3600" dirty="0" err="1"/>
              <a:t>промисловості</a:t>
            </a:r>
            <a:r>
              <a:rPr lang="ru-RU" sz="3600" dirty="0"/>
              <a:t>: </a:t>
            </a:r>
            <a:r>
              <a:rPr lang="ru-RU" sz="3600" dirty="0" err="1"/>
              <a:t>гірнича</a:t>
            </a:r>
            <a:r>
              <a:rPr lang="ru-RU" sz="3600" dirty="0"/>
              <a:t>, </a:t>
            </a:r>
            <a:r>
              <a:rPr lang="ru-RU" sz="3600" dirty="0" err="1"/>
              <a:t>нафтова</a:t>
            </a:r>
            <a:r>
              <a:rPr lang="ru-RU" sz="3600" dirty="0"/>
              <a:t>, </a:t>
            </a:r>
            <a:r>
              <a:rPr lang="ru-RU" sz="3600" dirty="0" err="1" smtClean="0"/>
              <a:t>нафтопереробна</a:t>
            </a:r>
            <a:r>
              <a:rPr lang="ru-RU" sz="3600" dirty="0"/>
              <a:t>, </a:t>
            </a:r>
            <a:r>
              <a:rPr lang="ru-RU" sz="3600" dirty="0" err="1"/>
              <a:t>газова</a:t>
            </a:r>
            <a:r>
              <a:rPr lang="ru-RU" sz="3600" dirty="0"/>
              <a:t>, </a:t>
            </a:r>
            <a:r>
              <a:rPr lang="ru-RU" sz="3600" dirty="0" err="1" smtClean="0"/>
              <a:t>металургійна</a:t>
            </a:r>
            <a:r>
              <a:rPr lang="ru-RU" sz="3600" dirty="0" smtClean="0"/>
              <a:t>, </a:t>
            </a:r>
            <a:r>
              <a:rPr lang="ru-RU" sz="3600" dirty="0" err="1"/>
              <a:t>літако</a:t>
            </a:r>
            <a:r>
              <a:rPr lang="ru-RU" sz="3600" dirty="0"/>
              <a:t>- та </a:t>
            </a:r>
            <a:r>
              <a:rPr lang="ru-RU" sz="3600" dirty="0" err="1"/>
              <a:t>суднобудування</a:t>
            </a:r>
            <a:r>
              <a:rPr lang="ru-RU" sz="3600" dirty="0"/>
              <a:t>, </a:t>
            </a:r>
            <a:r>
              <a:rPr lang="ru-RU" sz="3600" dirty="0" err="1"/>
              <a:t>космічна</a:t>
            </a:r>
            <a:r>
              <a:rPr lang="ru-RU" sz="3600" dirty="0"/>
              <a:t>, </a:t>
            </a:r>
            <a:r>
              <a:rPr lang="ru-RU" sz="3600" dirty="0" err="1"/>
              <a:t>машинобудівна</a:t>
            </a:r>
            <a:r>
              <a:rPr lang="ru-RU" sz="3600" dirty="0"/>
              <a:t>, </a:t>
            </a:r>
            <a:r>
              <a:rPr lang="ru-RU" sz="3600" dirty="0" err="1"/>
              <a:t>енергетичне</a:t>
            </a:r>
            <a:r>
              <a:rPr lang="ru-RU" sz="3600" dirty="0"/>
              <a:t> </a:t>
            </a:r>
            <a:r>
              <a:rPr lang="ru-RU" sz="3600" dirty="0" err="1"/>
              <a:t>обладнання</a:t>
            </a:r>
            <a:r>
              <a:rPr lang="ru-RU" sz="3600" dirty="0"/>
              <a:t>, </a:t>
            </a:r>
            <a:r>
              <a:rPr lang="ru-RU" sz="3600" dirty="0" err="1"/>
              <a:t>харчова</a:t>
            </a:r>
            <a:r>
              <a:rPr lang="ru-RU" sz="3600" dirty="0"/>
              <a:t> та </a:t>
            </a:r>
            <a:r>
              <a:rPr lang="ru-RU" sz="3600" dirty="0" err="1"/>
              <a:t>текстильна</a:t>
            </a:r>
            <a:r>
              <a:rPr lang="ru-RU" sz="3600" dirty="0"/>
              <a:t>. </a:t>
            </a:r>
            <a:r>
              <a:rPr lang="ru-RU" sz="3600" dirty="0" smtClean="0"/>
              <a:t>У </a:t>
            </a:r>
            <a:r>
              <a:rPr lang="ru-RU" sz="3600" dirty="0" err="1" smtClean="0"/>
              <a:t>промисловості</a:t>
            </a: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3600" dirty="0" err="1"/>
              <a:t>провідна</a:t>
            </a:r>
            <a:r>
              <a:rPr lang="ru-RU" sz="3600" dirty="0"/>
              <a:t> роль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err="1" smtClean="0"/>
              <a:t>належить</a:t>
            </a:r>
            <a:r>
              <a:rPr lang="ru-RU" sz="3600" dirty="0" smtClean="0"/>
              <a:t> </a:t>
            </a:r>
            <a:r>
              <a:rPr lang="ru-RU" sz="3600" dirty="0" err="1"/>
              <a:t>важкій</a:t>
            </a:r>
            <a:r>
              <a:rPr lang="ru-RU" sz="3600" dirty="0"/>
              <a:t>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err="1" smtClean="0"/>
              <a:t>індустрії</a:t>
            </a:r>
            <a:r>
              <a:rPr lang="ru-RU" sz="3600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735541"/>
            <a:ext cx="52482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1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uk-UA" sz="13800" dirty="0" smtClean="0">
                <a:solidFill>
                  <a:schemeClr val="accent1"/>
                </a:solidFill>
              </a:rPr>
              <a:t>Визначні </a:t>
            </a:r>
            <a:br>
              <a:rPr lang="uk-UA" sz="13800" dirty="0" smtClean="0">
                <a:solidFill>
                  <a:schemeClr val="accent1"/>
                </a:solidFill>
              </a:rPr>
            </a:br>
            <a:r>
              <a:rPr lang="uk-UA" sz="13800" dirty="0" smtClean="0">
                <a:solidFill>
                  <a:schemeClr val="accent1"/>
                </a:solidFill>
              </a:rPr>
              <a:t>місця</a:t>
            </a:r>
            <a:br>
              <a:rPr lang="uk-UA" sz="13800" dirty="0" smtClean="0">
                <a:solidFill>
                  <a:schemeClr val="accent1"/>
                </a:solidFill>
              </a:rPr>
            </a:br>
            <a:r>
              <a:rPr lang="uk-UA" sz="13800" dirty="0" smtClean="0">
                <a:solidFill>
                  <a:schemeClr val="accent1"/>
                </a:solidFill>
              </a:rPr>
              <a:t> Росії</a:t>
            </a:r>
            <a:endParaRPr lang="ru-RU" sz="138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013176"/>
            <a:ext cx="7355160" cy="11129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2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3"/>
            <a:ext cx="9143999" cy="686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71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73" y="0"/>
            <a:ext cx="10147422" cy="68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836712"/>
            <a:ext cx="3637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московский кремль</a:t>
            </a:r>
          </a:p>
        </p:txBody>
      </p:sp>
    </p:spTree>
    <p:extLst>
      <p:ext uri="{BB962C8B-B14F-4D97-AF65-F5344CB8AC3E}">
        <p14:creationId xmlns:p14="http://schemas.microsoft.com/office/powerpoint/2010/main" val="58617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52" y="0"/>
            <a:ext cx="102988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3269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Ермітаж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88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3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77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</a:t>
            </a:r>
          </a:p>
          <a:p>
            <a:pPr marL="0" indent="0" algn="ctr">
              <a:buNone/>
            </a:pPr>
            <a:r>
              <a:rPr lang="uk-UA" sz="1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увагу.</a:t>
            </a:r>
            <a:endParaRPr lang="ru-RU" sz="1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97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42919"/>
            <a:ext cx="12155306" cy="688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3068960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Росія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Російська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Федерація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держава в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північній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Євразії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федеративна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змішана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республіка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1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1739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7200" dirty="0" err="1" smtClean="0">
                <a:solidFill>
                  <a:srgbClr val="FF0000"/>
                </a:solidFill>
              </a:rPr>
              <a:t>Папор</a:t>
            </a:r>
            <a:r>
              <a:rPr lang="uk-UA" sz="7200" dirty="0" smtClean="0">
                <a:solidFill>
                  <a:srgbClr val="FF0000"/>
                </a:solidFill>
              </a:rPr>
              <a:t>     і      герб</a:t>
            </a:r>
          </a:p>
          <a:p>
            <a:pPr marL="0" indent="0" algn="ctr">
              <a:buNone/>
            </a:pPr>
            <a:r>
              <a:rPr lang="uk-UA" sz="7200" dirty="0" smtClean="0">
                <a:solidFill>
                  <a:srgbClr val="FF0000"/>
                </a:solidFill>
              </a:rPr>
              <a:t>Росії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01"/>
            <a:ext cx="5526811" cy="431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11" y="0"/>
            <a:ext cx="3617189" cy="428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6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24544" y="764704"/>
            <a:ext cx="4834880" cy="4525963"/>
          </a:xfrm>
        </p:spPr>
        <p:txBody>
          <a:bodyPr/>
          <a:lstStyle/>
          <a:p>
            <a:r>
              <a:rPr lang="ru-RU" dirty="0" smtClean="0"/>
              <a:t>Слово </a:t>
            </a:r>
            <a:r>
              <a:rPr lang="ru-RU" dirty="0"/>
              <a:t>«</a:t>
            </a:r>
            <a:r>
              <a:rPr lang="ru-RU" dirty="0" err="1"/>
              <a:t>Росія</a:t>
            </a:r>
            <a:r>
              <a:rPr lang="ru-RU" dirty="0"/>
              <a:t>»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</a:t>
            </a:r>
            <a:r>
              <a:rPr lang="ru-RU" dirty="0" err="1"/>
              <a:t>грецького</a:t>
            </a:r>
            <a:r>
              <a:rPr lang="ru-RU" dirty="0"/>
              <a:t> слова 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ru-RU" dirty="0" err="1" smtClean="0"/>
              <a:t>Ῥωσί</a:t>
            </a:r>
            <a:r>
              <a:rPr lang="ru-RU" dirty="0" smtClean="0"/>
              <a:t>α.</a:t>
            </a:r>
          </a:p>
          <a:p>
            <a:endParaRPr lang="uk-UA" dirty="0"/>
          </a:p>
          <a:p>
            <a:r>
              <a:rPr lang="ru-RU" dirty="0" err="1"/>
              <a:t>Російській</a:t>
            </a:r>
            <a:r>
              <a:rPr lang="ru-RU" dirty="0"/>
              <a:t> рубль — </a:t>
            </a:r>
            <a:r>
              <a:rPr lang="ru-RU" dirty="0" err="1"/>
              <a:t>офіційна</a:t>
            </a:r>
            <a:r>
              <a:rPr lang="ru-RU" dirty="0"/>
              <a:t> валюта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Федерації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51" y="0"/>
            <a:ext cx="4497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9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9173474" cy="522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28179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 err="1">
                <a:solidFill>
                  <a:prstClr val="black"/>
                </a:solidFill>
              </a:rPr>
              <a:t>Площа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Росії</a:t>
            </a:r>
            <a:r>
              <a:rPr lang="ru-RU" sz="2800" dirty="0">
                <a:solidFill>
                  <a:prstClr val="black"/>
                </a:solidFill>
              </a:rPr>
              <a:t> становить 17,075 млн. км². </a:t>
            </a:r>
            <a:r>
              <a:rPr lang="ru-RU" sz="2800" dirty="0" err="1">
                <a:solidFill>
                  <a:prstClr val="black"/>
                </a:solidFill>
              </a:rPr>
              <a:t>Столиця</a:t>
            </a:r>
            <a:r>
              <a:rPr lang="ru-RU" sz="2800" dirty="0">
                <a:solidFill>
                  <a:prstClr val="black"/>
                </a:solidFill>
              </a:rPr>
              <a:t> — Москва. </a:t>
            </a:r>
            <a:r>
              <a:rPr lang="ru-RU" sz="2800" dirty="0" err="1">
                <a:solidFill>
                  <a:prstClr val="black"/>
                </a:solidFill>
              </a:rPr>
              <a:t>Найбільші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міста</a:t>
            </a:r>
            <a:r>
              <a:rPr lang="ru-RU" sz="2800" dirty="0">
                <a:solidFill>
                  <a:prstClr val="black"/>
                </a:solidFill>
              </a:rPr>
              <a:t> — Санкт-Петербург, </a:t>
            </a:r>
            <a:r>
              <a:rPr lang="ru-RU" sz="2800" dirty="0" err="1">
                <a:solidFill>
                  <a:prstClr val="black"/>
                </a:solidFill>
              </a:rPr>
              <a:t>Новосибірськ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Нижній</a:t>
            </a:r>
            <a:r>
              <a:rPr lang="ru-RU" sz="2800" dirty="0">
                <a:solidFill>
                  <a:prstClr val="black"/>
                </a:solidFill>
              </a:rPr>
              <a:t> Новгород, </a:t>
            </a:r>
            <a:r>
              <a:rPr lang="ru-RU" sz="2800" dirty="0" err="1">
                <a:solidFill>
                  <a:prstClr val="black"/>
                </a:solidFill>
              </a:rPr>
              <a:t>Єкатеринбург</a:t>
            </a:r>
            <a:r>
              <a:rPr lang="ru-RU" sz="2800" dirty="0">
                <a:solidFill>
                  <a:prstClr val="black"/>
                </a:solidFill>
              </a:rPr>
              <a:t>, Самара, </a:t>
            </a:r>
            <a:r>
              <a:rPr lang="ru-RU" sz="2800" dirty="0" err="1">
                <a:solidFill>
                  <a:prstClr val="black"/>
                </a:solidFill>
              </a:rPr>
              <a:t>Омськ</a:t>
            </a:r>
            <a:r>
              <a:rPr lang="ru-RU" sz="2800" dirty="0">
                <a:solidFill>
                  <a:prstClr val="black"/>
                </a:solidFill>
              </a:rPr>
              <a:t>, Уфа, Казань, </a:t>
            </a:r>
            <a:r>
              <a:rPr lang="ru-RU" sz="2800" dirty="0" err="1">
                <a:solidFill>
                  <a:prstClr val="black"/>
                </a:solidFill>
              </a:rPr>
              <a:t>Челябінськ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Перм</a:t>
            </a:r>
            <a:r>
              <a:rPr lang="ru-RU" sz="2800" dirty="0">
                <a:solidFill>
                  <a:prstClr val="black"/>
                </a:solidFill>
              </a:rPr>
              <a:t>, Ростов-на-Дону, Волгоград. 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4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297" y="0"/>
            <a:ext cx="10083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9360" y="134076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європейської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межах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Східно-Європейської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рівнини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схили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Кавказу, 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північному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гори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Хібіни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Уралу —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Західно-Сибірська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рівнина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обрамована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горами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південного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Сибіру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Єнісеєм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Леною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Середньосибірське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плоскогір'я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Леною та Тихим океаном —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хребти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нагір'я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Північно-Східної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55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" y="2331"/>
            <a:ext cx="9140892" cy="685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318570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широтному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напрямку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південь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чергуються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кліматичні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полярний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субполярний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помірний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субтропічний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меридіональному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напрямку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змінюється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морського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різко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континентального.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Багатьом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районам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Сибіру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Далекого Сходу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притаманна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багаторічна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мерзлота.</a:t>
            </a:r>
          </a:p>
        </p:txBody>
      </p:sp>
    </p:spTree>
    <p:extLst>
      <p:ext uri="{BB962C8B-B14F-4D97-AF65-F5344CB8AC3E}">
        <p14:creationId xmlns:p14="http://schemas.microsoft.com/office/powerpoint/2010/main" val="336131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3" y="-29279"/>
            <a:ext cx="9153193" cy="686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717032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Лена,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Іртиш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Єнісей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Об, Волга, Амур.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озера: Байкал,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Ладозьке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Онезьке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Внутрішнє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Каспійське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море,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сточище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замкнених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басейнів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Волги, Уралу та Тереку.</a:t>
            </a:r>
          </a:p>
        </p:txBody>
      </p:sp>
    </p:spTree>
    <p:extLst>
      <p:ext uri="{BB962C8B-B14F-4D97-AF65-F5344CB8AC3E}">
        <p14:creationId xmlns:p14="http://schemas.microsoft.com/office/powerpoint/2010/main" val="79385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86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широтному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напрямку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чергуються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арктична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пустеля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тундра,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лісотундра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лісова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мішаних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широколистяних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лісостепова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напівпустель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10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371</Words>
  <Application>Microsoft Office PowerPoint</Application>
  <PresentationFormat>Экран (4:3)</PresentationFormat>
  <Paragraphs>30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Визначні  місця  Росії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XTreme.ws</cp:lastModifiedBy>
  <cp:revision>10</cp:revision>
  <dcterms:created xsi:type="dcterms:W3CDTF">2013-02-23T12:40:20Z</dcterms:created>
  <dcterms:modified xsi:type="dcterms:W3CDTF">2013-02-23T13:48:12Z</dcterms:modified>
</cp:coreProperties>
</file>