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B7D1C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/>
    <p:restoredTop sz="86410"/>
  </p:normalViewPr>
  <p:slideViewPr>
    <p:cSldViewPr>
      <p:cViewPr varScale="1">
        <p:scale>
          <a:sx n="60" d="100"/>
          <a:sy n="60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AD8BEA-E698-455F-A196-864140D09798}" type="datetimeFigureOut">
              <a:rPr lang="ru-RU" smtClean="0"/>
              <a:pPr/>
              <a:t>07.05.2013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DE0CA-943B-4D49-BD11-252C0E890E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DE0CA-943B-4D49-BD11-252C0E890E4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2539F6-EFA8-4EE2-AF90-99895DD5013B}" type="datetime1">
              <a:rPr lang="ru-RU" smtClean="0"/>
              <a:pPr/>
              <a:t>07.05.2013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Соколова О.Е. Руды металлов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DB7B8-185D-4DE1-8868-AE893D22FF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F56BF4-9A5D-4390-AEA4-64BC5D91CFDE}" type="datetime1">
              <a:rPr lang="ru-RU" smtClean="0"/>
              <a:pPr/>
              <a:t>07.05.2013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Соколова О.Е. Руды металлов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D62F50-D440-44CB-9D7F-5BD889F718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891AF1-2C8E-4477-84C3-0588A55AF78F}" type="datetime1">
              <a:rPr lang="ru-RU" smtClean="0"/>
              <a:pPr/>
              <a:t>07.05.2013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Соколова О.Е. Руды металлов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1B5ED6-7063-488A-BDB0-8571B616BC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BD7B9C-FDAC-4DB7-B24D-22E707678E3A}" type="datetime1">
              <a:rPr lang="ru-RU" smtClean="0"/>
              <a:pPr/>
              <a:t>07.05.2013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Соколова О.Е. Руды металлов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970C5-2227-41A3-8BBE-C842605CD66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4763D2-FF26-4B3F-A1E8-C01F19B6CC96}" type="datetime1">
              <a:rPr lang="ru-RU" smtClean="0"/>
              <a:pPr/>
              <a:t>07.05.2013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Соколова О.Е. Руды металлов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8A93D-6839-4D8E-9D7C-011722B950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CA11D0-BE3B-4880-9591-D7E579E9D878}" type="datetime1">
              <a:rPr lang="ru-RU" smtClean="0"/>
              <a:pPr/>
              <a:t>07.05.2013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Соколова О.Е. Руды металлов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2E905-A65C-47A4-A89D-0CC163D11D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E4BBB5-3D8F-4726-83E0-43E4941CA45E}" type="datetime1">
              <a:rPr lang="ru-RU" smtClean="0"/>
              <a:pPr/>
              <a:t>07.05.2013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Соколова О.Е. Руды металлов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9EACA-4731-4909-921A-F63BA893AF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6149AB-B518-470A-ACF2-C6364CE498B0}" type="datetime1">
              <a:rPr lang="ru-RU" smtClean="0"/>
              <a:pPr/>
              <a:t>07.05.2013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Соколова О.Е. Руды металлов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7D8A3C-6BCF-4A05-AD14-4C3A56589F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D503BD-1F0B-429A-88F1-EAAE320CF29A}" type="datetime1">
              <a:rPr lang="ru-RU" smtClean="0"/>
              <a:pPr/>
              <a:t>07.05.2013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Соколова О.Е. Руды металлов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B5BE7-5640-4689-87BD-5FF04854A0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53ACEE-69B4-4709-A959-D71E1584C181}" type="datetime1">
              <a:rPr lang="ru-RU" smtClean="0"/>
              <a:pPr/>
              <a:t>07.05.2013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Соколова О.Е. Руды металлов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B954A-5373-4FF9-9B5F-374F7EA3A1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8FAFBF-96EE-44BC-9BF7-BF217FCA553B}" type="datetime1">
              <a:rPr lang="ru-RU" smtClean="0"/>
              <a:pPr/>
              <a:t>07.05.2013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Соколова О.Е. Руды металлов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80668-D2DE-4DF9-A154-3D47B3A7BD1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979CAE3-4581-49A5-A7CF-E99D03D73773}" type="datetime1">
              <a:rPr lang="ru-RU" smtClean="0"/>
              <a:pPr/>
              <a:t>07.05.2013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ru-RU" smtClean="0"/>
              <a:t>Соколова О.Е. Руды металлов</a:t>
            </a: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A483CB0-055F-4E00-9FB5-C92AE163CC15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hyperlink" Target="http://wiki.web.ru/wiki/&#1073;&#1086;&#1082;&#1089;&#1080;&#1090;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.xml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hyperlink" Target="http://ru.wikipedia.org/wiki/&#1075;&#1072;&#1083;&#1077;&#1085;&#1080;&#1090;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2.xml"/><Relationship Id="rId4" Type="http://schemas.openxmlformats.org/officeDocument/2006/relationships/image" Target="../media/image2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image" Target="../media/image7.gif"/><Relationship Id="rId18" Type="http://schemas.openxmlformats.org/officeDocument/2006/relationships/image" Target="../media/image12.gif"/><Relationship Id="rId3" Type="http://schemas.openxmlformats.org/officeDocument/2006/relationships/slide" Target="slide8.xml"/><Relationship Id="rId21" Type="http://schemas.openxmlformats.org/officeDocument/2006/relationships/slide" Target="slide9.xml"/><Relationship Id="rId7" Type="http://schemas.openxmlformats.org/officeDocument/2006/relationships/slide" Target="slide4.xml"/><Relationship Id="rId12" Type="http://schemas.openxmlformats.org/officeDocument/2006/relationships/image" Target="../media/image6.gif"/><Relationship Id="rId17" Type="http://schemas.openxmlformats.org/officeDocument/2006/relationships/image" Target="../media/image11.gif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0.gif"/><Relationship Id="rId20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image" Target="../media/image5.gif"/><Relationship Id="rId5" Type="http://schemas.openxmlformats.org/officeDocument/2006/relationships/slide" Target="slide5.xml"/><Relationship Id="rId15" Type="http://schemas.openxmlformats.org/officeDocument/2006/relationships/image" Target="../media/image9.gif"/><Relationship Id="rId10" Type="http://schemas.openxmlformats.org/officeDocument/2006/relationships/image" Target="../media/image4.gif"/><Relationship Id="rId19" Type="http://schemas.openxmlformats.org/officeDocument/2006/relationships/slide" Target="slide7.xml"/><Relationship Id="rId4" Type="http://schemas.openxmlformats.org/officeDocument/2006/relationships/slide" Target="slide11.xml"/><Relationship Id="rId9" Type="http://schemas.openxmlformats.org/officeDocument/2006/relationships/slide" Target="slide1.xml"/><Relationship Id="rId14" Type="http://schemas.openxmlformats.org/officeDocument/2006/relationships/image" Target="../media/image8.gif"/><Relationship Id="rId22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&#1075;&#1077;&#1084;&#1072;&#1090;&#1080;&#1090;" TargetMode="External"/><Relationship Id="rId3" Type="http://schemas.openxmlformats.org/officeDocument/2006/relationships/hyperlink" Target="http://ru.wikipedia.org/wiki/%D0%9F%D0%BB%D0%BE%D1%82%D0%BD%D0%BE%D1%81%D1%82%D1%8C" TargetMode="External"/><Relationship Id="rId7" Type="http://schemas.openxmlformats.org/officeDocument/2006/relationships/slide" Target="slide2.xm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15.png"/><Relationship Id="rId4" Type="http://schemas.openxmlformats.org/officeDocument/2006/relationships/image" Target="../media/image13.jpeg"/><Relationship Id="rId9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&#1083;&#1080;&#1084;&#1086;&#1085;&#1080;&#1090;" TargetMode="External"/><Relationship Id="rId3" Type="http://schemas.openxmlformats.org/officeDocument/2006/relationships/image" Target="../media/image15.png"/><Relationship Id="rId7" Type="http://schemas.openxmlformats.org/officeDocument/2006/relationships/slide" Target="slide1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3.xml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hyperlink" Target="http://ru.wikipedia.org/wiki/&#1093;&#1072;&#1083;&#1100;&#1082;&#1086;&#1087;&#1080;&#1088;&#1080;&#1090;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2.xml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&#1087;&#1080;&#1088;&#1080;&#1090;" TargetMode="External"/><Relationship Id="rId3" Type="http://schemas.openxmlformats.org/officeDocument/2006/relationships/image" Target="../media/image15.png"/><Relationship Id="rId7" Type="http://schemas.openxmlformats.org/officeDocument/2006/relationships/slide" Target="slide1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3.xml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&#1084;&#1072;&#1075;&#1085;&#1077;&#1090;&#1080;&#1090;" TargetMode="External"/><Relationship Id="rId3" Type="http://schemas.openxmlformats.org/officeDocument/2006/relationships/image" Target="../media/image15.png"/><Relationship Id="rId7" Type="http://schemas.openxmlformats.org/officeDocument/2006/relationships/slide" Target="slide1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3.xml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hyperlink" Target="http://ru.wikipedia.org/wiki/&#1087;&#1080;&#1088;&#1086;&#1083;&#1102;&#1079;&#1080;&#1090;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.xml"/><Relationship Id="rId4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hyperlink" Target="http://slovari.yandex.ru/dict/krugosvet/article/1/17/1002052.htm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slide" Target="slide2.xml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D:\Новый конкурс РР\коллекция\коллеция.jpg">
            <a:hlinkClick r:id="rId2" action="ppaction://hlinksldjump" tooltip="коллекция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996769">
            <a:off x="604740" y="925867"/>
            <a:ext cx="4035698" cy="2724096"/>
          </a:xfrm>
          <a:prstGeom prst="rect">
            <a:avLst/>
          </a:prstGeom>
          <a:noFill/>
        </p:spPr>
      </p:pic>
      <p:pic>
        <p:nvPicPr>
          <p:cNvPr id="2055" name="Picture 7" descr="D:\Новый конкурс РР\коллекция\карта ПИ.jpg">
            <a:hlinkClick r:id="rId2" action="ppaction://hlinksldjump" tooltip="карта полезных ископаемых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1477873">
            <a:off x="4910815" y="982285"/>
            <a:ext cx="3888776" cy="2501734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96277" y="4015283"/>
            <a:ext cx="7772400" cy="1470025"/>
          </a:xfrm>
        </p:spPr>
        <p:txBody>
          <a:bodyPr/>
          <a:lstStyle/>
          <a:p>
            <a:r>
              <a:rPr lang="uk-UA" sz="6000" dirty="0" smtClean="0">
                <a:solidFill>
                  <a:srgbClr val="660033"/>
                </a:solidFill>
                <a:latin typeface="Arial Black" pitchFamily="34" charset="0"/>
              </a:rPr>
              <a:t>Руди </a:t>
            </a:r>
            <a:br>
              <a:rPr lang="uk-UA" sz="6000" dirty="0" smtClean="0">
                <a:solidFill>
                  <a:srgbClr val="660033"/>
                </a:solidFill>
                <a:latin typeface="Arial Black" pitchFamily="34" charset="0"/>
              </a:rPr>
            </a:br>
            <a:r>
              <a:rPr lang="uk-UA" sz="6000" dirty="0" smtClean="0">
                <a:solidFill>
                  <a:srgbClr val="660033"/>
                </a:solidFill>
                <a:latin typeface="Arial Black" pitchFamily="34" charset="0"/>
              </a:rPr>
              <a:t>металів</a:t>
            </a:r>
            <a:endParaRPr lang="uk-UA" sz="6000" dirty="0">
              <a:solidFill>
                <a:srgbClr val="660033"/>
              </a:solidFill>
              <a:latin typeface="Arial Black" pitchFamily="34" charset="0"/>
            </a:endParaRPr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6858016" y="142852"/>
            <a:ext cx="2133600" cy="476250"/>
          </a:xfrm>
        </p:spPr>
        <p:txBody>
          <a:bodyPr/>
          <a:lstStyle/>
          <a:p>
            <a:fld id="{FFB891B2-2369-4125-85F9-BD66FF4AF11E}" type="datetime1">
              <a:rPr lang="uk-UA" smtClean="0">
                <a:solidFill>
                  <a:srgbClr val="7030A0"/>
                </a:solidFill>
              </a:rPr>
              <a:pPr/>
              <a:t>07.05.2013</a:t>
            </a:fld>
            <a:endParaRPr lang="uk-UA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70C5-2227-41A3-8BBE-C842605CD66A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20" name="Дата 9"/>
          <p:cNvSpPr>
            <a:spLocks noGrp="1"/>
          </p:cNvSpPr>
          <p:nvPr>
            <p:ph type="dt" sz="half" idx="10"/>
          </p:nvPr>
        </p:nvSpPr>
        <p:spPr>
          <a:xfrm>
            <a:off x="6858016" y="142852"/>
            <a:ext cx="2133600" cy="476250"/>
          </a:xfrm>
        </p:spPr>
        <p:txBody>
          <a:bodyPr/>
          <a:lstStyle/>
          <a:p>
            <a:fld id="{FFB891B2-2369-4125-85F9-BD66FF4AF11E}" type="datetime1">
              <a:rPr lang="ru-RU" smtClean="0">
                <a:solidFill>
                  <a:srgbClr val="7030A0"/>
                </a:solidFill>
              </a:rPr>
              <a:pPr/>
              <a:t>07.05.2013</a:t>
            </a:fld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8" name="Овал 37">
            <a:hlinkClick r:id="" action="ppaction://hlinkshowjump?jump=endshow"/>
            <a:hlinkHover r:id="" action="ppaction://hlinkshowjump?jump=nextslide"/>
          </p:cNvPr>
          <p:cNvSpPr/>
          <p:nvPr/>
        </p:nvSpPr>
        <p:spPr>
          <a:xfrm>
            <a:off x="8501090" y="328612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429652" y="214290"/>
            <a:ext cx="571504" cy="36433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4" name="Группа 26"/>
          <p:cNvGrpSpPr/>
          <p:nvPr/>
        </p:nvGrpSpPr>
        <p:grpSpPr>
          <a:xfrm>
            <a:off x="8501090" y="428604"/>
            <a:ext cx="428628" cy="428628"/>
            <a:chOff x="8501090" y="428604"/>
            <a:chExt cx="428628" cy="428628"/>
          </a:xfrm>
        </p:grpSpPr>
        <p:sp>
          <p:nvSpPr>
            <p:cNvPr id="52" name="Овал 51"/>
            <p:cNvSpPr/>
            <p:nvPr/>
          </p:nvSpPr>
          <p:spPr>
            <a:xfrm>
              <a:off x="8501090" y="428604"/>
              <a:ext cx="428628" cy="428628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Развернутая стрелка 52"/>
            <p:cNvSpPr/>
            <p:nvPr/>
          </p:nvSpPr>
          <p:spPr>
            <a:xfrm rot="10550820">
              <a:off x="8562485" y="508835"/>
              <a:ext cx="252606" cy="268163"/>
            </a:xfrm>
            <a:prstGeom prst="utur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45" name="Овал 44"/>
          <p:cNvSpPr/>
          <p:nvPr/>
        </p:nvSpPr>
        <p:spPr>
          <a:xfrm>
            <a:off x="8501090" y="1142984"/>
            <a:ext cx="428628" cy="42862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Багетная рамка 45"/>
          <p:cNvSpPr/>
          <p:nvPr/>
        </p:nvSpPr>
        <p:spPr>
          <a:xfrm>
            <a:off x="8572528" y="1214422"/>
            <a:ext cx="285752" cy="214314"/>
          </a:xfrm>
          <a:prstGeom prst="beve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8501090" y="1857364"/>
            <a:ext cx="428628" cy="42862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8" name="Picture 4" descr="D:\Новый конкурс РР\коллекция\карта 3.jpg"/>
          <p:cNvPicPr>
            <a:picLocks noChangeAspect="1" noChangeArrowheads="1"/>
          </p:cNvPicPr>
          <p:nvPr/>
        </p:nvPicPr>
        <p:blipFill>
          <a:blip r:embed="rId2" cstate="email">
            <a:grayscl/>
            <a:lum bright="-20000" contrast="40000"/>
          </a:blip>
          <a:srcRect/>
          <a:stretch>
            <a:fillRect/>
          </a:stretch>
        </p:blipFill>
        <p:spPr bwMode="auto">
          <a:xfrm>
            <a:off x="8572528" y="1928801"/>
            <a:ext cx="285752" cy="294405"/>
          </a:xfrm>
          <a:prstGeom prst="rect">
            <a:avLst/>
          </a:prstGeom>
          <a:noFill/>
        </p:spPr>
      </p:pic>
      <p:grpSp>
        <p:nvGrpSpPr>
          <p:cNvPr id="49" name="Группа 45"/>
          <p:cNvGrpSpPr/>
          <p:nvPr/>
        </p:nvGrpSpPr>
        <p:grpSpPr>
          <a:xfrm>
            <a:off x="8501090" y="2571744"/>
            <a:ext cx="428628" cy="428628"/>
            <a:chOff x="8501090" y="2571744"/>
            <a:chExt cx="428628" cy="428628"/>
          </a:xfrm>
        </p:grpSpPr>
        <p:sp>
          <p:nvSpPr>
            <p:cNvPr id="50" name="Овал 49"/>
            <p:cNvSpPr/>
            <p:nvPr/>
          </p:nvSpPr>
          <p:spPr>
            <a:xfrm>
              <a:off x="8501090" y="257174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1" name="Picture 5" descr="H:\Documents and Settings\ВКС\Мои документы\Мои рисунки\кнопка.png"/>
            <p:cNvPicPr>
              <a:picLocks noChangeAspect="1" noChangeArrowheads="1"/>
            </p:cNvPicPr>
            <p:nvPr/>
          </p:nvPicPr>
          <p:blipFill>
            <a:blip r:embed="rId3" cstate="email">
              <a:grayscl/>
              <a:lum bright="-10000" contrast="40000"/>
            </a:blip>
            <a:srcRect/>
            <a:stretch>
              <a:fillRect/>
            </a:stretch>
          </p:blipFill>
          <p:spPr bwMode="auto">
            <a:xfrm>
              <a:off x="8572528" y="2643182"/>
              <a:ext cx="291467" cy="285752"/>
            </a:xfrm>
            <a:prstGeom prst="rect">
              <a:avLst/>
            </a:prstGeom>
            <a:noFill/>
          </p:spPr>
        </p:pic>
      </p:grpSp>
      <p:sp>
        <p:nvSpPr>
          <p:cNvPr id="57" name="TextBox 56"/>
          <p:cNvSpPr txBox="1"/>
          <p:nvPr/>
        </p:nvSpPr>
        <p:spPr>
          <a:xfrm>
            <a:off x="2571736" y="214290"/>
            <a:ext cx="5715040" cy="98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4400" dirty="0" smtClean="0">
                <a:solidFill>
                  <a:srgbClr val="660033"/>
                </a:solidFill>
                <a:latin typeface="Arial Black" pitchFamily="34" charset="0"/>
              </a:rPr>
              <a:t>Боксит </a:t>
            </a:r>
          </a:p>
          <a:p>
            <a:pPr>
              <a:lnSpc>
                <a:spcPct val="85000"/>
              </a:lnSpc>
            </a:pPr>
            <a:r>
              <a:rPr lang="ru-RU" sz="2400" dirty="0" smtClean="0">
                <a:solidFill>
                  <a:srgbClr val="660033"/>
                </a:solidFill>
                <a:latin typeface="Arial Black" pitchFamily="34" charset="0"/>
              </a:rPr>
              <a:t>(</a:t>
            </a:r>
            <a:r>
              <a:rPr lang="ru-RU" sz="2400" i="1" dirty="0" err="1" smtClean="0">
                <a:solidFill>
                  <a:srgbClr val="660033"/>
                </a:solidFill>
              </a:rPr>
              <a:t>алюмінієва</a:t>
            </a:r>
            <a:r>
              <a:rPr lang="ru-RU" sz="2400" i="1" dirty="0" smtClean="0">
                <a:solidFill>
                  <a:srgbClr val="660033"/>
                </a:solidFill>
              </a:rPr>
              <a:t> руда)</a:t>
            </a:r>
            <a:r>
              <a:rPr lang="ru-RU" sz="2400" dirty="0" smtClean="0">
                <a:solidFill>
                  <a:srgbClr val="660033"/>
                </a:solidFill>
              </a:rPr>
              <a:t> </a:t>
            </a:r>
            <a:endParaRPr lang="ru-RU" sz="2400" dirty="0">
              <a:solidFill>
                <a:srgbClr val="660033"/>
              </a:solidFill>
              <a:latin typeface="Arial Black" pitchFamily="34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428596" y="1571612"/>
            <a:ext cx="3643338" cy="4357718"/>
          </a:xfrm>
          <a:prstGeom prst="roundRect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u="sng" dirty="0" smtClean="0">
                <a:solidFill>
                  <a:schemeClr val="accent1">
                    <a:lumMod val="50000"/>
                  </a:schemeClr>
                </a:solidFill>
              </a:rPr>
              <a:t>Формула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Al </a:t>
            </a:r>
            <a:r>
              <a:rPr lang="ru-RU" sz="2000" baseline="-25000" dirty="0" smtClean="0">
                <a:solidFill>
                  <a:schemeClr val="tx1"/>
                </a:solidFill>
              </a:rPr>
              <a:t>2</a:t>
            </a:r>
            <a:r>
              <a:rPr lang="ru-RU" sz="2000" dirty="0" smtClean="0">
                <a:solidFill>
                  <a:schemeClr val="tx1"/>
                </a:solidFill>
              </a:rPr>
              <a:t>O</a:t>
            </a:r>
            <a:r>
              <a:rPr lang="ru-RU" sz="2000" baseline="-25000" dirty="0" smtClean="0">
                <a:solidFill>
                  <a:schemeClr val="tx1"/>
                </a:solidFill>
              </a:rPr>
              <a:t>3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</a:p>
          <a:p>
            <a:endParaRPr lang="ru-RU" sz="2000" dirty="0" smtClean="0">
              <a:solidFill>
                <a:schemeClr val="tx1"/>
              </a:solidFill>
            </a:endParaRPr>
          </a:p>
          <a:p>
            <a:r>
              <a:rPr lang="uk-UA" sz="2000" u="sng" dirty="0" smtClean="0">
                <a:solidFill>
                  <a:schemeClr val="accent1">
                    <a:lumMod val="50000"/>
                  </a:schemeClr>
                </a:solidFill>
              </a:rPr>
              <a:t>Колір</a:t>
            </a:r>
            <a:endParaRPr lang="ru-RU" sz="2000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uk-UA" sz="2000" dirty="0" smtClean="0">
                <a:solidFill>
                  <a:schemeClr val="tx1"/>
                </a:solidFill>
              </a:rPr>
              <a:t>червоний та</a:t>
            </a:r>
            <a:r>
              <a:rPr lang="ru-RU" sz="2000" dirty="0" smtClean="0">
                <a:solidFill>
                  <a:schemeClr val="tx1"/>
                </a:solidFill>
              </a:rPr>
              <a:t> темно-</a:t>
            </a:r>
            <a:r>
              <a:rPr lang="uk-UA" sz="2000" dirty="0" smtClean="0">
                <a:solidFill>
                  <a:schemeClr val="tx1"/>
                </a:solidFill>
              </a:rPr>
              <a:t> червоний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</a:rPr>
              <a:t>рідше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білий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</a:rPr>
              <a:t>сірий</a:t>
            </a:r>
            <a:r>
              <a:rPr lang="ru-RU" sz="2000" dirty="0" smtClean="0">
                <a:solidFill>
                  <a:schemeClr val="tx1"/>
                </a:solidFill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</a:rPr>
              <a:t>чорний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 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</a:rPr>
              <a:t>Твердість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	</a:t>
            </a:r>
            <a:r>
              <a:rPr lang="en-US" sz="2000" dirty="0" smtClean="0">
                <a:solidFill>
                  <a:schemeClr val="tx1"/>
                </a:solidFill>
              </a:rPr>
              <a:t>4</a:t>
            </a:r>
            <a:r>
              <a:rPr lang="ru-RU" sz="2000" dirty="0" smtClean="0">
                <a:solidFill>
                  <a:schemeClr val="tx1"/>
                </a:solidFill>
              </a:rPr>
              <a:t>,5 — </a:t>
            </a:r>
            <a:r>
              <a:rPr lang="en-US" sz="2000" dirty="0" smtClean="0">
                <a:solidFill>
                  <a:schemeClr val="tx1"/>
                </a:solidFill>
              </a:rPr>
              <a:t>5</a:t>
            </a:r>
            <a:r>
              <a:rPr lang="ru-RU" sz="2000" dirty="0" smtClean="0">
                <a:solidFill>
                  <a:schemeClr val="tx1"/>
                </a:solidFill>
              </a:rPr>
              <a:t>,5 </a:t>
            </a:r>
          </a:p>
          <a:p>
            <a:endParaRPr lang="ru-RU" sz="2000" u="sng" dirty="0" smtClean="0">
              <a:solidFill>
                <a:schemeClr val="tx1"/>
              </a:solidFill>
            </a:endParaRPr>
          </a:p>
          <a:p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</a:rPr>
              <a:t>Щільність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4,9 — 5,3 г/см³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5362" name="Picture 2" descr="D:\Новый конкурс РР\коллекция\boksit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357686" y="1857364"/>
            <a:ext cx="3951877" cy="3786214"/>
          </a:xfrm>
          <a:prstGeom prst="roundRect">
            <a:avLst>
              <a:gd name="adj" fmla="val 11111"/>
            </a:avLst>
          </a:prstGeom>
          <a:ln w="190500" cap="rnd">
            <a:solidFill>
              <a:schemeClr val="accent5">
                <a:lumMod val="50000"/>
              </a:schemeClr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39" name="Овал 38">
            <a:hlinkClick r:id="rId5" action="ppaction://hlinksldjump" tooltip="титул"/>
          </p:cNvPr>
          <p:cNvSpPr/>
          <p:nvPr/>
        </p:nvSpPr>
        <p:spPr>
          <a:xfrm>
            <a:off x="8501090" y="42860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>
            <a:hlinkClick r:id="rId6" action="ppaction://hlinksldjump" tooltip="коллекция руд металлов"/>
          </p:cNvPr>
          <p:cNvSpPr/>
          <p:nvPr/>
        </p:nvSpPr>
        <p:spPr>
          <a:xfrm>
            <a:off x="8501090" y="114298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>
            <a:hlinkClick r:id="rId7" tooltip="читать в сети Internet"/>
          </p:cNvPr>
          <p:cNvSpPr/>
          <p:nvPr/>
        </p:nvSpPr>
        <p:spPr>
          <a:xfrm>
            <a:off x="8501090" y="257174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>
            <a:hlinkClick r:id="rId6" action="ppaction://hlinksldjump" tooltip="карта полезных ископаемых"/>
          </p:cNvPr>
          <p:cNvSpPr/>
          <p:nvPr/>
        </p:nvSpPr>
        <p:spPr>
          <a:xfrm>
            <a:off x="8501090" y="185736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70C5-2227-41A3-8BBE-C842605CD66A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20" name="Дата 9"/>
          <p:cNvSpPr>
            <a:spLocks noGrp="1"/>
          </p:cNvSpPr>
          <p:nvPr>
            <p:ph type="dt" sz="half" idx="10"/>
          </p:nvPr>
        </p:nvSpPr>
        <p:spPr>
          <a:xfrm>
            <a:off x="6858016" y="142852"/>
            <a:ext cx="2133600" cy="476250"/>
          </a:xfrm>
        </p:spPr>
        <p:txBody>
          <a:bodyPr/>
          <a:lstStyle/>
          <a:p>
            <a:fld id="{FFB891B2-2369-4125-85F9-BD66FF4AF11E}" type="datetime1">
              <a:rPr lang="ru-RU" smtClean="0">
                <a:solidFill>
                  <a:srgbClr val="7030A0"/>
                </a:solidFill>
              </a:rPr>
              <a:pPr/>
              <a:t>07.05.2013</a:t>
            </a:fld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429652" y="214290"/>
            <a:ext cx="571504" cy="36433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4" name="Группа 26"/>
          <p:cNvGrpSpPr/>
          <p:nvPr/>
        </p:nvGrpSpPr>
        <p:grpSpPr>
          <a:xfrm>
            <a:off x="8501090" y="428604"/>
            <a:ext cx="428628" cy="428628"/>
            <a:chOff x="8501090" y="428604"/>
            <a:chExt cx="428628" cy="428628"/>
          </a:xfrm>
        </p:grpSpPr>
        <p:sp>
          <p:nvSpPr>
            <p:cNvPr id="52" name="Овал 51"/>
            <p:cNvSpPr/>
            <p:nvPr/>
          </p:nvSpPr>
          <p:spPr>
            <a:xfrm>
              <a:off x="8501090" y="428604"/>
              <a:ext cx="428628" cy="428628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Развернутая стрелка 52"/>
            <p:cNvSpPr/>
            <p:nvPr/>
          </p:nvSpPr>
          <p:spPr>
            <a:xfrm rot="10550820">
              <a:off x="8562485" y="508835"/>
              <a:ext cx="252606" cy="268163"/>
            </a:xfrm>
            <a:prstGeom prst="utur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45" name="Овал 44"/>
          <p:cNvSpPr/>
          <p:nvPr/>
        </p:nvSpPr>
        <p:spPr>
          <a:xfrm>
            <a:off x="8501090" y="1142984"/>
            <a:ext cx="428628" cy="42862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Багетная рамка 45"/>
          <p:cNvSpPr/>
          <p:nvPr/>
        </p:nvSpPr>
        <p:spPr>
          <a:xfrm>
            <a:off x="8572528" y="1214422"/>
            <a:ext cx="285752" cy="214314"/>
          </a:xfrm>
          <a:prstGeom prst="beve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8501090" y="1857364"/>
            <a:ext cx="428628" cy="42862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8" name="Picture 4" descr="D:\Новый конкурс РР\коллекция\карта 3.jpg"/>
          <p:cNvPicPr>
            <a:picLocks noChangeAspect="1" noChangeArrowheads="1"/>
          </p:cNvPicPr>
          <p:nvPr/>
        </p:nvPicPr>
        <p:blipFill>
          <a:blip r:embed="rId2" cstate="email">
            <a:grayscl/>
            <a:lum bright="-20000" contrast="40000"/>
          </a:blip>
          <a:srcRect/>
          <a:stretch>
            <a:fillRect/>
          </a:stretch>
        </p:blipFill>
        <p:spPr bwMode="auto">
          <a:xfrm>
            <a:off x="8572528" y="1928801"/>
            <a:ext cx="285752" cy="294405"/>
          </a:xfrm>
          <a:prstGeom prst="rect">
            <a:avLst/>
          </a:prstGeom>
          <a:noFill/>
        </p:spPr>
      </p:pic>
      <p:grpSp>
        <p:nvGrpSpPr>
          <p:cNvPr id="49" name="Группа 45"/>
          <p:cNvGrpSpPr/>
          <p:nvPr/>
        </p:nvGrpSpPr>
        <p:grpSpPr>
          <a:xfrm>
            <a:off x="8501090" y="2571744"/>
            <a:ext cx="428628" cy="428628"/>
            <a:chOff x="8501090" y="2571744"/>
            <a:chExt cx="428628" cy="428628"/>
          </a:xfrm>
        </p:grpSpPr>
        <p:sp>
          <p:nvSpPr>
            <p:cNvPr id="50" name="Овал 49"/>
            <p:cNvSpPr/>
            <p:nvPr/>
          </p:nvSpPr>
          <p:spPr>
            <a:xfrm>
              <a:off x="8501090" y="257174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1" name="Picture 5" descr="H:\Documents and Settings\ВКС\Мои документы\Мои рисунки\кнопка.png"/>
            <p:cNvPicPr>
              <a:picLocks noChangeAspect="1" noChangeArrowheads="1"/>
            </p:cNvPicPr>
            <p:nvPr/>
          </p:nvPicPr>
          <p:blipFill>
            <a:blip r:embed="rId3" cstate="email">
              <a:grayscl/>
              <a:lum bright="-10000" contrast="40000"/>
            </a:blip>
            <a:srcRect/>
            <a:stretch>
              <a:fillRect/>
            </a:stretch>
          </p:blipFill>
          <p:spPr bwMode="auto">
            <a:xfrm>
              <a:off x="8572528" y="2643182"/>
              <a:ext cx="291467" cy="285752"/>
            </a:xfrm>
            <a:prstGeom prst="rect">
              <a:avLst/>
            </a:prstGeom>
            <a:noFill/>
          </p:spPr>
        </p:pic>
      </p:grpSp>
      <p:sp>
        <p:nvSpPr>
          <p:cNvPr id="58" name="Скругленный прямоугольник 57"/>
          <p:cNvSpPr/>
          <p:nvPr/>
        </p:nvSpPr>
        <p:spPr>
          <a:xfrm>
            <a:off x="428596" y="1571612"/>
            <a:ext cx="3643338" cy="4357718"/>
          </a:xfrm>
          <a:prstGeom prst="roundRect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u="sng" dirty="0">
                <a:solidFill>
                  <a:schemeClr val="accent1">
                    <a:lumMod val="50000"/>
                  </a:schemeClr>
                </a:solidFill>
              </a:rPr>
              <a:t>Формула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PbS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endParaRPr lang="ru-RU" sz="2000" dirty="0" smtClean="0">
              <a:solidFill>
                <a:schemeClr val="tx1"/>
              </a:solidFill>
            </a:endParaRPr>
          </a:p>
          <a:p>
            <a:endParaRPr lang="ru-RU" sz="2000" u="sng" dirty="0">
              <a:solidFill>
                <a:schemeClr val="tx1"/>
              </a:solidFill>
            </a:endParaRPr>
          </a:p>
          <a:p>
            <a:r>
              <a:rPr lang="uk-UA" sz="2000" u="sng" dirty="0" smtClean="0">
                <a:solidFill>
                  <a:schemeClr val="accent1">
                    <a:lumMod val="50000"/>
                  </a:schemeClr>
                </a:solidFill>
              </a:rPr>
              <a:t>Колір</a:t>
            </a:r>
            <a:endParaRPr lang="ru-RU" sz="2000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ru-RU" sz="2000" dirty="0" err="1" smtClean="0">
                <a:solidFill>
                  <a:schemeClr val="tx1"/>
                </a:solidFill>
              </a:rPr>
              <a:t>Свинцово-сірий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endParaRPr lang="ru-RU" sz="2000" dirty="0" smtClean="0">
              <a:solidFill>
                <a:schemeClr val="tx1"/>
              </a:solidFill>
            </a:endParaRPr>
          </a:p>
          <a:p>
            <a:endParaRPr lang="ru-RU" sz="2000" u="sng" dirty="0">
              <a:solidFill>
                <a:schemeClr val="tx1"/>
              </a:solidFill>
            </a:endParaRPr>
          </a:p>
          <a:p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</a:rPr>
              <a:t>Блиск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ru-RU" sz="2000" dirty="0" err="1" smtClean="0">
                <a:solidFill>
                  <a:schemeClr val="tx1"/>
                </a:solidFill>
              </a:rPr>
              <a:t>Металевий</a:t>
            </a:r>
            <a:endParaRPr lang="ru-RU" sz="2000" u="sng" dirty="0" smtClean="0">
              <a:solidFill>
                <a:schemeClr val="tx1"/>
              </a:solidFill>
            </a:endParaRPr>
          </a:p>
          <a:p>
            <a:endParaRPr lang="ru-RU" sz="2000" u="sng" dirty="0">
              <a:solidFill>
                <a:schemeClr val="tx1"/>
              </a:solidFill>
            </a:endParaRPr>
          </a:p>
          <a:p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</a:rPr>
              <a:t>Твердість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2,5 </a:t>
            </a:r>
            <a:endParaRPr lang="ru-RU" sz="2000" u="sng" dirty="0" smtClean="0">
              <a:solidFill>
                <a:schemeClr val="tx1"/>
              </a:solidFill>
            </a:endParaRPr>
          </a:p>
          <a:p>
            <a:endParaRPr lang="ru-RU" sz="2000" u="sng" dirty="0">
              <a:solidFill>
                <a:schemeClr val="tx1"/>
              </a:solidFill>
            </a:endParaRPr>
          </a:p>
          <a:p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</a:rPr>
              <a:t>Щільність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7,2 — 7,6 г/см³</a:t>
            </a:r>
          </a:p>
          <a:p>
            <a:pPr algn="ctr"/>
            <a:endParaRPr lang="ru-RU" dirty="0"/>
          </a:p>
        </p:txBody>
      </p:sp>
      <p:pic>
        <p:nvPicPr>
          <p:cNvPr id="16386" name="Picture 2" descr="D:\Новый конкурс РР\коллекция\галенит (свинцовый блеск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86" y="1714488"/>
            <a:ext cx="3929091" cy="3786214"/>
          </a:xfrm>
          <a:prstGeom prst="roundRect">
            <a:avLst>
              <a:gd name="adj" fmla="val 11111"/>
            </a:avLst>
          </a:prstGeom>
          <a:ln w="190500" cap="rnd">
            <a:solidFill>
              <a:schemeClr val="accent5">
                <a:lumMod val="50000"/>
              </a:schemeClr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60" name="TextBox 59"/>
          <p:cNvSpPr txBox="1"/>
          <p:nvPr/>
        </p:nvSpPr>
        <p:spPr>
          <a:xfrm>
            <a:off x="2571736" y="214290"/>
            <a:ext cx="5715040" cy="98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4400" dirty="0" err="1" smtClean="0">
                <a:solidFill>
                  <a:srgbClr val="660033"/>
                </a:solidFill>
                <a:latin typeface="Arial Black" pitchFamily="34" charset="0"/>
              </a:rPr>
              <a:t>Галеніт</a:t>
            </a:r>
            <a:r>
              <a:rPr lang="ru-RU" sz="4400" dirty="0" smtClean="0">
                <a:solidFill>
                  <a:srgbClr val="660033"/>
                </a:solidFill>
                <a:latin typeface="Arial Black" pitchFamily="34" charset="0"/>
              </a:rPr>
              <a:t> </a:t>
            </a:r>
            <a:endParaRPr lang="ru-RU" sz="4400" dirty="0" smtClean="0">
              <a:solidFill>
                <a:srgbClr val="660033"/>
              </a:solidFill>
              <a:latin typeface="Arial Black" pitchFamily="34" charset="0"/>
            </a:endParaRPr>
          </a:p>
          <a:p>
            <a:pPr>
              <a:lnSpc>
                <a:spcPct val="85000"/>
              </a:lnSpc>
            </a:pPr>
            <a:r>
              <a:rPr lang="ru-RU" sz="2400" dirty="0" smtClean="0">
                <a:solidFill>
                  <a:srgbClr val="660033"/>
                </a:solidFill>
              </a:rPr>
              <a:t> </a:t>
            </a:r>
            <a:endParaRPr lang="ru-RU" sz="2400" dirty="0">
              <a:solidFill>
                <a:srgbClr val="660033"/>
              </a:solidFill>
              <a:latin typeface="Arial Black" pitchFamily="34" charset="0"/>
            </a:endParaRPr>
          </a:p>
        </p:txBody>
      </p:sp>
      <p:sp>
        <p:nvSpPr>
          <p:cNvPr id="40" name="Овал 39">
            <a:hlinkClick r:id="rId5" action="ppaction://hlinksldjump" tooltip="коллекция руд металлов"/>
          </p:cNvPr>
          <p:cNvSpPr/>
          <p:nvPr/>
        </p:nvSpPr>
        <p:spPr>
          <a:xfrm>
            <a:off x="8501090" y="114298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>
            <a:hlinkClick r:id="rId6" action="ppaction://hlinksldjump" tooltip="титул"/>
          </p:cNvPr>
          <p:cNvSpPr/>
          <p:nvPr/>
        </p:nvSpPr>
        <p:spPr>
          <a:xfrm>
            <a:off x="8501090" y="42860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>
            <a:hlinkClick r:id="rId7" tooltip="читать в сети INTERNET"/>
          </p:cNvPr>
          <p:cNvSpPr/>
          <p:nvPr/>
        </p:nvSpPr>
        <p:spPr>
          <a:xfrm>
            <a:off x="8501090" y="257174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>
            <a:hlinkClick r:id="rId5" action="ppaction://hlinksldjump" tooltip="карта полезных ископаемых"/>
          </p:cNvPr>
          <p:cNvSpPr/>
          <p:nvPr/>
        </p:nvSpPr>
        <p:spPr>
          <a:xfrm>
            <a:off x="8501090" y="185736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928925" y="1000108"/>
            <a:ext cx="5565787" cy="4768867"/>
          </a:xfrm>
        </p:spPr>
        <p:txBody>
          <a:bodyPr anchor="ctr"/>
          <a:lstStyle/>
          <a:p>
            <a:pPr algn="ctr"/>
            <a:r>
              <a:rPr lang="uk-UA" sz="9600" dirty="0" smtClean="0"/>
              <a:t>Дякую</a:t>
            </a:r>
            <a:br>
              <a:rPr lang="uk-UA" sz="9600" dirty="0" smtClean="0"/>
            </a:br>
            <a:r>
              <a:rPr lang="uk-UA" sz="9600" dirty="0" smtClean="0"/>
              <a:t>за</a:t>
            </a:r>
            <a:br>
              <a:rPr lang="uk-UA" sz="9600" dirty="0" smtClean="0"/>
            </a:br>
            <a:r>
              <a:rPr lang="uk-UA" sz="9600" dirty="0" smtClean="0"/>
              <a:t>Увагу</a:t>
            </a:r>
            <a:endParaRPr lang="ru-RU" sz="96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D7B9C-FDAC-4DB7-B24D-22E707678E3A}" type="datetime1">
              <a:rPr lang="ru-RU" smtClean="0"/>
              <a:pPr/>
              <a:t>07.05.2013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70C5-2227-41A3-8BBE-C842605CD66A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рямоугольник 55">
            <a:hlinkClick r:id="rId3" action="ppaction://hlinksldjump"/>
          </p:cNvPr>
          <p:cNvSpPr/>
          <p:nvPr/>
        </p:nvSpPr>
        <p:spPr>
          <a:xfrm>
            <a:off x="5429256" y="4357694"/>
            <a:ext cx="2286016" cy="1785950"/>
          </a:xfrm>
          <a:prstGeom prst="rect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hlinkClick r:id="rId4" action="ppaction://hlinksldjump"/>
          </p:cNvPr>
          <p:cNvSpPr/>
          <p:nvPr/>
        </p:nvSpPr>
        <p:spPr>
          <a:xfrm>
            <a:off x="5429256" y="2428868"/>
            <a:ext cx="2286016" cy="1785950"/>
          </a:xfrm>
          <a:prstGeom prst="rect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>
            <a:hlinkClick r:id="rId5" action="ppaction://hlinksldjump"/>
          </p:cNvPr>
          <p:cNvSpPr/>
          <p:nvPr/>
        </p:nvSpPr>
        <p:spPr>
          <a:xfrm>
            <a:off x="3143240" y="2500306"/>
            <a:ext cx="2286016" cy="1785950"/>
          </a:xfrm>
          <a:prstGeom prst="rect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>
            <a:hlinkClick r:id="rId6" action="ppaction://hlinksldjump"/>
          </p:cNvPr>
          <p:cNvSpPr/>
          <p:nvPr/>
        </p:nvSpPr>
        <p:spPr>
          <a:xfrm>
            <a:off x="857224" y="2428868"/>
            <a:ext cx="2286016" cy="1785950"/>
          </a:xfrm>
          <a:prstGeom prst="rect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hlinkClick r:id="rId7" action="ppaction://hlinksldjump"/>
          </p:cNvPr>
          <p:cNvSpPr/>
          <p:nvPr/>
        </p:nvSpPr>
        <p:spPr>
          <a:xfrm>
            <a:off x="3143240" y="642918"/>
            <a:ext cx="2286016" cy="1785950"/>
          </a:xfrm>
          <a:prstGeom prst="rect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>
            <a:hlinkClick r:id="rId8" action="ppaction://hlinksldjump"/>
          </p:cNvPr>
          <p:cNvSpPr/>
          <p:nvPr/>
        </p:nvSpPr>
        <p:spPr>
          <a:xfrm>
            <a:off x="857224" y="571480"/>
            <a:ext cx="2286016" cy="1785950"/>
          </a:xfrm>
          <a:prstGeom prst="rect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C82D-6F56-4A36-8B24-AFA8D8ACBA3C}" type="datetime1">
              <a:rPr lang="ru-RU" smtClean="0"/>
              <a:pPr/>
              <a:t>07.05.2013</a:t>
            </a:fld>
            <a:endParaRPr lang="ru-RU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>
          <a:xfrm>
            <a:off x="8286776" y="6245225"/>
            <a:ext cx="400024" cy="476250"/>
          </a:xfrm>
        </p:spPr>
        <p:txBody>
          <a:bodyPr/>
          <a:lstStyle/>
          <a:p>
            <a:fld id="{A3C970C5-2227-41A3-8BBE-C842605CD66A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857224" y="571480"/>
            <a:ext cx="2286016" cy="1857388"/>
          </a:xfrm>
          <a:prstGeom prst="rect">
            <a:avLst/>
          </a:prstGeom>
          <a:solidFill>
            <a:schemeClr val="accent5">
              <a:lumMod val="90000"/>
            </a:schemeClr>
          </a:solidFill>
          <a:scene3d>
            <a:camera prst="orthographicFront"/>
            <a:lightRig rig="morning" dir="t"/>
          </a:scene3d>
          <a:sp3d extrusionH="76200" contourW="12700">
            <a:bevelT w="184150" h="165100" prst="relaxedInset"/>
            <a:extrusionClr>
              <a:srgbClr val="0070C0"/>
            </a:extrusionClr>
            <a:contourClr>
              <a:srgbClr val="B7D1CD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8429652" y="214290"/>
            <a:ext cx="571504" cy="1643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6" name="Группа 75"/>
          <p:cNvGrpSpPr/>
          <p:nvPr/>
        </p:nvGrpSpPr>
        <p:grpSpPr>
          <a:xfrm>
            <a:off x="8501090" y="428604"/>
            <a:ext cx="428628" cy="428628"/>
            <a:chOff x="8501090" y="428604"/>
            <a:chExt cx="428628" cy="428628"/>
          </a:xfrm>
        </p:grpSpPr>
        <p:sp>
          <p:nvSpPr>
            <p:cNvPr id="77" name="Овал 76"/>
            <p:cNvSpPr/>
            <p:nvPr/>
          </p:nvSpPr>
          <p:spPr>
            <a:xfrm>
              <a:off x="8501090" y="428604"/>
              <a:ext cx="428628" cy="428628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Развернутая стрелка 77"/>
            <p:cNvSpPr/>
            <p:nvPr/>
          </p:nvSpPr>
          <p:spPr>
            <a:xfrm rot="10550820">
              <a:off x="8562485" y="508835"/>
              <a:ext cx="252606" cy="268163"/>
            </a:xfrm>
            <a:prstGeom prst="utur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82" name="Овал 81">
            <a:hlinkClick r:id="rId9" action="ppaction://hlinksldjump" tooltip="титул"/>
          </p:cNvPr>
          <p:cNvSpPr/>
          <p:nvPr/>
        </p:nvSpPr>
        <p:spPr>
          <a:xfrm>
            <a:off x="8501090" y="42860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TextBox 83"/>
          <p:cNvSpPr txBox="1"/>
          <p:nvPr/>
        </p:nvSpPr>
        <p:spPr>
          <a:xfrm>
            <a:off x="1285852" y="71435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25000"/>
                  </a:schemeClr>
                </a:solidFill>
              </a:rPr>
              <a:t>Гематит</a:t>
            </a:r>
            <a:endParaRPr lang="ru-RU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928662" y="442913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25000"/>
                  </a:schemeClr>
                </a:solidFill>
              </a:rPr>
              <a:t>Гарниерит</a:t>
            </a:r>
            <a:endParaRPr lang="ru-RU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3143240" y="571480"/>
            <a:ext cx="2286016" cy="1857388"/>
          </a:xfrm>
          <a:prstGeom prst="rect">
            <a:avLst/>
          </a:prstGeom>
          <a:solidFill>
            <a:schemeClr val="accent5">
              <a:lumMod val="90000"/>
            </a:schemeClr>
          </a:solidFill>
          <a:scene3d>
            <a:camera prst="orthographicFront"/>
            <a:lightRig rig="morning" dir="t"/>
          </a:scene3d>
          <a:sp3d extrusionH="76200" contourW="12700">
            <a:bevelT w="184150" h="165100" prst="relaxedInset"/>
            <a:extrusionClr>
              <a:srgbClr val="0070C0"/>
            </a:extrusionClr>
            <a:contourClr>
              <a:srgbClr val="B7D1CD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TextBox 96"/>
          <p:cNvSpPr txBox="1"/>
          <p:nvPr/>
        </p:nvSpPr>
        <p:spPr>
          <a:xfrm>
            <a:off x="3571868" y="71435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solidFill>
                  <a:schemeClr val="accent5">
                    <a:lumMod val="25000"/>
                  </a:schemeClr>
                </a:solidFill>
              </a:rPr>
              <a:t>Лимоніт</a:t>
            </a:r>
            <a:endParaRPr lang="ru-RU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5429256" y="571480"/>
            <a:ext cx="2286016" cy="1857388"/>
          </a:xfrm>
          <a:prstGeom prst="rect">
            <a:avLst/>
          </a:prstGeom>
          <a:solidFill>
            <a:schemeClr val="accent5">
              <a:lumMod val="90000"/>
            </a:schemeClr>
          </a:solidFill>
          <a:scene3d>
            <a:camera prst="orthographicFront"/>
            <a:lightRig rig="morning" dir="t"/>
          </a:scene3d>
          <a:sp3d extrusionH="76200" contourW="12700">
            <a:bevelT w="184150" h="165100" prst="relaxedInset"/>
            <a:extrusionClr>
              <a:srgbClr val="0070C0"/>
            </a:extrusionClr>
            <a:contourClr>
              <a:srgbClr val="B7D1CD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TextBox 98"/>
          <p:cNvSpPr txBox="1"/>
          <p:nvPr/>
        </p:nvSpPr>
        <p:spPr>
          <a:xfrm>
            <a:off x="5857884" y="71435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25000"/>
                  </a:schemeClr>
                </a:solidFill>
              </a:rPr>
              <a:t>Магнетит</a:t>
            </a:r>
            <a:endParaRPr lang="ru-RU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3143240" y="2428868"/>
            <a:ext cx="2286016" cy="1857388"/>
          </a:xfrm>
          <a:prstGeom prst="rect">
            <a:avLst/>
          </a:prstGeom>
          <a:solidFill>
            <a:schemeClr val="accent5">
              <a:lumMod val="90000"/>
            </a:schemeClr>
          </a:solidFill>
          <a:scene3d>
            <a:camera prst="orthographicFront"/>
            <a:lightRig rig="morning" dir="t"/>
          </a:scene3d>
          <a:sp3d extrusionH="76200" contourW="12700">
            <a:bevelT w="184150" h="165100" prst="relaxedInset"/>
            <a:extrusionClr>
              <a:srgbClr val="0070C0"/>
            </a:extrusionClr>
            <a:contourClr>
              <a:srgbClr val="B7D1CD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TextBox 100"/>
          <p:cNvSpPr txBox="1"/>
          <p:nvPr/>
        </p:nvSpPr>
        <p:spPr>
          <a:xfrm>
            <a:off x="3357554" y="257174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solidFill>
                  <a:schemeClr val="accent5">
                    <a:lumMod val="25000"/>
                  </a:schemeClr>
                </a:solidFill>
              </a:rPr>
              <a:t>Халькопиріт</a:t>
            </a:r>
            <a:endParaRPr lang="ru-RU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5429256" y="2428868"/>
            <a:ext cx="2286016" cy="1857388"/>
          </a:xfrm>
          <a:prstGeom prst="rect">
            <a:avLst/>
          </a:prstGeom>
          <a:solidFill>
            <a:schemeClr val="accent5">
              <a:lumMod val="90000"/>
            </a:schemeClr>
          </a:solidFill>
          <a:scene3d>
            <a:camera prst="orthographicFront"/>
            <a:lightRig rig="morning" dir="t"/>
          </a:scene3d>
          <a:sp3d extrusionH="76200" contourW="12700">
            <a:bevelT w="184150" h="165100" prst="relaxedInset"/>
            <a:extrusionClr>
              <a:srgbClr val="0070C0"/>
            </a:extrusionClr>
            <a:contourClr>
              <a:srgbClr val="B7D1CD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TextBox 102"/>
          <p:cNvSpPr txBox="1"/>
          <p:nvPr/>
        </p:nvSpPr>
        <p:spPr>
          <a:xfrm>
            <a:off x="5786446" y="257174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solidFill>
                  <a:schemeClr val="accent5">
                    <a:lumMod val="25000"/>
                  </a:schemeClr>
                </a:solidFill>
              </a:rPr>
              <a:t>Галеніт</a:t>
            </a:r>
            <a:endParaRPr lang="ru-RU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857224" y="2428868"/>
            <a:ext cx="2286016" cy="1857388"/>
          </a:xfrm>
          <a:prstGeom prst="rect">
            <a:avLst/>
          </a:prstGeom>
          <a:solidFill>
            <a:schemeClr val="accent5">
              <a:lumMod val="90000"/>
            </a:schemeClr>
          </a:solidFill>
          <a:scene3d>
            <a:camera prst="orthographicFront"/>
            <a:lightRig rig="morning" dir="t"/>
          </a:scene3d>
          <a:sp3d extrusionH="76200" contourW="12700">
            <a:bevelT w="184150" h="165100" prst="relaxedInset"/>
            <a:extrusionClr>
              <a:srgbClr val="0070C0"/>
            </a:extrusionClr>
            <a:contourClr>
              <a:srgbClr val="B7D1CD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TextBox 104"/>
          <p:cNvSpPr txBox="1"/>
          <p:nvPr/>
        </p:nvSpPr>
        <p:spPr>
          <a:xfrm>
            <a:off x="1285852" y="257174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solidFill>
                  <a:schemeClr val="accent5">
                    <a:lumMod val="25000"/>
                  </a:schemeClr>
                </a:solidFill>
              </a:rPr>
              <a:t>Пиріт</a:t>
            </a:r>
            <a:endParaRPr lang="ru-RU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857224" y="4286256"/>
            <a:ext cx="2286016" cy="1857388"/>
          </a:xfrm>
          <a:prstGeom prst="rect">
            <a:avLst/>
          </a:prstGeom>
          <a:solidFill>
            <a:schemeClr val="accent5">
              <a:lumMod val="90000"/>
            </a:schemeClr>
          </a:solidFill>
          <a:scene3d>
            <a:camera prst="orthographicFront"/>
            <a:lightRig rig="morning" dir="t"/>
          </a:scene3d>
          <a:sp3d extrusionH="76200" contourW="12700">
            <a:bevelT w="184150" h="165100" prst="relaxedInset"/>
            <a:extrusionClr>
              <a:srgbClr val="0070C0"/>
            </a:extrusionClr>
            <a:contourClr>
              <a:srgbClr val="B7D1CD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TextBox 106"/>
          <p:cNvSpPr txBox="1"/>
          <p:nvPr/>
        </p:nvSpPr>
        <p:spPr>
          <a:xfrm>
            <a:off x="1285852" y="442913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25000"/>
                  </a:schemeClr>
                </a:solidFill>
              </a:rPr>
              <a:t>Боксит</a:t>
            </a:r>
            <a:endParaRPr lang="ru-RU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3143240" y="4286256"/>
            <a:ext cx="2286016" cy="1857388"/>
          </a:xfrm>
          <a:prstGeom prst="rect">
            <a:avLst/>
          </a:prstGeom>
          <a:solidFill>
            <a:schemeClr val="accent5">
              <a:lumMod val="90000"/>
            </a:schemeClr>
          </a:solidFill>
          <a:scene3d>
            <a:camera prst="orthographicFront"/>
            <a:lightRig rig="morning" dir="t"/>
          </a:scene3d>
          <a:sp3d extrusionH="76200" contourW="12700">
            <a:bevelT w="184150" h="165100" prst="relaxedInset"/>
            <a:extrusionClr>
              <a:srgbClr val="0070C0"/>
            </a:extrusionClr>
            <a:contourClr>
              <a:srgbClr val="B7D1CD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TextBox 108"/>
          <p:cNvSpPr txBox="1"/>
          <p:nvPr/>
        </p:nvSpPr>
        <p:spPr>
          <a:xfrm>
            <a:off x="3571868" y="442913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25000"/>
                  </a:schemeClr>
                </a:solidFill>
              </a:rPr>
              <a:t>Сфалерит</a:t>
            </a:r>
            <a:endParaRPr lang="ru-RU" dirty="0">
              <a:solidFill>
                <a:schemeClr val="accent5">
                  <a:lumMod val="25000"/>
                </a:schemeClr>
              </a:solidFill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5429256" y="4286256"/>
            <a:ext cx="2286016" cy="1857388"/>
          </a:xfrm>
          <a:prstGeom prst="rect">
            <a:avLst/>
          </a:prstGeom>
          <a:solidFill>
            <a:schemeClr val="accent5">
              <a:lumMod val="90000"/>
            </a:schemeClr>
          </a:solidFill>
          <a:scene3d>
            <a:camera prst="orthographicFront"/>
            <a:lightRig rig="morning" dir="t"/>
          </a:scene3d>
          <a:sp3d extrusionH="76200" contourW="12700">
            <a:bevelT w="184150" h="165100" prst="relaxedInset"/>
            <a:extrusionClr>
              <a:srgbClr val="0070C0"/>
            </a:extrusionClr>
            <a:contourClr>
              <a:srgbClr val="B7D1CD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TextBox 110"/>
          <p:cNvSpPr txBox="1"/>
          <p:nvPr/>
        </p:nvSpPr>
        <p:spPr>
          <a:xfrm>
            <a:off x="5857884" y="442913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err="1" smtClean="0">
                <a:solidFill>
                  <a:schemeClr val="accent5">
                    <a:lumMod val="25000"/>
                  </a:schemeClr>
                </a:solidFill>
              </a:rPr>
              <a:t>Піролюзит</a:t>
            </a:r>
            <a:endParaRPr lang="ru-RU" dirty="0">
              <a:solidFill>
                <a:schemeClr val="accent5">
                  <a:lumMod val="25000"/>
                </a:schemeClr>
              </a:solidFill>
            </a:endParaRPr>
          </a:p>
        </p:txBody>
      </p:sp>
      <p:pic>
        <p:nvPicPr>
          <p:cNvPr id="1026" name="Picture 2" descr="C:\Documents and Settings\Sokoloff\Мои документы\коллекция\Безимени-1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85852" y="4714884"/>
            <a:ext cx="1583938" cy="1205230"/>
          </a:xfrm>
          <a:prstGeom prst="rect">
            <a:avLst/>
          </a:prstGeom>
          <a:noFill/>
        </p:spPr>
      </p:pic>
      <p:pic>
        <p:nvPicPr>
          <p:cNvPr id="1027" name="Picture 3" descr="C:\Documents and Settings\Sokoloff\Мои документы\коллекция\галенит.gif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929322" y="2928933"/>
            <a:ext cx="1285884" cy="1159817"/>
          </a:xfrm>
          <a:prstGeom prst="rect">
            <a:avLst/>
          </a:prstGeom>
          <a:noFill/>
        </p:spPr>
      </p:pic>
      <p:pic>
        <p:nvPicPr>
          <p:cNvPr id="1028" name="Picture 4" descr="C:\Documents and Settings\Sokoloff\Мои документы\коллекция\гематит.gi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357290" y="1071546"/>
            <a:ext cx="1463935" cy="1209673"/>
          </a:xfrm>
          <a:prstGeom prst="rect">
            <a:avLst/>
          </a:prstGeom>
          <a:noFill/>
        </p:spPr>
      </p:pic>
      <p:pic>
        <p:nvPicPr>
          <p:cNvPr id="1029" name="Picture 5" descr="C:\Documents and Settings\Sokoloff\Мои документы\коллекция\лимонит.g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714744" y="1071546"/>
            <a:ext cx="1344499" cy="1138241"/>
          </a:xfrm>
          <a:prstGeom prst="rect">
            <a:avLst/>
          </a:prstGeom>
          <a:noFill/>
        </p:spPr>
      </p:pic>
      <p:pic>
        <p:nvPicPr>
          <p:cNvPr id="1030" name="Picture 6" descr="C:\Documents and Settings\Sokoloff\Мои документы\коллекция\магнетит.gi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786446" y="1142984"/>
            <a:ext cx="1490667" cy="1038442"/>
          </a:xfrm>
          <a:prstGeom prst="rect">
            <a:avLst/>
          </a:prstGeom>
          <a:noFill/>
        </p:spPr>
      </p:pic>
      <p:pic>
        <p:nvPicPr>
          <p:cNvPr id="1031" name="Picture 7" descr="C:\Documents and Settings\Sokoloff\Мои документы\коллекция\пирит.gif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285852" y="2928934"/>
            <a:ext cx="1619254" cy="1136923"/>
          </a:xfrm>
          <a:prstGeom prst="rect">
            <a:avLst/>
          </a:prstGeom>
          <a:noFill/>
        </p:spPr>
      </p:pic>
      <p:pic>
        <p:nvPicPr>
          <p:cNvPr id="1032" name="Picture 8" descr="C:\Documents and Settings\Sokoloff\Мои документы\коллекция\пиролюзит.gif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786446" y="4786322"/>
            <a:ext cx="1526489" cy="1085853"/>
          </a:xfrm>
          <a:prstGeom prst="rect">
            <a:avLst/>
          </a:prstGeom>
          <a:noFill/>
        </p:spPr>
      </p:pic>
      <p:pic>
        <p:nvPicPr>
          <p:cNvPr id="1033" name="Picture 9" descr="C:\Documents and Settings\Sokoloff\Мои документы\коллекция\сфалерит.gif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357554" y="4714884"/>
            <a:ext cx="1795463" cy="1209675"/>
          </a:xfrm>
          <a:prstGeom prst="rect">
            <a:avLst/>
          </a:prstGeom>
          <a:noFill/>
        </p:spPr>
      </p:pic>
      <p:pic>
        <p:nvPicPr>
          <p:cNvPr id="1034" name="Picture 10" descr="C:\Documents and Settings\Sokoloff\Мои документы\коллекция\халькопирит.gif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500430" y="3000372"/>
            <a:ext cx="1725418" cy="1000132"/>
          </a:xfrm>
          <a:prstGeom prst="rect">
            <a:avLst/>
          </a:prstGeom>
          <a:noFill/>
        </p:spPr>
      </p:pic>
      <p:sp>
        <p:nvSpPr>
          <p:cNvPr id="50" name="Прямоугольник 49">
            <a:hlinkClick r:id="rId19" action="ppaction://hlinksldjump"/>
          </p:cNvPr>
          <p:cNvSpPr/>
          <p:nvPr/>
        </p:nvSpPr>
        <p:spPr>
          <a:xfrm>
            <a:off x="5429256" y="642918"/>
            <a:ext cx="2286016" cy="1785950"/>
          </a:xfrm>
          <a:prstGeom prst="rect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>
            <a:hlinkClick r:id="rId20" action="ppaction://hlinksldjump"/>
          </p:cNvPr>
          <p:cNvSpPr/>
          <p:nvPr/>
        </p:nvSpPr>
        <p:spPr>
          <a:xfrm>
            <a:off x="785786" y="4286256"/>
            <a:ext cx="2286016" cy="1785950"/>
          </a:xfrm>
          <a:prstGeom prst="rect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54">
            <a:hlinkClick r:id="rId21" action="ppaction://hlinksldjump"/>
          </p:cNvPr>
          <p:cNvSpPr/>
          <p:nvPr/>
        </p:nvSpPr>
        <p:spPr>
          <a:xfrm>
            <a:off x="3071802" y="4286256"/>
            <a:ext cx="2286016" cy="1785950"/>
          </a:xfrm>
          <a:prstGeom prst="rect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8501090" y="1142984"/>
            <a:ext cx="428628" cy="42862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9" name="Picture 4" descr="D:\Новый конкурс РР\коллекция\карта 3.jpg"/>
          <p:cNvPicPr>
            <a:picLocks noChangeAspect="1" noChangeArrowheads="1"/>
          </p:cNvPicPr>
          <p:nvPr/>
        </p:nvPicPr>
        <p:blipFill>
          <a:blip r:embed="rId22" cstate="email">
            <a:grayscl/>
            <a:lum bright="-20000" contrast="40000"/>
          </a:blip>
          <a:srcRect/>
          <a:stretch>
            <a:fillRect/>
          </a:stretch>
        </p:blipFill>
        <p:spPr bwMode="auto">
          <a:xfrm>
            <a:off x="8572528" y="1214422"/>
            <a:ext cx="285752" cy="294405"/>
          </a:xfrm>
          <a:prstGeom prst="rect">
            <a:avLst/>
          </a:prstGeom>
          <a:noFill/>
        </p:spPr>
      </p:pic>
      <p:sp>
        <p:nvSpPr>
          <p:cNvPr id="60" name="Овал 59">
            <a:hlinkClick r:id="rId8" action="ppaction://hlinksldjump" tooltip="карта полезных ископаемых"/>
          </p:cNvPr>
          <p:cNvSpPr/>
          <p:nvPr/>
        </p:nvSpPr>
        <p:spPr>
          <a:xfrm>
            <a:off x="8501090" y="114298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70C5-2227-41A3-8BBE-C842605CD66A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7171" name="Picture 3" descr="D:\Новый конкурс РР\коллекция\гематит Кровавик.jpg"/>
          <p:cNvPicPr>
            <a:picLocks noChangeAspect="1" noChangeArrowheads="1"/>
          </p:cNvPicPr>
          <p:nvPr/>
        </p:nvPicPr>
        <p:blipFill>
          <a:blip r:embed="rId2" cstate="print">
            <a:lum contrast="30000"/>
          </a:blip>
          <a:srcRect/>
          <a:stretch>
            <a:fillRect/>
          </a:stretch>
        </p:blipFill>
        <p:spPr bwMode="auto">
          <a:xfrm>
            <a:off x="4429124" y="1928802"/>
            <a:ext cx="3788426" cy="3643338"/>
          </a:xfrm>
          <a:prstGeom prst="roundRect">
            <a:avLst>
              <a:gd name="adj" fmla="val 11111"/>
            </a:avLst>
          </a:prstGeom>
          <a:ln w="190500" cap="rnd">
            <a:solidFill>
              <a:schemeClr val="accent5">
                <a:lumMod val="50000"/>
              </a:schemeClr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39" name="Скругленный прямоугольник 38"/>
          <p:cNvSpPr/>
          <p:nvPr/>
        </p:nvSpPr>
        <p:spPr>
          <a:xfrm>
            <a:off x="428596" y="1571612"/>
            <a:ext cx="3643338" cy="4357718"/>
          </a:xfrm>
          <a:prstGeom prst="roundRect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u="sng" dirty="0" smtClean="0">
                <a:solidFill>
                  <a:schemeClr val="accent1">
                    <a:lumMod val="50000"/>
                  </a:schemeClr>
                </a:solidFill>
              </a:rPr>
              <a:t>Формула</a:t>
            </a:r>
            <a:r>
              <a:rPr lang="ru-RU" sz="2000" dirty="0" smtClean="0">
                <a:solidFill>
                  <a:schemeClr val="accent5">
                    <a:lumMod val="25000"/>
                  </a:schemeClr>
                </a:solidFill>
              </a:rPr>
              <a:t> Fe</a:t>
            </a:r>
            <a:r>
              <a:rPr lang="ru-RU" sz="2000" baseline="-25000" dirty="0" smtClean="0">
                <a:solidFill>
                  <a:schemeClr val="accent5">
                    <a:lumMod val="25000"/>
                  </a:schemeClr>
                </a:solidFill>
              </a:rPr>
              <a:t>2</a:t>
            </a:r>
            <a:r>
              <a:rPr lang="ru-RU" sz="2000" dirty="0" smtClean="0">
                <a:solidFill>
                  <a:schemeClr val="accent5">
                    <a:lumMod val="25000"/>
                  </a:schemeClr>
                </a:solidFill>
              </a:rPr>
              <a:t>O</a:t>
            </a:r>
            <a:r>
              <a:rPr lang="ru-RU" sz="2000" baseline="-25000" dirty="0" smtClean="0">
                <a:solidFill>
                  <a:schemeClr val="accent5">
                    <a:lumMod val="25000"/>
                  </a:schemeClr>
                </a:solidFill>
              </a:rPr>
              <a:t>3</a:t>
            </a:r>
            <a:r>
              <a:rPr lang="ru-RU" sz="20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</a:p>
          <a:p>
            <a:endParaRPr lang="ru-RU" sz="2000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uk-UA" sz="2000" u="sng" dirty="0" smtClean="0">
                <a:solidFill>
                  <a:schemeClr val="accent1">
                    <a:lumMod val="50000"/>
                  </a:schemeClr>
                </a:solidFill>
              </a:rPr>
              <a:t>Колір</a:t>
            </a:r>
            <a:endParaRPr lang="ru-RU" sz="2000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ru-RU" sz="2000" dirty="0" err="1" smtClean="0">
                <a:solidFill>
                  <a:schemeClr val="accent5">
                    <a:lumMod val="25000"/>
                  </a:schemeClr>
                </a:solidFill>
              </a:rPr>
              <a:t>Від</a:t>
            </a:r>
            <a:r>
              <a:rPr lang="ru-RU" sz="20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25000"/>
                  </a:schemeClr>
                </a:solidFill>
              </a:rPr>
              <a:t>металево</a:t>
            </a:r>
            <a:r>
              <a:rPr lang="ru-RU" sz="20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accent5">
                    <a:lumMod val="25000"/>
                  </a:schemeClr>
                </a:solidFill>
              </a:rPr>
              <a:t>сірого</a:t>
            </a:r>
            <a:r>
              <a:rPr lang="ru-RU" sz="20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endParaRPr lang="ru-RU" sz="2000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accent5">
                    <a:lumMod val="25000"/>
                  </a:schemeClr>
                </a:solidFill>
              </a:rPr>
              <a:t>до </a:t>
            </a:r>
            <a:r>
              <a:rPr lang="ru-RU" sz="2000" dirty="0" err="1" smtClean="0">
                <a:solidFill>
                  <a:schemeClr val="accent5">
                    <a:lumMod val="25000"/>
                  </a:schemeClr>
                </a:solidFill>
              </a:rPr>
              <a:t>коричнево-червоного</a:t>
            </a:r>
            <a:r>
              <a:rPr lang="ru-RU" sz="20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endParaRPr lang="ru-RU" sz="2000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endParaRPr lang="ru-RU" sz="2000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</a:rPr>
              <a:t>Твердість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5">
                    <a:lumMod val="25000"/>
                  </a:schemeClr>
                </a:solidFill>
              </a:rPr>
              <a:t>	5,5 — 6,5 </a:t>
            </a:r>
          </a:p>
          <a:p>
            <a:endParaRPr lang="ru-RU" sz="2000" u="sng" dirty="0" smtClean="0">
              <a:solidFill>
                <a:schemeClr val="accent5">
                  <a:lumMod val="25000"/>
                </a:schemeClr>
              </a:solidFill>
              <a:hlinkClick r:id="rId3" tooltip="Плотность"/>
            </a:endParaRPr>
          </a:p>
          <a:p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</a:rPr>
              <a:t>Щільність</a:t>
            </a:r>
            <a:r>
              <a:rPr lang="ru-RU" sz="2000" u="sng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5">
                    <a:lumMod val="2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5">
                    <a:lumMod val="25000"/>
                  </a:schemeClr>
                </a:solidFill>
              </a:rPr>
              <a:t>4,9 — 5,3 г/см³</a:t>
            </a:r>
          </a:p>
          <a:p>
            <a:pPr algn="ctr"/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2571736" y="214290"/>
            <a:ext cx="5715040" cy="98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4400" dirty="0" smtClean="0">
                <a:solidFill>
                  <a:srgbClr val="660033"/>
                </a:solidFill>
                <a:latin typeface="Arial Black" pitchFamily="34" charset="0"/>
              </a:rPr>
              <a:t>Гематит </a:t>
            </a:r>
          </a:p>
          <a:p>
            <a:pPr>
              <a:lnSpc>
                <a:spcPct val="85000"/>
              </a:lnSpc>
            </a:pPr>
            <a:r>
              <a:rPr lang="ru-RU" sz="2400" dirty="0" smtClean="0">
                <a:solidFill>
                  <a:srgbClr val="660033"/>
                </a:solidFill>
                <a:latin typeface="Arial Black" pitchFamily="34" charset="0"/>
              </a:rPr>
              <a:t>(</a:t>
            </a:r>
            <a:r>
              <a:rPr lang="ru-RU" sz="2400" i="1" dirty="0" err="1" smtClean="0">
                <a:solidFill>
                  <a:srgbClr val="660033"/>
                </a:solidFill>
              </a:rPr>
              <a:t>червоний</a:t>
            </a:r>
            <a:r>
              <a:rPr lang="ru-RU" sz="2400" i="1" dirty="0" smtClean="0">
                <a:solidFill>
                  <a:srgbClr val="660033"/>
                </a:solidFill>
              </a:rPr>
              <a:t> </a:t>
            </a:r>
            <a:r>
              <a:rPr lang="ru-RU" sz="2400" i="1" dirty="0" err="1" smtClean="0">
                <a:solidFill>
                  <a:srgbClr val="660033"/>
                </a:solidFill>
              </a:rPr>
              <a:t>залізняк</a:t>
            </a:r>
            <a:r>
              <a:rPr lang="ru-RU" sz="2400" i="1" dirty="0" smtClean="0">
                <a:solidFill>
                  <a:srgbClr val="660033"/>
                </a:solidFill>
              </a:rPr>
              <a:t>)</a:t>
            </a:r>
            <a:r>
              <a:rPr lang="ru-RU" sz="2400" dirty="0" smtClean="0">
                <a:solidFill>
                  <a:srgbClr val="660033"/>
                </a:solidFill>
              </a:rPr>
              <a:t> </a:t>
            </a:r>
            <a:endParaRPr lang="ru-RU" sz="2400" dirty="0">
              <a:solidFill>
                <a:srgbClr val="660033"/>
              </a:solidFill>
              <a:latin typeface="Arial Black" pitchFamily="34" charset="0"/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8429652" y="214290"/>
            <a:ext cx="571504" cy="36433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8" name="Группа 26"/>
          <p:cNvGrpSpPr/>
          <p:nvPr/>
        </p:nvGrpSpPr>
        <p:grpSpPr>
          <a:xfrm>
            <a:off x="8501090" y="428604"/>
            <a:ext cx="428628" cy="428628"/>
            <a:chOff x="8501090" y="428604"/>
            <a:chExt cx="428628" cy="428628"/>
          </a:xfrm>
        </p:grpSpPr>
        <p:sp>
          <p:nvSpPr>
            <p:cNvPr id="76" name="Овал 75"/>
            <p:cNvSpPr/>
            <p:nvPr/>
          </p:nvSpPr>
          <p:spPr>
            <a:xfrm>
              <a:off x="8501090" y="428604"/>
              <a:ext cx="428628" cy="428628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Развернутая стрелка 76"/>
            <p:cNvSpPr/>
            <p:nvPr/>
          </p:nvSpPr>
          <p:spPr>
            <a:xfrm rot="10550820">
              <a:off x="8562485" y="508835"/>
              <a:ext cx="252606" cy="268163"/>
            </a:xfrm>
            <a:prstGeom prst="utur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69" name="Овал 68"/>
          <p:cNvSpPr/>
          <p:nvPr/>
        </p:nvSpPr>
        <p:spPr>
          <a:xfrm>
            <a:off x="8501090" y="1142984"/>
            <a:ext cx="428628" cy="42862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Багетная рамка 69"/>
          <p:cNvSpPr/>
          <p:nvPr/>
        </p:nvSpPr>
        <p:spPr>
          <a:xfrm>
            <a:off x="8572528" y="1214422"/>
            <a:ext cx="285752" cy="214314"/>
          </a:xfrm>
          <a:prstGeom prst="beve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Овал 70"/>
          <p:cNvSpPr/>
          <p:nvPr/>
        </p:nvSpPr>
        <p:spPr>
          <a:xfrm>
            <a:off x="8501090" y="1857364"/>
            <a:ext cx="428628" cy="42862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2" name="Picture 4" descr="D:\Новый конкурс РР\коллекция\карта 3.jpg"/>
          <p:cNvPicPr>
            <a:picLocks noChangeAspect="1" noChangeArrowheads="1"/>
          </p:cNvPicPr>
          <p:nvPr/>
        </p:nvPicPr>
        <p:blipFill>
          <a:blip r:embed="rId4" cstate="email">
            <a:grayscl/>
            <a:lum bright="-20000" contrast="40000"/>
          </a:blip>
          <a:srcRect/>
          <a:stretch>
            <a:fillRect/>
          </a:stretch>
        </p:blipFill>
        <p:spPr bwMode="auto">
          <a:xfrm>
            <a:off x="8572528" y="1928801"/>
            <a:ext cx="285752" cy="294405"/>
          </a:xfrm>
          <a:prstGeom prst="rect">
            <a:avLst/>
          </a:prstGeom>
          <a:noFill/>
        </p:spPr>
      </p:pic>
      <p:grpSp>
        <p:nvGrpSpPr>
          <p:cNvPr id="73" name="Группа 45"/>
          <p:cNvGrpSpPr/>
          <p:nvPr/>
        </p:nvGrpSpPr>
        <p:grpSpPr>
          <a:xfrm>
            <a:off x="8501090" y="2571744"/>
            <a:ext cx="428628" cy="428628"/>
            <a:chOff x="8501090" y="2571744"/>
            <a:chExt cx="428628" cy="428628"/>
          </a:xfrm>
        </p:grpSpPr>
        <p:sp>
          <p:nvSpPr>
            <p:cNvPr id="74" name="Овал 73"/>
            <p:cNvSpPr/>
            <p:nvPr/>
          </p:nvSpPr>
          <p:spPr>
            <a:xfrm>
              <a:off x="8501090" y="257174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5" name="Picture 5" descr="H:\Documents and Settings\ВКС\Мои документы\Мои рисунки\кнопка.png"/>
            <p:cNvPicPr>
              <a:picLocks noChangeAspect="1" noChangeArrowheads="1"/>
            </p:cNvPicPr>
            <p:nvPr/>
          </p:nvPicPr>
          <p:blipFill>
            <a:blip r:embed="rId5" cstate="email">
              <a:grayscl/>
              <a:lum bright="-10000" contrast="40000"/>
            </a:blip>
            <a:srcRect/>
            <a:stretch>
              <a:fillRect/>
            </a:stretch>
          </p:blipFill>
          <p:spPr bwMode="auto">
            <a:xfrm>
              <a:off x="8572528" y="2643182"/>
              <a:ext cx="291467" cy="285752"/>
            </a:xfrm>
            <a:prstGeom prst="rect">
              <a:avLst/>
            </a:prstGeom>
            <a:noFill/>
          </p:spPr>
        </p:pic>
      </p:grpSp>
      <p:sp>
        <p:nvSpPr>
          <p:cNvPr id="63" name="Овал 62">
            <a:hlinkClick r:id="rId6" action="ppaction://hlinksldjump" tooltip="титул"/>
          </p:cNvPr>
          <p:cNvSpPr/>
          <p:nvPr/>
        </p:nvSpPr>
        <p:spPr>
          <a:xfrm>
            <a:off x="8501090" y="42860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>
            <a:hlinkClick r:id="rId7" action="ppaction://hlinksldjump" tooltip="коллекция руд металлов"/>
          </p:cNvPr>
          <p:cNvSpPr/>
          <p:nvPr/>
        </p:nvSpPr>
        <p:spPr>
          <a:xfrm>
            <a:off x="8501090" y="114298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>
            <a:hlinkClick r:id="rId8" tooltip="читать в сети Internet"/>
          </p:cNvPr>
          <p:cNvSpPr/>
          <p:nvPr/>
        </p:nvSpPr>
        <p:spPr>
          <a:xfrm>
            <a:off x="8501090" y="257174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>
            <a:hlinkClick r:id="rId9" action="ppaction://hlinksldjump" tooltip="карта месторождений железных руд"/>
          </p:cNvPr>
          <p:cNvSpPr/>
          <p:nvPr/>
        </p:nvSpPr>
        <p:spPr>
          <a:xfrm>
            <a:off x="8501090" y="185736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70C5-2227-41A3-8BBE-C842605CD66A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20" name="Дата 9"/>
          <p:cNvSpPr>
            <a:spLocks noGrp="1"/>
          </p:cNvSpPr>
          <p:nvPr>
            <p:ph type="dt" sz="half" idx="10"/>
          </p:nvPr>
        </p:nvSpPr>
        <p:spPr>
          <a:xfrm>
            <a:off x="6858016" y="142852"/>
            <a:ext cx="2133600" cy="476250"/>
          </a:xfrm>
        </p:spPr>
        <p:txBody>
          <a:bodyPr/>
          <a:lstStyle/>
          <a:p>
            <a:fld id="{FFB891B2-2369-4125-85F9-BD66FF4AF11E}" type="datetime1">
              <a:rPr lang="ru-RU" smtClean="0">
                <a:solidFill>
                  <a:srgbClr val="7030A0"/>
                </a:solidFill>
              </a:rPr>
              <a:pPr/>
              <a:t>07.05.2013</a:t>
            </a:fld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428596" y="1571612"/>
            <a:ext cx="3643338" cy="4357718"/>
          </a:xfrm>
          <a:prstGeom prst="roundRect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u="sng" dirty="0">
                <a:solidFill>
                  <a:schemeClr val="accent1">
                    <a:lumMod val="50000"/>
                  </a:schemeClr>
                </a:solidFill>
              </a:rPr>
              <a:t>Формула</a:t>
            </a:r>
            <a:r>
              <a:rPr lang="ru-RU" sz="20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tx1"/>
                </a:solidFill>
              </a:rPr>
              <a:t>FeOOH</a:t>
            </a:r>
            <a:r>
              <a:rPr lang="ru-RU" sz="2000" dirty="0">
                <a:solidFill>
                  <a:schemeClr val="tx1"/>
                </a:solidFill>
              </a:rPr>
              <a:t>·(Fe</a:t>
            </a:r>
            <a:r>
              <a:rPr lang="ru-RU" sz="2000" baseline="-25000" dirty="0">
                <a:solidFill>
                  <a:schemeClr val="tx1"/>
                </a:solidFill>
              </a:rPr>
              <a:t>2</a:t>
            </a:r>
            <a:r>
              <a:rPr lang="ru-RU" sz="2000" dirty="0">
                <a:solidFill>
                  <a:schemeClr val="tx1"/>
                </a:solidFill>
              </a:rPr>
              <a:t>O</a:t>
            </a:r>
            <a:r>
              <a:rPr lang="ru-RU" sz="2000" baseline="-25000" dirty="0">
                <a:solidFill>
                  <a:schemeClr val="tx1"/>
                </a:solidFill>
              </a:rPr>
              <a:t>3</a:t>
            </a:r>
            <a:r>
              <a:rPr lang="ru-RU" sz="2000" dirty="0">
                <a:solidFill>
                  <a:schemeClr val="tx1"/>
                </a:solidFill>
              </a:rPr>
              <a:t>·nH</a:t>
            </a:r>
            <a:r>
              <a:rPr lang="ru-RU" sz="2000" baseline="-25000" dirty="0">
                <a:solidFill>
                  <a:schemeClr val="tx1"/>
                </a:solidFill>
              </a:rPr>
              <a:t>2</a:t>
            </a:r>
            <a:r>
              <a:rPr lang="ru-RU" sz="2000" dirty="0">
                <a:solidFill>
                  <a:schemeClr val="tx1"/>
                </a:solidFill>
              </a:rPr>
              <a:t>O) </a:t>
            </a:r>
            <a:endParaRPr lang="ru-RU" sz="2000" dirty="0" smtClean="0">
              <a:solidFill>
                <a:schemeClr val="tx1"/>
              </a:solidFill>
            </a:endParaRPr>
          </a:p>
          <a:p>
            <a:endParaRPr lang="ru-RU" sz="2000" u="sng" dirty="0">
              <a:solidFill>
                <a:schemeClr val="tx1"/>
              </a:solidFill>
            </a:endParaRPr>
          </a:p>
          <a:p>
            <a:r>
              <a:rPr lang="uk-UA" sz="2000" u="sng" dirty="0" smtClean="0">
                <a:solidFill>
                  <a:schemeClr val="accent1">
                    <a:lumMod val="50000"/>
                  </a:schemeClr>
                </a:solidFill>
              </a:rPr>
              <a:t>Колір</a:t>
            </a:r>
            <a:endParaRPr lang="ru-RU" sz="2000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ru-RU" sz="2000" dirty="0" err="1" smtClean="0">
                <a:solidFill>
                  <a:schemeClr val="tx1"/>
                </a:solidFill>
              </a:rPr>
              <a:t>Бурий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</a:rPr>
              <a:t>чорний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</a:rPr>
              <a:t>охристо-жовтий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 </a:t>
            </a:r>
            <a:endParaRPr lang="ru-RU" sz="2000" u="sng" dirty="0">
              <a:solidFill>
                <a:schemeClr val="tx1"/>
              </a:solidFill>
            </a:endParaRPr>
          </a:p>
          <a:p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</a:rPr>
              <a:t>Твердість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1,5 — 5,5 </a:t>
            </a:r>
            <a:endParaRPr lang="ru-RU" sz="2000" dirty="0" smtClean="0">
              <a:solidFill>
                <a:schemeClr val="tx1"/>
              </a:solidFill>
            </a:endParaRPr>
          </a:p>
          <a:p>
            <a:endParaRPr lang="ru-RU" sz="2000" dirty="0" smtClean="0">
              <a:solidFill>
                <a:schemeClr val="tx1"/>
              </a:solidFill>
            </a:endParaRPr>
          </a:p>
          <a:p>
            <a:endParaRPr lang="ru-RU" sz="2000" u="sng" dirty="0">
              <a:solidFill>
                <a:schemeClr val="tx1"/>
              </a:solidFill>
            </a:endParaRPr>
          </a:p>
          <a:p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</a:rPr>
              <a:t>Щільність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3,3—3,9 г/см³</a:t>
            </a:r>
          </a:p>
          <a:p>
            <a:pPr algn="ctr"/>
            <a:endParaRPr lang="ru-RU" dirty="0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8429652" y="214290"/>
            <a:ext cx="571504" cy="36433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8" name="Группа 26"/>
          <p:cNvGrpSpPr/>
          <p:nvPr/>
        </p:nvGrpSpPr>
        <p:grpSpPr>
          <a:xfrm>
            <a:off x="8501090" y="428604"/>
            <a:ext cx="428628" cy="428628"/>
            <a:chOff x="8501090" y="428604"/>
            <a:chExt cx="428628" cy="428628"/>
          </a:xfrm>
        </p:grpSpPr>
        <p:sp>
          <p:nvSpPr>
            <p:cNvPr id="56" name="Овал 55"/>
            <p:cNvSpPr/>
            <p:nvPr/>
          </p:nvSpPr>
          <p:spPr>
            <a:xfrm>
              <a:off x="8501090" y="428604"/>
              <a:ext cx="428628" cy="428628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Развернутая стрелка 56"/>
            <p:cNvSpPr/>
            <p:nvPr/>
          </p:nvSpPr>
          <p:spPr>
            <a:xfrm rot="10550820">
              <a:off x="8562485" y="508835"/>
              <a:ext cx="252606" cy="268163"/>
            </a:xfrm>
            <a:prstGeom prst="utur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49" name="Овал 48"/>
          <p:cNvSpPr/>
          <p:nvPr/>
        </p:nvSpPr>
        <p:spPr>
          <a:xfrm>
            <a:off x="8501090" y="1142984"/>
            <a:ext cx="428628" cy="42862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Багетная рамка 49"/>
          <p:cNvSpPr/>
          <p:nvPr/>
        </p:nvSpPr>
        <p:spPr>
          <a:xfrm>
            <a:off x="8572528" y="1214422"/>
            <a:ext cx="285752" cy="214314"/>
          </a:xfrm>
          <a:prstGeom prst="beve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8501090" y="1857364"/>
            <a:ext cx="428628" cy="42862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2" name="Picture 4" descr="D:\Новый конкурс РР\коллекция\карта 3.jpg"/>
          <p:cNvPicPr>
            <a:picLocks noChangeAspect="1" noChangeArrowheads="1"/>
          </p:cNvPicPr>
          <p:nvPr/>
        </p:nvPicPr>
        <p:blipFill>
          <a:blip r:embed="rId2" cstate="email">
            <a:grayscl/>
            <a:lum bright="-20000" contrast="40000"/>
          </a:blip>
          <a:srcRect/>
          <a:stretch>
            <a:fillRect/>
          </a:stretch>
        </p:blipFill>
        <p:spPr bwMode="auto">
          <a:xfrm>
            <a:off x="8572528" y="1928801"/>
            <a:ext cx="285752" cy="294405"/>
          </a:xfrm>
          <a:prstGeom prst="rect">
            <a:avLst/>
          </a:prstGeom>
          <a:noFill/>
        </p:spPr>
      </p:pic>
      <p:grpSp>
        <p:nvGrpSpPr>
          <p:cNvPr id="53" name="Группа 45"/>
          <p:cNvGrpSpPr/>
          <p:nvPr/>
        </p:nvGrpSpPr>
        <p:grpSpPr>
          <a:xfrm>
            <a:off x="8501090" y="2571744"/>
            <a:ext cx="428628" cy="428628"/>
            <a:chOff x="8501090" y="2571744"/>
            <a:chExt cx="428628" cy="428628"/>
          </a:xfrm>
        </p:grpSpPr>
        <p:sp>
          <p:nvSpPr>
            <p:cNvPr id="54" name="Овал 53"/>
            <p:cNvSpPr/>
            <p:nvPr/>
          </p:nvSpPr>
          <p:spPr>
            <a:xfrm>
              <a:off x="8501090" y="257174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5" name="Picture 5" descr="H:\Documents and Settings\ВКС\Мои документы\Мои рисунки\кнопка.png"/>
            <p:cNvPicPr>
              <a:picLocks noChangeAspect="1" noChangeArrowheads="1"/>
            </p:cNvPicPr>
            <p:nvPr/>
          </p:nvPicPr>
          <p:blipFill>
            <a:blip r:embed="rId3" cstate="email">
              <a:grayscl/>
              <a:lum bright="-10000" contrast="40000"/>
            </a:blip>
            <a:srcRect/>
            <a:stretch>
              <a:fillRect/>
            </a:stretch>
          </p:blipFill>
          <p:spPr bwMode="auto">
            <a:xfrm>
              <a:off x="8572528" y="2643182"/>
              <a:ext cx="291467" cy="285752"/>
            </a:xfrm>
            <a:prstGeom prst="rect">
              <a:avLst/>
            </a:prstGeom>
            <a:noFill/>
          </p:spPr>
        </p:pic>
      </p:grpSp>
      <p:sp>
        <p:nvSpPr>
          <p:cNvPr id="61" name="TextBox 60"/>
          <p:cNvSpPr txBox="1"/>
          <p:nvPr/>
        </p:nvSpPr>
        <p:spPr>
          <a:xfrm>
            <a:off x="2571736" y="214290"/>
            <a:ext cx="5715040" cy="98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4400" dirty="0" smtClean="0">
                <a:solidFill>
                  <a:srgbClr val="660033"/>
                </a:solidFill>
                <a:latin typeface="Arial Black" pitchFamily="34" charset="0"/>
              </a:rPr>
              <a:t>Лимонит </a:t>
            </a:r>
          </a:p>
          <a:p>
            <a:pPr>
              <a:lnSpc>
                <a:spcPct val="85000"/>
              </a:lnSpc>
            </a:pPr>
            <a:r>
              <a:rPr lang="ru-RU" sz="2400" dirty="0" smtClean="0">
                <a:solidFill>
                  <a:srgbClr val="660033"/>
                </a:solidFill>
                <a:latin typeface="Arial Black" pitchFamily="34" charset="0"/>
              </a:rPr>
              <a:t>(</a:t>
            </a:r>
            <a:r>
              <a:rPr lang="ru-RU" sz="2400" i="1" dirty="0" err="1" smtClean="0">
                <a:solidFill>
                  <a:srgbClr val="660033"/>
                </a:solidFill>
              </a:rPr>
              <a:t>бурий</a:t>
            </a:r>
            <a:r>
              <a:rPr lang="ru-RU" sz="2400" i="1" dirty="0" smtClean="0">
                <a:solidFill>
                  <a:srgbClr val="660033"/>
                </a:solidFill>
              </a:rPr>
              <a:t> </a:t>
            </a:r>
            <a:r>
              <a:rPr lang="ru-RU" sz="2400" i="1" dirty="0" err="1" smtClean="0">
                <a:solidFill>
                  <a:srgbClr val="660033"/>
                </a:solidFill>
              </a:rPr>
              <a:t>залізняк</a:t>
            </a:r>
            <a:r>
              <a:rPr lang="ru-RU" sz="2400" i="1" dirty="0" smtClean="0">
                <a:solidFill>
                  <a:srgbClr val="660033"/>
                </a:solidFill>
              </a:rPr>
              <a:t>)</a:t>
            </a:r>
            <a:r>
              <a:rPr lang="ru-RU" sz="2400" dirty="0" smtClean="0">
                <a:solidFill>
                  <a:srgbClr val="660033"/>
                </a:solidFill>
              </a:rPr>
              <a:t> </a:t>
            </a:r>
            <a:endParaRPr lang="ru-RU" sz="2400" dirty="0">
              <a:solidFill>
                <a:srgbClr val="660033"/>
              </a:solidFill>
              <a:latin typeface="Arial Black" pitchFamily="34" charset="0"/>
            </a:endParaRPr>
          </a:p>
        </p:txBody>
      </p:sp>
      <p:pic>
        <p:nvPicPr>
          <p:cNvPr id="9218" name="Picture 2" descr="D:\Новый конкурс РР\коллекция\лимонит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9124" y="1928802"/>
            <a:ext cx="3786214" cy="3643338"/>
          </a:xfrm>
          <a:prstGeom prst="roundRect">
            <a:avLst>
              <a:gd name="adj" fmla="val 11111"/>
            </a:avLst>
          </a:prstGeom>
          <a:ln w="190500" cap="rnd">
            <a:solidFill>
              <a:schemeClr val="accent5">
                <a:lumMod val="50000"/>
              </a:schemeClr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9" name="Овал 28">
            <a:hlinkClick r:id="rId5" action="ppaction://hlinksldjump" tooltip="карта месторождений железных руд"/>
          </p:cNvPr>
          <p:cNvSpPr/>
          <p:nvPr/>
        </p:nvSpPr>
        <p:spPr>
          <a:xfrm>
            <a:off x="8501090" y="185736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>
            <a:hlinkClick r:id="rId6" action="ppaction://hlinksldjump" tooltip="коллекция руд металлов"/>
          </p:cNvPr>
          <p:cNvSpPr/>
          <p:nvPr/>
        </p:nvSpPr>
        <p:spPr>
          <a:xfrm>
            <a:off x="8501090" y="114298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>
            <a:hlinkClick r:id="rId7" action="ppaction://hlinksldjump" tooltip="титул"/>
          </p:cNvPr>
          <p:cNvSpPr/>
          <p:nvPr/>
        </p:nvSpPr>
        <p:spPr>
          <a:xfrm>
            <a:off x="8501090" y="42860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>
            <a:hlinkClick r:id="rId8" tooltip="читать в сети Internet"/>
          </p:cNvPr>
          <p:cNvSpPr/>
          <p:nvPr/>
        </p:nvSpPr>
        <p:spPr>
          <a:xfrm>
            <a:off x="8501090" y="257174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70C5-2227-41A3-8BBE-C842605CD66A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20" name="Дата 9"/>
          <p:cNvSpPr>
            <a:spLocks noGrp="1"/>
          </p:cNvSpPr>
          <p:nvPr>
            <p:ph type="dt" sz="half" idx="10"/>
          </p:nvPr>
        </p:nvSpPr>
        <p:spPr>
          <a:xfrm>
            <a:off x="6858016" y="142852"/>
            <a:ext cx="2133600" cy="476250"/>
          </a:xfrm>
        </p:spPr>
        <p:txBody>
          <a:bodyPr/>
          <a:lstStyle/>
          <a:p>
            <a:fld id="{FFB891B2-2369-4125-85F9-BD66FF4AF11E}" type="datetime1">
              <a:rPr lang="ru-RU" smtClean="0">
                <a:solidFill>
                  <a:srgbClr val="7030A0"/>
                </a:solidFill>
              </a:rPr>
              <a:pPr/>
              <a:t>07.05.2013</a:t>
            </a:fld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429652" y="214290"/>
            <a:ext cx="571504" cy="36433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4" name="Группа 26"/>
          <p:cNvGrpSpPr/>
          <p:nvPr/>
        </p:nvGrpSpPr>
        <p:grpSpPr>
          <a:xfrm>
            <a:off x="8501090" y="428604"/>
            <a:ext cx="428628" cy="428628"/>
            <a:chOff x="8501090" y="428604"/>
            <a:chExt cx="428628" cy="428628"/>
          </a:xfrm>
        </p:grpSpPr>
        <p:sp>
          <p:nvSpPr>
            <p:cNvPr id="52" name="Овал 51"/>
            <p:cNvSpPr/>
            <p:nvPr/>
          </p:nvSpPr>
          <p:spPr>
            <a:xfrm>
              <a:off x="8501090" y="428604"/>
              <a:ext cx="428628" cy="428628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Развернутая стрелка 52"/>
            <p:cNvSpPr/>
            <p:nvPr/>
          </p:nvSpPr>
          <p:spPr>
            <a:xfrm rot="10550820">
              <a:off x="8562485" y="508835"/>
              <a:ext cx="252606" cy="268163"/>
            </a:xfrm>
            <a:prstGeom prst="utur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45" name="Овал 44"/>
          <p:cNvSpPr/>
          <p:nvPr/>
        </p:nvSpPr>
        <p:spPr>
          <a:xfrm>
            <a:off x="8501090" y="1142984"/>
            <a:ext cx="428628" cy="42862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Багетная рамка 45"/>
          <p:cNvSpPr/>
          <p:nvPr/>
        </p:nvSpPr>
        <p:spPr>
          <a:xfrm>
            <a:off x="8572528" y="1214422"/>
            <a:ext cx="285752" cy="214314"/>
          </a:xfrm>
          <a:prstGeom prst="beve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8501090" y="1857364"/>
            <a:ext cx="428628" cy="42862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8" name="Picture 4" descr="D:\Новый конкурс РР\коллекция\карта 3.jpg"/>
          <p:cNvPicPr>
            <a:picLocks noChangeAspect="1" noChangeArrowheads="1"/>
          </p:cNvPicPr>
          <p:nvPr/>
        </p:nvPicPr>
        <p:blipFill>
          <a:blip r:embed="rId2" cstate="email">
            <a:grayscl/>
            <a:lum bright="-20000" contrast="40000"/>
          </a:blip>
          <a:srcRect/>
          <a:stretch>
            <a:fillRect/>
          </a:stretch>
        </p:blipFill>
        <p:spPr bwMode="auto">
          <a:xfrm>
            <a:off x="8572528" y="1928801"/>
            <a:ext cx="285752" cy="294405"/>
          </a:xfrm>
          <a:prstGeom prst="rect">
            <a:avLst/>
          </a:prstGeom>
          <a:noFill/>
        </p:spPr>
      </p:pic>
      <p:grpSp>
        <p:nvGrpSpPr>
          <p:cNvPr id="49" name="Группа 45"/>
          <p:cNvGrpSpPr/>
          <p:nvPr/>
        </p:nvGrpSpPr>
        <p:grpSpPr>
          <a:xfrm>
            <a:off x="8501090" y="2571744"/>
            <a:ext cx="428628" cy="428628"/>
            <a:chOff x="8501090" y="2571744"/>
            <a:chExt cx="428628" cy="428628"/>
          </a:xfrm>
        </p:grpSpPr>
        <p:sp>
          <p:nvSpPr>
            <p:cNvPr id="50" name="Овал 49"/>
            <p:cNvSpPr/>
            <p:nvPr/>
          </p:nvSpPr>
          <p:spPr>
            <a:xfrm>
              <a:off x="8501090" y="257174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1" name="Picture 5" descr="H:\Documents and Settings\ВКС\Мои документы\Мои рисунки\кнопка.png"/>
            <p:cNvPicPr>
              <a:picLocks noChangeAspect="1" noChangeArrowheads="1"/>
            </p:cNvPicPr>
            <p:nvPr/>
          </p:nvPicPr>
          <p:blipFill>
            <a:blip r:embed="rId3" cstate="email">
              <a:grayscl/>
              <a:lum bright="-10000" contrast="40000"/>
            </a:blip>
            <a:srcRect/>
            <a:stretch>
              <a:fillRect/>
            </a:stretch>
          </p:blipFill>
          <p:spPr bwMode="auto">
            <a:xfrm>
              <a:off x="8572528" y="2643182"/>
              <a:ext cx="291467" cy="285752"/>
            </a:xfrm>
            <a:prstGeom prst="rect">
              <a:avLst/>
            </a:prstGeom>
            <a:noFill/>
          </p:spPr>
        </p:pic>
      </p:grpSp>
      <p:sp>
        <p:nvSpPr>
          <p:cNvPr id="58" name="Скругленный прямоугольник 57"/>
          <p:cNvSpPr/>
          <p:nvPr/>
        </p:nvSpPr>
        <p:spPr>
          <a:xfrm>
            <a:off x="428596" y="1571612"/>
            <a:ext cx="3643338" cy="4357718"/>
          </a:xfrm>
          <a:prstGeom prst="roundRect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u="sng" dirty="0">
                <a:solidFill>
                  <a:schemeClr val="accent1">
                    <a:lumMod val="50000"/>
                  </a:schemeClr>
                </a:solidFill>
              </a:rPr>
              <a:t>Формула</a:t>
            </a:r>
            <a:r>
              <a:rPr lang="ru-RU" sz="2400" dirty="0">
                <a:solidFill>
                  <a:schemeClr val="tx1"/>
                </a:solidFill>
              </a:rPr>
              <a:t> CuFeS</a:t>
            </a:r>
            <a:r>
              <a:rPr lang="ru-RU" sz="2400" baseline="-25000" dirty="0">
                <a:solidFill>
                  <a:schemeClr val="tx1"/>
                </a:solidFill>
              </a:rPr>
              <a:t>2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u="sng" dirty="0">
              <a:solidFill>
                <a:schemeClr val="tx1"/>
              </a:solidFill>
            </a:endParaRPr>
          </a:p>
          <a:p>
            <a:r>
              <a:rPr lang="uk-UA" sz="2400" u="sng" dirty="0" smtClean="0">
                <a:solidFill>
                  <a:schemeClr val="accent1">
                    <a:lumMod val="50000"/>
                  </a:schemeClr>
                </a:solidFill>
              </a:rPr>
              <a:t>Колір</a:t>
            </a:r>
            <a:endParaRPr lang="ru-RU" sz="2400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Золотисто-жовтий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u="sng" dirty="0" smtClean="0">
              <a:solidFill>
                <a:schemeClr val="tx1"/>
              </a:solidFill>
            </a:endParaRPr>
          </a:p>
          <a:p>
            <a:r>
              <a:rPr lang="ru-RU" sz="2400" u="sng" dirty="0" err="1" smtClean="0">
                <a:solidFill>
                  <a:schemeClr val="accent1">
                    <a:lumMod val="50000"/>
                  </a:schemeClr>
                </a:solidFill>
              </a:rPr>
              <a:t>Твердість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3,5 </a:t>
            </a:r>
            <a:endParaRPr lang="ru-RU" sz="2400" u="sng" dirty="0" smtClean="0">
              <a:solidFill>
                <a:schemeClr val="tx1"/>
              </a:solidFill>
            </a:endParaRPr>
          </a:p>
          <a:p>
            <a:endParaRPr lang="ru-RU" sz="2400" u="sng" dirty="0" smtClean="0">
              <a:solidFill>
                <a:schemeClr val="tx1"/>
              </a:solidFill>
            </a:endParaRPr>
          </a:p>
          <a:p>
            <a:r>
              <a:rPr lang="ru-RU" sz="2400" u="sng" dirty="0" err="1" smtClean="0">
                <a:solidFill>
                  <a:schemeClr val="accent1">
                    <a:lumMod val="50000"/>
                  </a:schemeClr>
                </a:solidFill>
              </a:rPr>
              <a:t>Щільність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4,1 </a:t>
            </a:r>
            <a:r>
              <a:rPr lang="ru-RU" sz="2400" dirty="0">
                <a:solidFill>
                  <a:schemeClr val="tx1"/>
                </a:solidFill>
              </a:rPr>
              <a:t>— 4,3 г/см³</a:t>
            </a:r>
          </a:p>
          <a:p>
            <a:pPr algn="ctr"/>
            <a:endParaRPr lang="ru-RU" dirty="0"/>
          </a:p>
        </p:txBody>
      </p:sp>
      <p:pic>
        <p:nvPicPr>
          <p:cNvPr id="10242" name="Picture 2" descr="D:\Новый конкурс РР\коллекция\халькопирит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86" y="1928802"/>
            <a:ext cx="3857652" cy="3714776"/>
          </a:xfrm>
          <a:prstGeom prst="roundRect">
            <a:avLst>
              <a:gd name="adj" fmla="val 11111"/>
            </a:avLst>
          </a:prstGeom>
          <a:ln w="190500" cap="rnd">
            <a:solidFill>
              <a:schemeClr val="accent5">
                <a:lumMod val="50000"/>
              </a:schemeClr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60" name="TextBox 59"/>
          <p:cNvSpPr txBox="1"/>
          <p:nvPr/>
        </p:nvSpPr>
        <p:spPr>
          <a:xfrm>
            <a:off x="2571736" y="214290"/>
            <a:ext cx="5715040" cy="98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4400" dirty="0" smtClean="0">
                <a:solidFill>
                  <a:srgbClr val="660033"/>
                </a:solidFill>
                <a:latin typeface="Arial Black" pitchFamily="34" charset="0"/>
              </a:rPr>
              <a:t>Халькопирит </a:t>
            </a:r>
          </a:p>
          <a:p>
            <a:pPr>
              <a:lnSpc>
                <a:spcPct val="85000"/>
              </a:lnSpc>
            </a:pPr>
            <a:r>
              <a:rPr lang="ru-RU" sz="2400" dirty="0" smtClean="0">
                <a:solidFill>
                  <a:srgbClr val="660033"/>
                </a:solidFill>
                <a:latin typeface="Arial Black" pitchFamily="34" charset="0"/>
              </a:rPr>
              <a:t>(</a:t>
            </a:r>
            <a:r>
              <a:rPr lang="ru-RU" sz="2400" i="1" dirty="0" err="1" smtClean="0">
                <a:solidFill>
                  <a:srgbClr val="660033"/>
                </a:solidFill>
              </a:rPr>
              <a:t>мідний</a:t>
            </a:r>
            <a:r>
              <a:rPr lang="ru-RU" sz="2400" i="1" dirty="0" smtClean="0">
                <a:solidFill>
                  <a:srgbClr val="660033"/>
                </a:solidFill>
              </a:rPr>
              <a:t> </a:t>
            </a:r>
            <a:r>
              <a:rPr lang="ru-RU" sz="2400" i="1" dirty="0" smtClean="0">
                <a:solidFill>
                  <a:srgbClr val="660033"/>
                </a:solidFill>
              </a:rPr>
              <a:t>колчедан)</a:t>
            </a:r>
            <a:r>
              <a:rPr lang="ru-RU" sz="2400" dirty="0" smtClean="0">
                <a:solidFill>
                  <a:srgbClr val="660033"/>
                </a:solidFill>
              </a:rPr>
              <a:t> </a:t>
            </a:r>
            <a:endParaRPr lang="ru-RU" sz="2400" dirty="0">
              <a:solidFill>
                <a:srgbClr val="660033"/>
              </a:solidFill>
              <a:latin typeface="Arial Black" pitchFamily="34" charset="0"/>
            </a:endParaRPr>
          </a:p>
        </p:txBody>
      </p:sp>
      <p:sp>
        <p:nvSpPr>
          <p:cNvPr id="40" name="Овал 39">
            <a:hlinkClick r:id="rId5" action="ppaction://hlinksldjump" tooltip="коллекция руд металлов"/>
          </p:cNvPr>
          <p:cNvSpPr/>
          <p:nvPr/>
        </p:nvSpPr>
        <p:spPr>
          <a:xfrm>
            <a:off x="8501090" y="114298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>
            <a:hlinkClick r:id="rId6" action="ppaction://hlinksldjump" tooltip="титул"/>
          </p:cNvPr>
          <p:cNvSpPr/>
          <p:nvPr/>
        </p:nvSpPr>
        <p:spPr>
          <a:xfrm>
            <a:off x="8501090" y="42860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>
            <a:hlinkClick r:id="rId7" tooltip="читать в сети Internet"/>
          </p:cNvPr>
          <p:cNvSpPr/>
          <p:nvPr/>
        </p:nvSpPr>
        <p:spPr>
          <a:xfrm>
            <a:off x="8501090" y="257174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>
            <a:hlinkClick r:id="rId5" action="ppaction://hlinksldjump" tooltip="карта полезных ископаемых"/>
          </p:cNvPr>
          <p:cNvSpPr/>
          <p:nvPr/>
        </p:nvSpPr>
        <p:spPr>
          <a:xfrm>
            <a:off x="8501090" y="185736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70C5-2227-41A3-8BBE-C842605CD66A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20" name="Дата 9"/>
          <p:cNvSpPr>
            <a:spLocks noGrp="1"/>
          </p:cNvSpPr>
          <p:nvPr>
            <p:ph type="dt" sz="half" idx="10"/>
          </p:nvPr>
        </p:nvSpPr>
        <p:spPr>
          <a:xfrm>
            <a:off x="6858016" y="142852"/>
            <a:ext cx="2133600" cy="476250"/>
          </a:xfrm>
        </p:spPr>
        <p:txBody>
          <a:bodyPr/>
          <a:lstStyle/>
          <a:p>
            <a:fld id="{FFB891B2-2369-4125-85F9-BD66FF4AF11E}" type="datetime1">
              <a:rPr lang="ru-RU" smtClean="0">
                <a:solidFill>
                  <a:srgbClr val="7030A0"/>
                </a:solidFill>
              </a:rPr>
              <a:pPr/>
              <a:t>07.05.2013</a:t>
            </a:fld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429652" y="214290"/>
            <a:ext cx="571504" cy="36433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4" name="Группа 26"/>
          <p:cNvGrpSpPr/>
          <p:nvPr/>
        </p:nvGrpSpPr>
        <p:grpSpPr>
          <a:xfrm>
            <a:off x="8501090" y="428604"/>
            <a:ext cx="428628" cy="428628"/>
            <a:chOff x="8501090" y="428604"/>
            <a:chExt cx="428628" cy="428628"/>
          </a:xfrm>
        </p:grpSpPr>
        <p:sp>
          <p:nvSpPr>
            <p:cNvPr id="52" name="Овал 51"/>
            <p:cNvSpPr/>
            <p:nvPr/>
          </p:nvSpPr>
          <p:spPr>
            <a:xfrm>
              <a:off x="8501090" y="428604"/>
              <a:ext cx="428628" cy="428628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Развернутая стрелка 52"/>
            <p:cNvSpPr/>
            <p:nvPr/>
          </p:nvSpPr>
          <p:spPr>
            <a:xfrm rot="10550820">
              <a:off x="8562485" y="508835"/>
              <a:ext cx="252606" cy="268163"/>
            </a:xfrm>
            <a:prstGeom prst="utur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45" name="Овал 44"/>
          <p:cNvSpPr/>
          <p:nvPr/>
        </p:nvSpPr>
        <p:spPr>
          <a:xfrm>
            <a:off x="8501090" y="1142984"/>
            <a:ext cx="428628" cy="42862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Багетная рамка 45"/>
          <p:cNvSpPr/>
          <p:nvPr/>
        </p:nvSpPr>
        <p:spPr>
          <a:xfrm>
            <a:off x="8572528" y="1214422"/>
            <a:ext cx="285752" cy="214314"/>
          </a:xfrm>
          <a:prstGeom prst="beve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8501090" y="1857364"/>
            <a:ext cx="428628" cy="42862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8" name="Picture 4" descr="D:\Новый конкурс РР\коллекция\карта 3.jpg"/>
          <p:cNvPicPr>
            <a:picLocks noChangeAspect="1" noChangeArrowheads="1"/>
          </p:cNvPicPr>
          <p:nvPr/>
        </p:nvPicPr>
        <p:blipFill>
          <a:blip r:embed="rId2" cstate="email">
            <a:grayscl/>
            <a:lum bright="-20000" contrast="40000"/>
          </a:blip>
          <a:srcRect/>
          <a:stretch>
            <a:fillRect/>
          </a:stretch>
        </p:blipFill>
        <p:spPr bwMode="auto">
          <a:xfrm>
            <a:off x="8572528" y="1928801"/>
            <a:ext cx="285752" cy="294405"/>
          </a:xfrm>
          <a:prstGeom prst="rect">
            <a:avLst/>
          </a:prstGeom>
          <a:noFill/>
        </p:spPr>
      </p:pic>
      <p:grpSp>
        <p:nvGrpSpPr>
          <p:cNvPr id="49" name="Группа 45"/>
          <p:cNvGrpSpPr/>
          <p:nvPr/>
        </p:nvGrpSpPr>
        <p:grpSpPr>
          <a:xfrm>
            <a:off x="8501090" y="2571744"/>
            <a:ext cx="428628" cy="428628"/>
            <a:chOff x="8501090" y="2571744"/>
            <a:chExt cx="428628" cy="428628"/>
          </a:xfrm>
        </p:grpSpPr>
        <p:sp>
          <p:nvSpPr>
            <p:cNvPr id="50" name="Овал 49"/>
            <p:cNvSpPr/>
            <p:nvPr/>
          </p:nvSpPr>
          <p:spPr>
            <a:xfrm>
              <a:off x="8501090" y="257174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1" name="Picture 5" descr="H:\Documents and Settings\ВКС\Мои документы\Мои рисунки\кнопка.png"/>
            <p:cNvPicPr>
              <a:picLocks noChangeAspect="1" noChangeArrowheads="1"/>
            </p:cNvPicPr>
            <p:nvPr/>
          </p:nvPicPr>
          <p:blipFill>
            <a:blip r:embed="rId3" cstate="email">
              <a:grayscl/>
              <a:lum bright="-10000" contrast="40000"/>
            </a:blip>
            <a:srcRect/>
            <a:stretch>
              <a:fillRect/>
            </a:stretch>
          </p:blipFill>
          <p:spPr bwMode="auto">
            <a:xfrm>
              <a:off x="8572528" y="2643182"/>
              <a:ext cx="291467" cy="285752"/>
            </a:xfrm>
            <a:prstGeom prst="rect">
              <a:avLst/>
            </a:prstGeom>
            <a:noFill/>
          </p:spPr>
        </p:pic>
      </p:grpSp>
      <p:sp>
        <p:nvSpPr>
          <p:cNvPr id="58" name="Скругленный прямоугольник 57"/>
          <p:cNvSpPr/>
          <p:nvPr/>
        </p:nvSpPr>
        <p:spPr>
          <a:xfrm>
            <a:off x="428596" y="1571612"/>
            <a:ext cx="3643338" cy="4357718"/>
          </a:xfrm>
          <a:prstGeom prst="roundRect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u="sng" dirty="0">
                <a:solidFill>
                  <a:schemeClr val="accent1">
                    <a:lumMod val="50000"/>
                  </a:schemeClr>
                </a:solidFill>
              </a:rPr>
              <a:t>Формула</a:t>
            </a:r>
            <a:r>
              <a:rPr lang="ru-RU" sz="2000" dirty="0">
                <a:solidFill>
                  <a:schemeClr val="tx1"/>
                </a:solidFill>
              </a:rPr>
              <a:t> FeS</a:t>
            </a:r>
            <a:r>
              <a:rPr lang="ru-RU" sz="2000" baseline="-25000" dirty="0">
                <a:solidFill>
                  <a:schemeClr val="tx1"/>
                </a:solidFill>
              </a:rPr>
              <a:t>2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endParaRPr lang="ru-RU" sz="2000" dirty="0" smtClean="0">
              <a:solidFill>
                <a:schemeClr val="tx1"/>
              </a:solidFill>
            </a:endParaRPr>
          </a:p>
          <a:p>
            <a:endParaRPr lang="ru-RU" sz="2000" dirty="0">
              <a:solidFill>
                <a:schemeClr val="tx1"/>
              </a:solidFill>
            </a:endParaRPr>
          </a:p>
          <a:p>
            <a:r>
              <a:rPr lang="uk-UA" sz="2000" u="sng" dirty="0" smtClean="0">
                <a:solidFill>
                  <a:schemeClr val="accent1">
                    <a:lumMod val="50000"/>
                  </a:schemeClr>
                </a:solidFill>
              </a:rPr>
              <a:t>Колір</a:t>
            </a:r>
            <a:endParaRPr lang="ru-RU" sz="2000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ru-RU" sz="2000" dirty="0">
                <a:solidFill>
                  <a:schemeClr val="tx1"/>
                </a:solidFill>
              </a:rPr>
              <a:t>	</a:t>
            </a:r>
            <a:r>
              <a:rPr lang="ru-RU" sz="2000" dirty="0" smtClean="0">
                <a:solidFill>
                  <a:schemeClr val="tx1"/>
                </a:solidFill>
              </a:rPr>
              <a:t>  </a:t>
            </a:r>
            <a:r>
              <a:rPr lang="ru-RU" sz="2000" dirty="0" err="1" smtClean="0">
                <a:solidFill>
                  <a:schemeClr val="tx1"/>
                </a:solidFill>
              </a:rPr>
              <a:t>Латунно-жовтий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 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</a:rPr>
              <a:t>Блиск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000" dirty="0">
                <a:solidFill>
                  <a:schemeClr val="tx1"/>
                </a:solidFill>
              </a:rPr>
              <a:t>	</a:t>
            </a:r>
            <a:r>
              <a:rPr lang="ru-RU" sz="2000" dirty="0" smtClean="0">
                <a:solidFill>
                  <a:schemeClr val="tx1"/>
                </a:solidFill>
              </a:rPr>
              <a:t>  </a:t>
            </a:r>
            <a:r>
              <a:rPr lang="ru-RU" sz="2000" dirty="0" err="1" smtClean="0">
                <a:solidFill>
                  <a:schemeClr val="tx1"/>
                </a:solidFill>
              </a:rPr>
              <a:t>Металевий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 </a:t>
            </a:r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</a:rPr>
              <a:t>Твердість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6 — 6,5 </a:t>
            </a:r>
            <a:endParaRPr lang="ru-RU" sz="2000" dirty="0" smtClean="0">
              <a:solidFill>
                <a:schemeClr val="tx1"/>
              </a:solidFill>
            </a:endParaRPr>
          </a:p>
          <a:p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</a:rPr>
              <a:t>Щільність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4,95—5,1 г/см³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571736" y="214290"/>
            <a:ext cx="5857916" cy="98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4400" dirty="0" smtClean="0">
                <a:solidFill>
                  <a:srgbClr val="660033"/>
                </a:solidFill>
                <a:latin typeface="Arial Black" pitchFamily="34" charset="0"/>
              </a:rPr>
              <a:t>Пирит </a:t>
            </a:r>
          </a:p>
          <a:p>
            <a:pPr>
              <a:lnSpc>
                <a:spcPct val="85000"/>
              </a:lnSpc>
            </a:pPr>
            <a:r>
              <a:rPr lang="ru-RU" sz="2400" dirty="0" smtClean="0">
                <a:solidFill>
                  <a:srgbClr val="660033"/>
                </a:solidFill>
                <a:latin typeface="Arial Black" pitchFamily="34" charset="0"/>
              </a:rPr>
              <a:t>(</a:t>
            </a:r>
            <a:r>
              <a:rPr lang="ru-RU" sz="2400" i="1" dirty="0" err="1" smtClean="0">
                <a:solidFill>
                  <a:srgbClr val="660033"/>
                </a:solidFill>
              </a:rPr>
              <a:t>сірий</a:t>
            </a:r>
            <a:r>
              <a:rPr lang="ru-RU" sz="2400" i="1" dirty="0" smtClean="0">
                <a:solidFill>
                  <a:srgbClr val="660033"/>
                </a:solidFill>
              </a:rPr>
              <a:t> </a:t>
            </a:r>
            <a:r>
              <a:rPr lang="ru-RU" sz="2400" i="1" dirty="0" smtClean="0">
                <a:solidFill>
                  <a:srgbClr val="660033"/>
                </a:solidFill>
              </a:rPr>
              <a:t>колчедан, </a:t>
            </a:r>
            <a:r>
              <a:rPr lang="ru-RU" sz="2400" i="1" dirty="0" err="1" smtClean="0">
                <a:solidFill>
                  <a:srgbClr val="660033"/>
                </a:solidFill>
              </a:rPr>
              <a:t>залізний</a:t>
            </a:r>
            <a:r>
              <a:rPr lang="ru-RU" sz="2400" i="1" dirty="0" smtClean="0">
                <a:solidFill>
                  <a:srgbClr val="660033"/>
                </a:solidFill>
              </a:rPr>
              <a:t> </a:t>
            </a:r>
            <a:r>
              <a:rPr lang="ru-RU" sz="2400" i="1" dirty="0" smtClean="0">
                <a:solidFill>
                  <a:srgbClr val="660033"/>
                </a:solidFill>
              </a:rPr>
              <a:t>колчедан)</a:t>
            </a:r>
            <a:r>
              <a:rPr lang="ru-RU" sz="2400" dirty="0" smtClean="0">
                <a:solidFill>
                  <a:srgbClr val="660033"/>
                </a:solidFill>
              </a:rPr>
              <a:t> </a:t>
            </a:r>
            <a:endParaRPr lang="ru-RU" sz="2400" dirty="0">
              <a:solidFill>
                <a:srgbClr val="660033"/>
              </a:solidFill>
              <a:latin typeface="Arial Black" pitchFamily="34" charset="0"/>
            </a:endParaRPr>
          </a:p>
        </p:txBody>
      </p:sp>
      <p:pic>
        <p:nvPicPr>
          <p:cNvPr id="11266" name="Picture 2" descr="D:\Новый конкурс РР\коллекция\пирит.jpg"/>
          <p:cNvPicPr>
            <a:picLocks noChangeAspect="1" noChangeArrowheads="1"/>
          </p:cNvPicPr>
          <p:nvPr/>
        </p:nvPicPr>
        <p:blipFill>
          <a:blip r:embed="rId4" cstate="print">
            <a:lum contrast="20000"/>
          </a:blip>
          <a:srcRect/>
          <a:stretch>
            <a:fillRect/>
          </a:stretch>
        </p:blipFill>
        <p:spPr bwMode="auto">
          <a:xfrm>
            <a:off x="4357686" y="1928802"/>
            <a:ext cx="3917587" cy="3714776"/>
          </a:xfrm>
          <a:prstGeom prst="roundRect">
            <a:avLst>
              <a:gd name="adj" fmla="val 11111"/>
            </a:avLst>
          </a:prstGeom>
          <a:ln w="190500" cap="rnd">
            <a:solidFill>
              <a:schemeClr val="accent5">
                <a:lumMod val="50000"/>
              </a:schemeClr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29" name="Овал 28">
            <a:hlinkClick r:id="rId5" action="ppaction://hlinksldjump" tooltip="карта месторождений железных руд"/>
          </p:cNvPr>
          <p:cNvSpPr/>
          <p:nvPr/>
        </p:nvSpPr>
        <p:spPr>
          <a:xfrm>
            <a:off x="8501090" y="185736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>
            <a:hlinkClick r:id="rId6" action="ppaction://hlinksldjump" tooltip="коллекция руд металлов"/>
          </p:cNvPr>
          <p:cNvSpPr/>
          <p:nvPr/>
        </p:nvSpPr>
        <p:spPr>
          <a:xfrm>
            <a:off x="8501090" y="114298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>
            <a:hlinkClick r:id="rId7" action="ppaction://hlinksldjump" tooltip="титул"/>
          </p:cNvPr>
          <p:cNvSpPr/>
          <p:nvPr/>
        </p:nvSpPr>
        <p:spPr>
          <a:xfrm>
            <a:off x="8501090" y="42860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>
            <a:hlinkClick r:id="rId8" tooltip="читать в сети Internet"/>
          </p:cNvPr>
          <p:cNvSpPr/>
          <p:nvPr/>
        </p:nvSpPr>
        <p:spPr>
          <a:xfrm>
            <a:off x="8501090" y="257174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70C5-2227-41A3-8BBE-C842605CD66A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9" name="Дата 9"/>
          <p:cNvSpPr>
            <a:spLocks noGrp="1"/>
          </p:cNvSpPr>
          <p:nvPr>
            <p:ph type="dt" sz="half" idx="10"/>
          </p:nvPr>
        </p:nvSpPr>
        <p:spPr>
          <a:xfrm>
            <a:off x="6858016" y="142852"/>
            <a:ext cx="2133600" cy="476250"/>
          </a:xfrm>
        </p:spPr>
        <p:txBody>
          <a:bodyPr/>
          <a:lstStyle/>
          <a:p>
            <a:fld id="{FFB891B2-2369-4125-85F9-BD66FF4AF11E}" type="datetime1">
              <a:rPr lang="ru-RU" smtClean="0">
                <a:solidFill>
                  <a:srgbClr val="7030A0"/>
                </a:solidFill>
              </a:rPr>
              <a:pPr/>
              <a:t>07.05.2013</a:t>
            </a:fld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8429652" y="214290"/>
            <a:ext cx="571504" cy="36433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3" name="Группа 26"/>
          <p:cNvGrpSpPr/>
          <p:nvPr/>
        </p:nvGrpSpPr>
        <p:grpSpPr>
          <a:xfrm>
            <a:off x="8501090" y="428604"/>
            <a:ext cx="428628" cy="428628"/>
            <a:chOff x="8501090" y="428604"/>
            <a:chExt cx="428628" cy="428628"/>
          </a:xfrm>
        </p:grpSpPr>
        <p:sp>
          <p:nvSpPr>
            <p:cNvPr id="51" name="Овал 50"/>
            <p:cNvSpPr/>
            <p:nvPr/>
          </p:nvSpPr>
          <p:spPr>
            <a:xfrm>
              <a:off x="8501090" y="428604"/>
              <a:ext cx="428628" cy="428628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Развернутая стрелка 51"/>
            <p:cNvSpPr/>
            <p:nvPr/>
          </p:nvSpPr>
          <p:spPr>
            <a:xfrm rot="10550820">
              <a:off x="8562485" y="508835"/>
              <a:ext cx="252606" cy="268163"/>
            </a:xfrm>
            <a:prstGeom prst="utur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44" name="Овал 43"/>
          <p:cNvSpPr/>
          <p:nvPr/>
        </p:nvSpPr>
        <p:spPr>
          <a:xfrm>
            <a:off x="8501090" y="1142984"/>
            <a:ext cx="428628" cy="42862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Багетная рамка 44"/>
          <p:cNvSpPr/>
          <p:nvPr/>
        </p:nvSpPr>
        <p:spPr>
          <a:xfrm>
            <a:off x="8572528" y="1214422"/>
            <a:ext cx="285752" cy="214314"/>
          </a:xfrm>
          <a:prstGeom prst="beve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8501090" y="1857364"/>
            <a:ext cx="428628" cy="42862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7" name="Picture 4" descr="D:\Новый конкурс РР\коллекция\карта 3.jpg"/>
          <p:cNvPicPr>
            <a:picLocks noChangeAspect="1" noChangeArrowheads="1"/>
          </p:cNvPicPr>
          <p:nvPr/>
        </p:nvPicPr>
        <p:blipFill>
          <a:blip r:embed="rId2" cstate="email">
            <a:grayscl/>
            <a:lum bright="-20000" contrast="40000"/>
          </a:blip>
          <a:srcRect/>
          <a:stretch>
            <a:fillRect/>
          </a:stretch>
        </p:blipFill>
        <p:spPr bwMode="auto">
          <a:xfrm>
            <a:off x="8572528" y="1928801"/>
            <a:ext cx="285752" cy="294405"/>
          </a:xfrm>
          <a:prstGeom prst="rect">
            <a:avLst/>
          </a:prstGeom>
          <a:noFill/>
        </p:spPr>
      </p:pic>
      <p:grpSp>
        <p:nvGrpSpPr>
          <p:cNvPr id="48" name="Группа 45"/>
          <p:cNvGrpSpPr/>
          <p:nvPr/>
        </p:nvGrpSpPr>
        <p:grpSpPr>
          <a:xfrm>
            <a:off x="8501090" y="2571744"/>
            <a:ext cx="428628" cy="428628"/>
            <a:chOff x="8501090" y="2571744"/>
            <a:chExt cx="428628" cy="428628"/>
          </a:xfrm>
        </p:grpSpPr>
        <p:sp>
          <p:nvSpPr>
            <p:cNvPr id="49" name="Овал 48"/>
            <p:cNvSpPr/>
            <p:nvPr/>
          </p:nvSpPr>
          <p:spPr>
            <a:xfrm>
              <a:off x="8501090" y="257174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0" name="Picture 5" descr="H:\Documents and Settings\ВКС\Мои документы\Мои рисунки\кнопка.png"/>
            <p:cNvPicPr>
              <a:picLocks noChangeAspect="1" noChangeArrowheads="1"/>
            </p:cNvPicPr>
            <p:nvPr/>
          </p:nvPicPr>
          <p:blipFill>
            <a:blip r:embed="rId3" cstate="email">
              <a:grayscl/>
              <a:lum bright="-10000" contrast="40000"/>
            </a:blip>
            <a:srcRect/>
            <a:stretch>
              <a:fillRect/>
            </a:stretch>
          </p:blipFill>
          <p:spPr bwMode="auto">
            <a:xfrm>
              <a:off x="8572528" y="2643182"/>
              <a:ext cx="291467" cy="285752"/>
            </a:xfrm>
            <a:prstGeom prst="rect">
              <a:avLst/>
            </a:prstGeom>
            <a:noFill/>
          </p:spPr>
        </p:pic>
      </p:grpSp>
      <p:sp>
        <p:nvSpPr>
          <p:cNvPr id="57" name="Скругленный прямоугольник 56"/>
          <p:cNvSpPr/>
          <p:nvPr/>
        </p:nvSpPr>
        <p:spPr>
          <a:xfrm>
            <a:off x="428596" y="1571612"/>
            <a:ext cx="3643338" cy="4357718"/>
          </a:xfrm>
          <a:prstGeom prst="roundRect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u="sng" dirty="0">
                <a:solidFill>
                  <a:schemeClr val="accent1">
                    <a:lumMod val="50000"/>
                  </a:schemeClr>
                </a:solidFill>
              </a:rPr>
              <a:t>Формула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FeO</a:t>
            </a:r>
            <a:r>
              <a:rPr lang="ru-RU" sz="2000" dirty="0" smtClean="0">
                <a:solidFill>
                  <a:schemeClr val="tx1"/>
                </a:solidFill>
              </a:rPr>
              <a:t>·Fe</a:t>
            </a:r>
            <a:r>
              <a:rPr lang="ru-RU" sz="2000" baseline="-25000" dirty="0" smtClean="0">
                <a:solidFill>
                  <a:schemeClr val="tx1"/>
                </a:solidFill>
              </a:rPr>
              <a:t>2</a:t>
            </a:r>
            <a:r>
              <a:rPr lang="ru-RU" sz="2000" dirty="0" smtClean="0">
                <a:solidFill>
                  <a:schemeClr val="tx1"/>
                </a:solidFill>
              </a:rPr>
              <a:t>O</a:t>
            </a:r>
            <a:r>
              <a:rPr lang="ru-RU" sz="2000" baseline="-25000" dirty="0" smtClean="0">
                <a:solidFill>
                  <a:schemeClr val="tx1"/>
                </a:solidFill>
              </a:rPr>
              <a:t>3</a:t>
            </a:r>
          </a:p>
          <a:p>
            <a:endParaRPr lang="ru-RU" sz="2000" u="sng" dirty="0" smtClean="0">
              <a:solidFill>
                <a:schemeClr val="tx1"/>
              </a:solidFill>
            </a:endParaRPr>
          </a:p>
          <a:p>
            <a:r>
              <a:rPr lang="uk-UA" sz="2000" u="sng" dirty="0" smtClean="0">
                <a:solidFill>
                  <a:schemeClr val="accent1">
                    <a:lumMod val="50000"/>
                  </a:schemeClr>
                </a:solidFill>
              </a:rPr>
              <a:t>Колір</a:t>
            </a:r>
            <a:endParaRPr lang="ru-RU" sz="2000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Железно-чёрный </a:t>
            </a:r>
            <a:endParaRPr lang="ru-RU" sz="2000" dirty="0" smtClean="0">
              <a:solidFill>
                <a:schemeClr val="tx1"/>
              </a:solidFill>
            </a:endParaRPr>
          </a:p>
          <a:p>
            <a:endParaRPr lang="ru-RU" sz="2000" u="sng" dirty="0">
              <a:solidFill>
                <a:schemeClr val="tx1"/>
              </a:solidFill>
            </a:endParaRPr>
          </a:p>
          <a:p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</a:rPr>
              <a:t>Блиск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Металевий</a:t>
            </a:r>
            <a:endParaRPr lang="ru-RU" sz="2000" u="sng" dirty="0" smtClean="0">
              <a:solidFill>
                <a:schemeClr val="tx1"/>
              </a:solidFill>
            </a:endParaRPr>
          </a:p>
          <a:p>
            <a:endParaRPr lang="ru-RU" sz="2000" u="sng" dirty="0">
              <a:solidFill>
                <a:schemeClr val="tx1"/>
              </a:solidFill>
            </a:endParaRPr>
          </a:p>
          <a:p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</a:rPr>
              <a:t>Твердість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5,5 </a:t>
            </a:r>
            <a:r>
              <a:rPr lang="ru-RU" sz="2000" dirty="0" smtClean="0">
                <a:solidFill>
                  <a:schemeClr val="tx1"/>
                </a:solidFill>
              </a:rPr>
              <a:t>—6,0 </a:t>
            </a:r>
          </a:p>
          <a:p>
            <a:endParaRPr lang="ru-RU" sz="2000" dirty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</a:rPr>
              <a:t>Щільність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/>
                </a:solidFill>
              </a:rPr>
              <a:t>4,9 — 5,2 г/см³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2290" name="Picture 2" descr="D:\Новый конкурс РР\коллекция\магнетит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86" y="1857364"/>
            <a:ext cx="3929090" cy="3714776"/>
          </a:xfrm>
          <a:prstGeom prst="roundRect">
            <a:avLst>
              <a:gd name="adj" fmla="val 11111"/>
            </a:avLst>
          </a:prstGeom>
          <a:ln w="190500" cap="rnd">
            <a:solidFill>
              <a:schemeClr val="accent5">
                <a:lumMod val="50000"/>
              </a:schemeClr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59" name="TextBox 58"/>
          <p:cNvSpPr txBox="1"/>
          <p:nvPr/>
        </p:nvSpPr>
        <p:spPr>
          <a:xfrm>
            <a:off x="2571736" y="214290"/>
            <a:ext cx="5715040" cy="98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4400" dirty="0" smtClean="0">
                <a:solidFill>
                  <a:srgbClr val="660033"/>
                </a:solidFill>
                <a:latin typeface="Arial Black" pitchFamily="34" charset="0"/>
              </a:rPr>
              <a:t>Магнетит </a:t>
            </a:r>
          </a:p>
          <a:p>
            <a:pPr>
              <a:lnSpc>
                <a:spcPct val="85000"/>
              </a:lnSpc>
            </a:pPr>
            <a:r>
              <a:rPr lang="ru-RU" sz="2400" dirty="0" smtClean="0">
                <a:solidFill>
                  <a:srgbClr val="660033"/>
                </a:solidFill>
                <a:latin typeface="Arial Black" pitchFamily="34" charset="0"/>
              </a:rPr>
              <a:t>(</a:t>
            </a:r>
            <a:r>
              <a:rPr lang="ru-RU" sz="2400" i="1" dirty="0" smtClean="0">
                <a:solidFill>
                  <a:srgbClr val="660033"/>
                </a:solidFill>
              </a:rPr>
              <a:t>магнитный </a:t>
            </a:r>
            <a:r>
              <a:rPr lang="ru-RU" sz="2400" i="1" dirty="0" err="1" smtClean="0">
                <a:solidFill>
                  <a:srgbClr val="660033"/>
                </a:solidFill>
              </a:rPr>
              <a:t>залізняк</a:t>
            </a:r>
            <a:r>
              <a:rPr lang="ru-RU" sz="2400" i="1" dirty="0" smtClean="0">
                <a:solidFill>
                  <a:srgbClr val="660033"/>
                </a:solidFill>
              </a:rPr>
              <a:t>)</a:t>
            </a:r>
            <a:endParaRPr lang="ru-RU" sz="2400" dirty="0">
              <a:solidFill>
                <a:srgbClr val="660033"/>
              </a:solidFill>
              <a:latin typeface="Arial Black" pitchFamily="34" charset="0"/>
            </a:endParaRPr>
          </a:p>
        </p:txBody>
      </p:sp>
      <p:sp>
        <p:nvSpPr>
          <p:cNvPr id="28" name="Овал 27">
            <a:hlinkClick r:id="rId5" action="ppaction://hlinksldjump" tooltip="карта месторождений железных руд"/>
          </p:cNvPr>
          <p:cNvSpPr/>
          <p:nvPr/>
        </p:nvSpPr>
        <p:spPr>
          <a:xfrm>
            <a:off x="8501090" y="185736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>
            <a:hlinkClick r:id="rId6" action="ppaction://hlinksldjump" tooltip="коллекция руд металлов"/>
          </p:cNvPr>
          <p:cNvSpPr/>
          <p:nvPr/>
        </p:nvSpPr>
        <p:spPr>
          <a:xfrm>
            <a:off x="8501090" y="114298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>
            <a:hlinkClick r:id="rId7" action="ppaction://hlinksldjump" tooltip="титул"/>
          </p:cNvPr>
          <p:cNvSpPr/>
          <p:nvPr/>
        </p:nvSpPr>
        <p:spPr>
          <a:xfrm>
            <a:off x="8501090" y="42860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>
            <a:hlinkClick r:id="rId8" tooltip="читать в сети  Internet"/>
          </p:cNvPr>
          <p:cNvSpPr/>
          <p:nvPr/>
        </p:nvSpPr>
        <p:spPr>
          <a:xfrm>
            <a:off x="8501090" y="257174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70C5-2227-41A3-8BBE-C842605CD66A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9" name="Дата 9"/>
          <p:cNvSpPr>
            <a:spLocks noGrp="1"/>
          </p:cNvSpPr>
          <p:nvPr>
            <p:ph type="dt" sz="half" idx="10"/>
          </p:nvPr>
        </p:nvSpPr>
        <p:spPr>
          <a:xfrm>
            <a:off x="6858016" y="142852"/>
            <a:ext cx="2133600" cy="476250"/>
          </a:xfrm>
        </p:spPr>
        <p:txBody>
          <a:bodyPr/>
          <a:lstStyle/>
          <a:p>
            <a:fld id="{FFB891B2-2369-4125-85F9-BD66FF4AF11E}" type="datetime1">
              <a:rPr lang="ru-RU" smtClean="0">
                <a:solidFill>
                  <a:srgbClr val="7030A0"/>
                </a:solidFill>
              </a:rPr>
              <a:pPr/>
              <a:t>07.05.2013</a:t>
            </a:fld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8429652" y="214290"/>
            <a:ext cx="571504" cy="36433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3" name="Группа 26"/>
          <p:cNvGrpSpPr/>
          <p:nvPr/>
        </p:nvGrpSpPr>
        <p:grpSpPr>
          <a:xfrm>
            <a:off x="8501090" y="428604"/>
            <a:ext cx="428628" cy="428628"/>
            <a:chOff x="8501090" y="428604"/>
            <a:chExt cx="428628" cy="428628"/>
          </a:xfrm>
        </p:grpSpPr>
        <p:sp>
          <p:nvSpPr>
            <p:cNvPr id="51" name="Овал 50"/>
            <p:cNvSpPr/>
            <p:nvPr/>
          </p:nvSpPr>
          <p:spPr>
            <a:xfrm>
              <a:off x="8501090" y="428604"/>
              <a:ext cx="428628" cy="428628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Развернутая стрелка 51"/>
            <p:cNvSpPr/>
            <p:nvPr/>
          </p:nvSpPr>
          <p:spPr>
            <a:xfrm rot="10550820">
              <a:off x="8562485" y="508835"/>
              <a:ext cx="252606" cy="268163"/>
            </a:xfrm>
            <a:prstGeom prst="utur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44" name="Овал 43"/>
          <p:cNvSpPr/>
          <p:nvPr/>
        </p:nvSpPr>
        <p:spPr>
          <a:xfrm>
            <a:off x="8501090" y="1142984"/>
            <a:ext cx="428628" cy="42862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Багетная рамка 44"/>
          <p:cNvSpPr/>
          <p:nvPr/>
        </p:nvSpPr>
        <p:spPr>
          <a:xfrm>
            <a:off x="8572528" y="1214422"/>
            <a:ext cx="285752" cy="214314"/>
          </a:xfrm>
          <a:prstGeom prst="beve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8501090" y="1857364"/>
            <a:ext cx="428628" cy="42862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7" name="Picture 4" descr="D:\Новый конкурс РР\коллекция\карта 3.jpg"/>
          <p:cNvPicPr>
            <a:picLocks noChangeAspect="1" noChangeArrowheads="1"/>
          </p:cNvPicPr>
          <p:nvPr/>
        </p:nvPicPr>
        <p:blipFill>
          <a:blip r:embed="rId2" cstate="email">
            <a:grayscl/>
            <a:lum bright="-20000" contrast="40000"/>
          </a:blip>
          <a:srcRect/>
          <a:stretch>
            <a:fillRect/>
          </a:stretch>
        </p:blipFill>
        <p:spPr bwMode="auto">
          <a:xfrm>
            <a:off x="8572528" y="1928801"/>
            <a:ext cx="285752" cy="294405"/>
          </a:xfrm>
          <a:prstGeom prst="rect">
            <a:avLst/>
          </a:prstGeom>
          <a:noFill/>
        </p:spPr>
      </p:pic>
      <p:grpSp>
        <p:nvGrpSpPr>
          <p:cNvPr id="48" name="Группа 45"/>
          <p:cNvGrpSpPr/>
          <p:nvPr/>
        </p:nvGrpSpPr>
        <p:grpSpPr>
          <a:xfrm>
            <a:off x="8501090" y="2571744"/>
            <a:ext cx="428628" cy="428628"/>
            <a:chOff x="8501090" y="2571744"/>
            <a:chExt cx="428628" cy="428628"/>
          </a:xfrm>
        </p:grpSpPr>
        <p:sp>
          <p:nvSpPr>
            <p:cNvPr id="49" name="Овал 48"/>
            <p:cNvSpPr/>
            <p:nvPr/>
          </p:nvSpPr>
          <p:spPr>
            <a:xfrm>
              <a:off x="8501090" y="257174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0" name="Picture 5" descr="H:\Documents and Settings\ВКС\Мои документы\Мои рисунки\кнопка.png"/>
            <p:cNvPicPr>
              <a:picLocks noChangeAspect="1" noChangeArrowheads="1"/>
            </p:cNvPicPr>
            <p:nvPr/>
          </p:nvPicPr>
          <p:blipFill>
            <a:blip r:embed="rId3" cstate="email">
              <a:grayscl/>
              <a:lum bright="-10000" contrast="40000"/>
            </a:blip>
            <a:srcRect/>
            <a:stretch>
              <a:fillRect/>
            </a:stretch>
          </p:blipFill>
          <p:spPr bwMode="auto">
            <a:xfrm>
              <a:off x="8572528" y="2643182"/>
              <a:ext cx="291467" cy="285752"/>
            </a:xfrm>
            <a:prstGeom prst="rect">
              <a:avLst/>
            </a:prstGeom>
            <a:noFill/>
          </p:spPr>
        </p:pic>
      </p:grpSp>
      <p:sp>
        <p:nvSpPr>
          <p:cNvPr id="57" name="Скругленный прямоугольник 56"/>
          <p:cNvSpPr/>
          <p:nvPr/>
        </p:nvSpPr>
        <p:spPr>
          <a:xfrm>
            <a:off x="428596" y="1571612"/>
            <a:ext cx="3643338" cy="4357718"/>
          </a:xfrm>
          <a:prstGeom prst="roundRect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u="sng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2400" u="sng" dirty="0" smtClean="0">
                <a:solidFill>
                  <a:schemeClr val="accent1">
                    <a:lumMod val="50000"/>
                  </a:schemeClr>
                </a:solidFill>
              </a:rPr>
              <a:t>Формула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MnO</a:t>
            </a:r>
            <a:r>
              <a:rPr lang="ru-RU" sz="2400" baseline="-25000" dirty="0">
                <a:solidFill>
                  <a:schemeClr val="tx1"/>
                </a:solidFill>
              </a:rPr>
              <a:t>2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u="sng" dirty="0">
              <a:solidFill>
                <a:schemeClr val="tx1"/>
              </a:solidFill>
            </a:endParaRPr>
          </a:p>
          <a:p>
            <a:r>
              <a:rPr lang="uk-UA" sz="2400" u="sng" dirty="0" smtClean="0">
                <a:solidFill>
                  <a:schemeClr val="accent1">
                    <a:lumMod val="50000"/>
                  </a:schemeClr>
                </a:solidFill>
              </a:rPr>
              <a:t>Колір</a:t>
            </a:r>
            <a:endParaRPr lang="ru-RU" sz="2400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Сталево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</a:rPr>
              <a:t>сірий</a:t>
            </a:r>
            <a:r>
              <a:rPr lang="ru-RU" sz="2400" dirty="0">
                <a:solidFill>
                  <a:schemeClr val="tx1"/>
                </a:solidFill>
              </a:rPr>
              <a:t>, 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err="1" smtClean="0">
                <a:solidFill>
                  <a:schemeClr val="tx1"/>
                </a:solidFill>
              </a:rPr>
              <a:t>блакитно-сірий</a:t>
            </a:r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u="sng" dirty="0">
              <a:solidFill>
                <a:schemeClr val="tx1"/>
              </a:solidFill>
            </a:endParaRPr>
          </a:p>
          <a:p>
            <a:r>
              <a:rPr lang="ru-RU" sz="2400" u="sng" dirty="0" err="1" smtClean="0">
                <a:solidFill>
                  <a:schemeClr val="accent1">
                    <a:lumMod val="50000"/>
                  </a:schemeClr>
                </a:solidFill>
              </a:rPr>
              <a:t>Твердість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2 — 2,5 </a:t>
            </a:r>
            <a:endParaRPr lang="ru-RU" sz="2400" u="sng" dirty="0" smtClean="0">
              <a:solidFill>
                <a:schemeClr val="tx1"/>
              </a:solidFill>
            </a:endParaRPr>
          </a:p>
          <a:p>
            <a:endParaRPr lang="ru-RU" sz="2400" u="sng" dirty="0">
              <a:solidFill>
                <a:schemeClr val="tx1"/>
              </a:solidFill>
            </a:endParaRPr>
          </a:p>
          <a:p>
            <a:r>
              <a:rPr lang="ru-RU" sz="2400" u="sng" dirty="0" err="1" smtClean="0">
                <a:solidFill>
                  <a:schemeClr val="accent1">
                    <a:lumMod val="50000"/>
                  </a:schemeClr>
                </a:solidFill>
              </a:rPr>
              <a:t>Щільність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4,4 — 5,06 г/см³</a:t>
            </a:r>
          </a:p>
          <a:p>
            <a:endParaRPr lang="ru-RU" sz="2000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algn="ctr"/>
            <a:endParaRPr lang="ru-RU" dirty="0"/>
          </a:p>
        </p:txBody>
      </p:sp>
      <p:pic>
        <p:nvPicPr>
          <p:cNvPr id="13314" name="Picture 2" descr="D:\Новый конкурс РР\коллекция\пиролюзит (марганцевая руда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86" y="1857364"/>
            <a:ext cx="3917184" cy="3786214"/>
          </a:xfrm>
          <a:prstGeom prst="roundRect">
            <a:avLst>
              <a:gd name="adj" fmla="val 11111"/>
            </a:avLst>
          </a:prstGeom>
          <a:ln w="190500" cap="rnd">
            <a:solidFill>
              <a:schemeClr val="accent5">
                <a:lumMod val="50000"/>
              </a:schemeClr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59" name="TextBox 58"/>
          <p:cNvSpPr txBox="1"/>
          <p:nvPr/>
        </p:nvSpPr>
        <p:spPr>
          <a:xfrm>
            <a:off x="2571736" y="214290"/>
            <a:ext cx="5715040" cy="98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4400" dirty="0" smtClean="0">
                <a:solidFill>
                  <a:srgbClr val="660033"/>
                </a:solidFill>
                <a:latin typeface="Arial Black" pitchFamily="34" charset="0"/>
              </a:rPr>
              <a:t>Пиролюзит </a:t>
            </a:r>
          </a:p>
          <a:p>
            <a:pPr>
              <a:lnSpc>
                <a:spcPct val="85000"/>
              </a:lnSpc>
            </a:pPr>
            <a:r>
              <a:rPr lang="ru-RU" sz="2400" dirty="0" smtClean="0">
                <a:solidFill>
                  <a:srgbClr val="660033"/>
                </a:solidFill>
                <a:latin typeface="Arial Black" pitchFamily="34" charset="0"/>
              </a:rPr>
              <a:t>(</a:t>
            </a:r>
            <a:r>
              <a:rPr lang="ru-RU" sz="2400" i="1" dirty="0" err="1" smtClean="0">
                <a:solidFill>
                  <a:srgbClr val="660033"/>
                </a:solidFill>
              </a:rPr>
              <a:t>марганцева</a:t>
            </a:r>
            <a:r>
              <a:rPr lang="ru-RU" sz="2400" i="1" dirty="0" smtClean="0">
                <a:solidFill>
                  <a:srgbClr val="660033"/>
                </a:solidFill>
              </a:rPr>
              <a:t> </a:t>
            </a:r>
            <a:r>
              <a:rPr lang="ru-RU" sz="2400" i="1" dirty="0" smtClean="0">
                <a:solidFill>
                  <a:srgbClr val="660033"/>
                </a:solidFill>
              </a:rPr>
              <a:t>руда)</a:t>
            </a:r>
            <a:r>
              <a:rPr lang="ru-RU" sz="2400" dirty="0" smtClean="0">
                <a:solidFill>
                  <a:srgbClr val="660033"/>
                </a:solidFill>
              </a:rPr>
              <a:t> </a:t>
            </a:r>
            <a:endParaRPr lang="ru-RU" sz="2400" dirty="0">
              <a:solidFill>
                <a:srgbClr val="660033"/>
              </a:solidFill>
              <a:latin typeface="Arial Black" pitchFamily="34" charset="0"/>
            </a:endParaRPr>
          </a:p>
        </p:txBody>
      </p:sp>
      <p:sp>
        <p:nvSpPr>
          <p:cNvPr id="38" name="Овал 37">
            <a:hlinkClick r:id="rId5" action="ppaction://hlinksldjump" tooltip="титул"/>
          </p:cNvPr>
          <p:cNvSpPr/>
          <p:nvPr/>
        </p:nvSpPr>
        <p:spPr>
          <a:xfrm>
            <a:off x="8501090" y="42860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>
            <a:hlinkClick r:id="rId6" action="ppaction://hlinksldjump" tooltip="коллекция руд металлов"/>
          </p:cNvPr>
          <p:cNvSpPr/>
          <p:nvPr/>
        </p:nvSpPr>
        <p:spPr>
          <a:xfrm>
            <a:off x="8501090" y="114298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>
            <a:hlinkClick r:id="rId7" tooltip="читать в сети Internet"/>
          </p:cNvPr>
          <p:cNvSpPr/>
          <p:nvPr/>
        </p:nvSpPr>
        <p:spPr>
          <a:xfrm>
            <a:off x="8501090" y="257174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>
            <a:hlinkClick r:id="rId6" action="ppaction://hlinksldjump" tooltip="карта полезных ископаемых"/>
          </p:cNvPr>
          <p:cNvSpPr/>
          <p:nvPr/>
        </p:nvSpPr>
        <p:spPr>
          <a:xfrm>
            <a:off x="8501090" y="185736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970C5-2227-41A3-8BBE-C842605CD66A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20" name="Дата 9"/>
          <p:cNvSpPr>
            <a:spLocks noGrp="1"/>
          </p:cNvSpPr>
          <p:nvPr>
            <p:ph type="dt" sz="half" idx="10"/>
          </p:nvPr>
        </p:nvSpPr>
        <p:spPr>
          <a:xfrm>
            <a:off x="6858016" y="142852"/>
            <a:ext cx="2133600" cy="476250"/>
          </a:xfrm>
        </p:spPr>
        <p:txBody>
          <a:bodyPr/>
          <a:lstStyle/>
          <a:p>
            <a:fld id="{FFB891B2-2369-4125-85F9-BD66FF4AF11E}" type="datetime1">
              <a:rPr lang="ru-RU" smtClean="0">
                <a:solidFill>
                  <a:srgbClr val="7030A0"/>
                </a:solidFill>
              </a:rPr>
              <a:pPr/>
              <a:t>07.05.2013</a:t>
            </a:fld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8429652" y="214290"/>
            <a:ext cx="571504" cy="36433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4" name="Группа 26"/>
          <p:cNvGrpSpPr/>
          <p:nvPr/>
        </p:nvGrpSpPr>
        <p:grpSpPr>
          <a:xfrm>
            <a:off x="8501090" y="428604"/>
            <a:ext cx="428628" cy="428628"/>
            <a:chOff x="8501090" y="428604"/>
            <a:chExt cx="428628" cy="428628"/>
          </a:xfrm>
        </p:grpSpPr>
        <p:sp>
          <p:nvSpPr>
            <p:cNvPr id="52" name="Овал 51"/>
            <p:cNvSpPr/>
            <p:nvPr/>
          </p:nvSpPr>
          <p:spPr>
            <a:xfrm>
              <a:off x="8501090" y="428604"/>
              <a:ext cx="428628" cy="428628"/>
            </a:xfrm>
            <a:prstGeom prst="ellipse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Развернутая стрелка 52"/>
            <p:cNvSpPr/>
            <p:nvPr/>
          </p:nvSpPr>
          <p:spPr>
            <a:xfrm rot="10550820">
              <a:off x="8562485" y="508835"/>
              <a:ext cx="252606" cy="268163"/>
            </a:xfrm>
            <a:prstGeom prst="utur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45" name="Овал 44"/>
          <p:cNvSpPr/>
          <p:nvPr/>
        </p:nvSpPr>
        <p:spPr>
          <a:xfrm>
            <a:off x="8501090" y="1142984"/>
            <a:ext cx="428628" cy="42862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Багетная рамка 45"/>
          <p:cNvSpPr/>
          <p:nvPr/>
        </p:nvSpPr>
        <p:spPr>
          <a:xfrm>
            <a:off x="8572528" y="1214422"/>
            <a:ext cx="285752" cy="214314"/>
          </a:xfrm>
          <a:prstGeom prst="beve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8501090" y="1857364"/>
            <a:ext cx="428628" cy="42862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8" name="Picture 4" descr="D:\Новый конкурс РР\коллекция\карта 3.jpg"/>
          <p:cNvPicPr>
            <a:picLocks noChangeAspect="1" noChangeArrowheads="1"/>
          </p:cNvPicPr>
          <p:nvPr/>
        </p:nvPicPr>
        <p:blipFill>
          <a:blip r:embed="rId2" cstate="email">
            <a:grayscl/>
            <a:lum bright="-20000" contrast="40000"/>
          </a:blip>
          <a:srcRect/>
          <a:stretch>
            <a:fillRect/>
          </a:stretch>
        </p:blipFill>
        <p:spPr bwMode="auto">
          <a:xfrm>
            <a:off x="8572528" y="1928801"/>
            <a:ext cx="285752" cy="294405"/>
          </a:xfrm>
          <a:prstGeom prst="rect">
            <a:avLst/>
          </a:prstGeom>
          <a:noFill/>
        </p:spPr>
      </p:pic>
      <p:grpSp>
        <p:nvGrpSpPr>
          <p:cNvPr id="49" name="Группа 45"/>
          <p:cNvGrpSpPr/>
          <p:nvPr/>
        </p:nvGrpSpPr>
        <p:grpSpPr>
          <a:xfrm>
            <a:off x="8501090" y="2571744"/>
            <a:ext cx="428628" cy="428628"/>
            <a:chOff x="8501090" y="2571744"/>
            <a:chExt cx="428628" cy="428628"/>
          </a:xfrm>
        </p:grpSpPr>
        <p:sp>
          <p:nvSpPr>
            <p:cNvPr id="50" name="Овал 49"/>
            <p:cNvSpPr/>
            <p:nvPr/>
          </p:nvSpPr>
          <p:spPr>
            <a:xfrm>
              <a:off x="8501090" y="2571744"/>
              <a:ext cx="428628" cy="42862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1" name="Picture 5" descr="H:\Documents and Settings\ВКС\Мои документы\Мои рисунки\кнопка.png"/>
            <p:cNvPicPr>
              <a:picLocks noChangeAspect="1" noChangeArrowheads="1"/>
            </p:cNvPicPr>
            <p:nvPr/>
          </p:nvPicPr>
          <p:blipFill>
            <a:blip r:embed="rId3" cstate="email">
              <a:grayscl/>
              <a:lum bright="-10000" contrast="40000"/>
            </a:blip>
            <a:srcRect/>
            <a:stretch>
              <a:fillRect/>
            </a:stretch>
          </p:blipFill>
          <p:spPr bwMode="auto">
            <a:xfrm>
              <a:off x="8572528" y="2643182"/>
              <a:ext cx="291467" cy="285752"/>
            </a:xfrm>
            <a:prstGeom prst="rect">
              <a:avLst/>
            </a:prstGeom>
            <a:noFill/>
          </p:spPr>
        </p:pic>
      </p:grpSp>
      <p:sp>
        <p:nvSpPr>
          <p:cNvPr id="58" name="Скругленный прямоугольник 57"/>
          <p:cNvSpPr/>
          <p:nvPr/>
        </p:nvSpPr>
        <p:spPr>
          <a:xfrm>
            <a:off x="428596" y="1571612"/>
            <a:ext cx="3643338" cy="4357718"/>
          </a:xfrm>
          <a:prstGeom prst="roundRect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u="sng" dirty="0" smtClean="0">
                <a:solidFill>
                  <a:schemeClr val="accent1">
                    <a:lumMod val="50000"/>
                  </a:schemeClr>
                </a:solidFill>
              </a:rPr>
              <a:t>Формула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ZnS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</a:p>
          <a:p>
            <a:endParaRPr lang="ru-RU" sz="2000" dirty="0" smtClean="0">
              <a:solidFill>
                <a:schemeClr val="tx1"/>
              </a:solidFill>
            </a:endParaRPr>
          </a:p>
          <a:p>
            <a:r>
              <a:rPr lang="uk-UA" sz="2000" u="sng" dirty="0" smtClean="0">
                <a:solidFill>
                  <a:schemeClr val="accent1">
                    <a:lumMod val="50000"/>
                  </a:schemeClr>
                </a:solidFill>
              </a:rPr>
              <a:t>Колір</a:t>
            </a:r>
            <a:endParaRPr lang="ru-RU" sz="2000" dirty="0" smtClean="0">
              <a:solidFill>
                <a:schemeClr val="accent5">
                  <a:lumMod val="25000"/>
                </a:schemeClr>
              </a:solidFill>
            </a:endParaRPr>
          </a:p>
          <a:p>
            <a:r>
              <a:rPr lang="ru-RU" sz="2000" dirty="0" err="1" smtClean="0">
                <a:solidFill>
                  <a:schemeClr val="tx1"/>
                </a:solidFill>
              </a:rPr>
              <a:t>жовтий</a:t>
            </a:r>
            <a:r>
              <a:rPr lang="ru-RU" sz="2000" dirty="0">
                <a:solidFill>
                  <a:schemeClr val="tx1"/>
                </a:solidFill>
              </a:rPr>
              <a:t>, 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червоно</a:t>
            </a:r>
            <a:r>
              <a:rPr lang="ru-RU" sz="2000" dirty="0" smtClean="0">
                <a:solidFill>
                  <a:schemeClr val="tx1"/>
                </a:solidFill>
              </a:rPr>
              <a:t>-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ru-RU" sz="2000" dirty="0" err="1" smtClean="0">
                <a:solidFill>
                  <a:schemeClr val="tx1"/>
                </a:solidFill>
              </a:rPr>
              <a:t>коричневий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або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</a:rPr>
              <a:t>чорний</a:t>
            </a:r>
            <a:endParaRPr lang="ru-RU" sz="2000" dirty="0" smtClean="0">
              <a:solidFill>
                <a:schemeClr val="tx1"/>
              </a:solidFill>
            </a:endParaRPr>
          </a:p>
          <a:p>
            <a:endParaRPr lang="en-US" sz="2000" u="sng" dirty="0" smtClean="0">
              <a:solidFill>
                <a:schemeClr val="tx1"/>
              </a:solidFill>
            </a:endParaRPr>
          </a:p>
          <a:p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</a:rPr>
              <a:t>Твердість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	</a:t>
            </a:r>
            <a:r>
              <a:rPr lang="en-US" sz="2000" dirty="0" smtClean="0">
                <a:solidFill>
                  <a:schemeClr val="tx1"/>
                </a:solidFill>
              </a:rPr>
              <a:t>3,5-4,0</a:t>
            </a:r>
            <a:endParaRPr lang="ru-RU" sz="2000" dirty="0" smtClean="0">
              <a:solidFill>
                <a:schemeClr val="tx1"/>
              </a:solidFill>
            </a:endParaRPr>
          </a:p>
          <a:p>
            <a:endParaRPr lang="ru-RU" sz="2000" u="sng" dirty="0" smtClean="0">
              <a:solidFill>
                <a:schemeClr val="tx1"/>
              </a:solidFill>
            </a:endParaRPr>
          </a:p>
          <a:p>
            <a:r>
              <a:rPr lang="ru-RU" sz="2000" u="sng" dirty="0" err="1" smtClean="0">
                <a:solidFill>
                  <a:schemeClr val="accent1">
                    <a:lumMod val="50000"/>
                  </a:schemeClr>
                </a:solidFill>
              </a:rPr>
              <a:t>Щільність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/>
                </a:solidFill>
              </a:rPr>
              <a:t>около 4 г/см³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4338" name="Picture 2" descr="D:\Новый конкурс РР\коллекция\сфалерит (цинковая обманка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86" y="1857364"/>
            <a:ext cx="3929090" cy="3754446"/>
          </a:xfrm>
          <a:prstGeom prst="roundRect">
            <a:avLst>
              <a:gd name="adj" fmla="val 11111"/>
            </a:avLst>
          </a:prstGeom>
          <a:ln w="190500" cap="rnd">
            <a:solidFill>
              <a:schemeClr val="accent5">
                <a:lumMod val="50000"/>
              </a:schemeClr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60" name="TextBox 59"/>
          <p:cNvSpPr txBox="1"/>
          <p:nvPr/>
        </p:nvSpPr>
        <p:spPr>
          <a:xfrm>
            <a:off x="2571736" y="214290"/>
            <a:ext cx="5715040" cy="98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4400" dirty="0" smtClean="0">
                <a:solidFill>
                  <a:srgbClr val="660033"/>
                </a:solidFill>
                <a:latin typeface="Arial Black" pitchFamily="34" charset="0"/>
              </a:rPr>
              <a:t>Сфалерит </a:t>
            </a:r>
          </a:p>
          <a:p>
            <a:pPr>
              <a:lnSpc>
                <a:spcPct val="85000"/>
              </a:lnSpc>
            </a:pPr>
            <a:r>
              <a:rPr lang="ru-RU" sz="2400" dirty="0" smtClean="0">
                <a:solidFill>
                  <a:srgbClr val="660033"/>
                </a:solidFill>
                <a:latin typeface="Arial Black" pitchFamily="34" charset="0"/>
              </a:rPr>
              <a:t>(</a:t>
            </a:r>
            <a:r>
              <a:rPr lang="ru-RU" sz="2400" i="1" dirty="0" err="1" smtClean="0">
                <a:solidFill>
                  <a:srgbClr val="660033"/>
                </a:solidFill>
              </a:rPr>
              <a:t>цинкова</a:t>
            </a:r>
            <a:r>
              <a:rPr lang="ru-RU" sz="2400" i="1" dirty="0" smtClean="0">
                <a:solidFill>
                  <a:srgbClr val="660033"/>
                </a:solidFill>
              </a:rPr>
              <a:t> </a:t>
            </a:r>
            <a:r>
              <a:rPr lang="ru-RU" sz="2400" i="1" dirty="0" smtClean="0">
                <a:solidFill>
                  <a:srgbClr val="660033"/>
                </a:solidFill>
              </a:rPr>
              <a:t>обманка)</a:t>
            </a:r>
            <a:r>
              <a:rPr lang="ru-RU" sz="2400" dirty="0" smtClean="0">
                <a:solidFill>
                  <a:srgbClr val="660033"/>
                </a:solidFill>
              </a:rPr>
              <a:t> </a:t>
            </a:r>
            <a:endParaRPr lang="ru-RU" sz="2400" dirty="0">
              <a:solidFill>
                <a:srgbClr val="660033"/>
              </a:solidFill>
              <a:latin typeface="Arial Black" pitchFamily="34" charset="0"/>
            </a:endParaRPr>
          </a:p>
        </p:txBody>
      </p:sp>
      <p:sp>
        <p:nvSpPr>
          <p:cNvPr id="40" name="Овал 39">
            <a:hlinkClick r:id="rId5" action="ppaction://hlinksldjump" tooltip="коллекция руд металлов"/>
          </p:cNvPr>
          <p:cNvSpPr/>
          <p:nvPr/>
        </p:nvSpPr>
        <p:spPr>
          <a:xfrm>
            <a:off x="8501090" y="114298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>
            <a:hlinkClick r:id="rId6" action="ppaction://hlinksldjump" tooltip="титул"/>
          </p:cNvPr>
          <p:cNvSpPr/>
          <p:nvPr/>
        </p:nvSpPr>
        <p:spPr>
          <a:xfrm>
            <a:off x="8501090" y="42860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>
            <a:hlinkClick r:id="rId7" tooltip="читать в сети Internet"/>
          </p:cNvPr>
          <p:cNvSpPr/>
          <p:nvPr/>
        </p:nvSpPr>
        <p:spPr>
          <a:xfrm>
            <a:off x="8501090" y="257174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>
            <a:hlinkClick r:id="rId5" action="ppaction://hlinksldjump" tooltip="карта полезных ископаемых"/>
          </p:cNvPr>
          <p:cNvSpPr/>
          <p:nvPr/>
        </p:nvSpPr>
        <p:spPr>
          <a:xfrm>
            <a:off x="8501090" y="1857364"/>
            <a:ext cx="428628" cy="428628"/>
          </a:xfrm>
          <a:prstGeom prst="ellipse">
            <a:avLst/>
          </a:prstGeom>
          <a:solidFill>
            <a:schemeClr val="accent1">
              <a:alpha val="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5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05</Template>
  <TotalTime>442</TotalTime>
  <Words>199</Words>
  <Application>Microsoft Office PowerPoint</Application>
  <PresentationFormat>Экран (4:3)</PresentationFormat>
  <Paragraphs>138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05</vt:lpstr>
      <vt:lpstr>Руди  металів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Дякую за Увагу</vt:lpstr>
    </vt:vector>
  </TitlesOfParts>
  <Company>МОУ лицей №1 городского округа город Мантурово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Платонова Ольга Борисовна</dc:creator>
  <cp:lastModifiedBy>Zver</cp:lastModifiedBy>
  <cp:revision>46</cp:revision>
  <dcterms:created xsi:type="dcterms:W3CDTF">2009-11-28T08:46:30Z</dcterms:created>
  <dcterms:modified xsi:type="dcterms:W3CDTF">2013-05-07T19:52:26Z</dcterms:modified>
</cp:coreProperties>
</file>