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>
      <p:cViewPr varScale="1">
        <p:scale>
          <a:sx n="100" d="100"/>
          <a:sy n="100" d="100"/>
        </p:scale>
        <p:origin x="-2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44D0C-94B7-479E-8E87-1F7F3EB89713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62376-8103-4B74-A05F-383A0B3970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Презентація на тему:</a:t>
            </a:r>
          </a:p>
          <a:p>
            <a:pPr algn="ctr">
              <a:buNone/>
            </a:pPr>
            <a:r>
              <a:rPr lang="uk-UA" dirty="0" smtClean="0"/>
              <a:t>              </a:t>
            </a:r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r>
              <a:rPr lang="uk-UA" sz="4000" dirty="0" smtClean="0">
                <a:solidFill>
                  <a:srgbClr val="002060"/>
                </a:solidFill>
              </a:rPr>
              <a:t>  </a:t>
            </a:r>
            <a:r>
              <a:rPr lang="uk-UA" sz="4000" dirty="0" err="1" smtClean="0">
                <a:solidFill>
                  <a:srgbClr val="002060"/>
                </a:solidFill>
              </a:rPr>
              <a:t>“Червона</a:t>
            </a:r>
            <a:r>
              <a:rPr lang="uk-UA" sz="4000" dirty="0" smtClean="0">
                <a:solidFill>
                  <a:srgbClr val="002060"/>
                </a:solidFill>
              </a:rPr>
              <a:t> Книга України.</a:t>
            </a:r>
          </a:p>
          <a:p>
            <a:pPr algn="ctr">
              <a:buNone/>
            </a:pPr>
            <a:r>
              <a:rPr lang="uk-UA" sz="4000" dirty="0" smtClean="0">
                <a:solidFill>
                  <a:srgbClr val="002060"/>
                </a:solidFill>
              </a:rPr>
              <a:t> </a:t>
            </a:r>
            <a:r>
              <a:rPr lang="uk-UA" sz="4000" dirty="0" err="1" smtClean="0">
                <a:solidFill>
                  <a:srgbClr val="002060"/>
                </a:solidFill>
              </a:rPr>
              <a:t>Плазуни”</a:t>
            </a:r>
            <a:endParaRPr lang="uk-UA" sz="4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 algn="r">
              <a:buNone/>
            </a:pPr>
            <a:r>
              <a:rPr lang="uk-UA" dirty="0" smtClean="0"/>
              <a:t>Роботу виконав </a:t>
            </a:r>
          </a:p>
          <a:p>
            <a:pPr algn="r">
              <a:buNone/>
            </a:pPr>
            <a:r>
              <a:rPr lang="uk-UA" dirty="0" smtClean="0"/>
              <a:t>Учень 8-А класу </a:t>
            </a:r>
          </a:p>
          <a:p>
            <a:pPr algn="r">
              <a:buNone/>
            </a:pPr>
            <a:r>
              <a:rPr lang="uk-UA" dirty="0" smtClean="0"/>
              <a:t>ЛСШ № 69</a:t>
            </a:r>
          </a:p>
          <a:p>
            <a:pPr algn="r">
              <a:buNone/>
            </a:pPr>
            <a:r>
              <a:rPr lang="uk-UA" dirty="0" err="1" smtClean="0"/>
              <a:t>Ферій</a:t>
            </a:r>
            <a:r>
              <a:rPr lang="uk-UA" dirty="0" smtClean="0"/>
              <a:t> Петро</a:t>
            </a:r>
          </a:p>
          <a:p>
            <a:pPr algn="ctr">
              <a:buNone/>
            </a:pPr>
            <a:r>
              <a:rPr lang="uk-UA" dirty="0" smtClean="0"/>
              <a:t>Львів -2011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0" y="285728"/>
            <a:ext cx="4500562" cy="6429420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rgbClr val="FFFF00"/>
                </a:solidFill>
              </a:rPr>
              <a:t>                                  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ПОЛОЗ ЛІСОВИЙ </a:t>
            </a:r>
            <a:endParaRPr lang="en-US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 smtClean="0">
                <a:solidFill>
                  <a:srgbClr val="FFFF00"/>
                </a:solidFill>
              </a:rPr>
              <a:t>Ряд </a:t>
            </a:r>
            <a:r>
              <a:rPr lang="ru-RU" dirty="0" err="1" smtClean="0">
                <a:solidFill>
                  <a:srgbClr val="FFFF00"/>
                </a:solidFill>
              </a:rPr>
              <a:t>Лускаті</a:t>
            </a:r>
            <a:r>
              <a:rPr lang="ru-RU" dirty="0" smtClean="0">
                <a:solidFill>
                  <a:srgbClr val="FFFF00"/>
                </a:solidFill>
              </a:rPr>
              <a:t> - </a:t>
            </a:r>
            <a:r>
              <a:rPr lang="en-US" dirty="0" err="1" smtClean="0">
                <a:solidFill>
                  <a:srgbClr val="FFFF00"/>
                </a:solidFill>
              </a:rPr>
              <a:t>Squamata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 algn="just"/>
            <a:r>
              <a:rPr lang="ru-RU" dirty="0" smtClean="0">
                <a:solidFill>
                  <a:srgbClr val="FFFF00"/>
                </a:solidFill>
              </a:rPr>
              <a:t>Родина </a:t>
            </a:r>
            <a:r>
              <a:rPr lang="ru-RU" dirty="0" err="1" smtClean="0">
                <a:solidFill>
                  <a:srgbClr val="FFFF00"/>
                </a:solidFill>
              </a:rPr>
              <a:t>Вужеві</a:t>
            </a:r>
            <a:r>
              <a:rPr lang="ru-RU" dirty="0" smtClean="0">
                <a:solidFill>
                  <a:srgbClr val="FFFF00"/>
                </a:solidFill>
              </a:rPr>
              <a:t> - </a:t>
            </a:r>
            <a:r>
              <a:rPr lang="en-US" dirty="0" err="1" smtClean="0">
                <a:solidFill>
                  <a:srgbClr val="FFFF00"/>
                </a:solidFill>
              </a:rPr>
              <a:t>Colubridae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 algn="just"/>
            <a:r>
              <a:rPr lang="ru-RU" dirty="0" smtClean="0">
                <a:solidFill>
                  <a:srgbClr val="FFFF00"/>
                </a:solidFill>
              </a:rPr>
              <a:t>Статус - ІІ</a:t>
            </a:r>
            <a:r>
              <a:rPr lang="en-US" dirty="0" smtClean="0">
                <a:solidFill>
                  <a:srgbClr val="FFFF00"/>
                </a:solidFill>
              </a:rPr>
              <a:t>I </a:t>
            </a:r>
            <a:r>
              <a:rPr lang="ru-RU" dirty="0" err="1" smtClean="0">
                <a:solidFill>
                  <a:srgbClr val="FFFF00"/>
                </a:solidFill>
              </a:rPr>
              <a:t>категорія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</a:p>
          <a:p>
            <a:pPr algn="just"/>
            <a:r>
              <a:rPr lang="ru-RU" dirty="0" err="1" smtClean="0">
                <a:solidFill>
                  <a:srgbClr val="FFFF00"/>
                </a:solidFill>
              </a:rPr>
              <a:t>Визначення</a:t>
            </a:r>
            <a:r>
              <a:rPr lang="ru-RU" dirty="0" smtClean="0">
                <a:solidFill>
                  <a:srgbClr val="FFFF00"/>
                </a:solidFill>
              </a:rPr>
              <a:t> у </a:t>
            </a:r>
            <a:r>
              <a:rPr lang="ru-RU" dirty="0" err="1" smtClean="0">
                <a:solidFill>
                  <a:srgbClr val="FFFF00"/>
                </a:solidFill>
              </a:rPr>
              <a:t>природі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Відносно</a:t>
            </a:r>
            <a:r>
              <a:rPr lang="ru-RU" dirty="0" smtClean="0">
                <a:solidFill>
                  <a:srgbClr val="FFFF00"/>
                </a:solidFill>
              </a:rPr>
              <a:t> велика </a:t>
            </a:r>
            <a:r>
              <a:rPr lang="ru-RU" dirty="0" err="1" smtClean="0">
                <a:solidFill>
                  <a:srgbClr val="FFFF00"/>
                </a:solidFill>
              </a:rPr>
              <a:t>змія</a:t>
            </a:r>
            <a:r>
              <a:rPr lang="ru-RU" dirty="0" smtClean="0">
                <a:solidFill>
                  <a:srgbClr val="FFFF00"/>
                </a:solidFill>
              </a:rPr>
              <a:t> - до 1,2 м </a:t>
            </a:r>
            <a:r>
              <a:rPr lang="ru-RU" dirty="0" err="1" smtClean="0">
                <a:solidFill>
                  <a:srgbClr val="FFFF00"/>
                </a:solidFill>
              </a:rPr>
              <a:t>завдовжки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Забарвлення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тіла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зверху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темно-оливкове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або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темно-буре</a:t>
            </a:r>
            <a:r>
              <a:rPr lang="ru-RU" dirty="0" smtClean="0">
                <a:solidFill>
                  <a:srgbClr val="FFFF00"/>
                </a:solidFill>
              </a:rPr>
              <a:t>. В </a:t>
            </a:r>
            <a:r>
              <a:rPr lang="ru-RU" dirty="0" err="1" smtClean="0">
                <a:solidFill>
                  <a:srgbClr val="FFFF00"/>
                </a:solidFill>
              </a:rPr>
              <a:t>районі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шиї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світлий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колір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</a:t>
            </a:r>
            <a:r>
              <a:rPr lang="ru-RU" dirty="0" smtClean="0">
                <a:solidFill>
                  <a:srgbClr val="FFFF00"/>
                </a:solidFill>
              </a:rPr>
              <a:t> живота заходить на голову. </a:t>
            </a:r>
            <a:r>
              <a:rPr lang="ru-RU" dirty="0" err="1" smtClean="0">
                <a:solidFill>
                  <a:srgbClr val="FFFF00"/>
                </a:solidFill>
              </a:rPr>
              <a:t>Від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заднього</a:t>
            </a:r>
            <a:r>
              <a:rPr lang="ru-RU" dirty="0" smtClean="0">
                <a:solidFill>
                  <a:srgbClr val="FFFF00"/>
                </a:solidFill>
              </a:rPr>
              <a:t> краю ока до кута рота проходить темна </a:t>
            </a:r>
            <a:r>
              <a:rPr lang="ru-RU" dirty="0" err="1" smtClean="0">
                <a:solidFill>
                  <a:srgbClr val="FFFF00"/>
                </a:solidFill>
              </a:rPr>
              <a:t>смуга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</a:p>
          <a:p>
            <a:pPr algn="just"/>
            <a:r>
              <a:rPr lang="ru-RU" dirty="0" err="1" smtClean="0">
                <a:solidFill>
                  <a:srgbClr val="FFFF00"/>
                </a:solidFill>
              </a:rPr>
              <a:t>Поширення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Раніше</a:t>
            </a:r>
            <a:r>
              <a:rPr lang="ru-RU" dirty="0" smtClean="0">
                <a:solidFill>
                  <a:srgbClr val="FFFF00"/>
                </a:solidFill>
              </a:rPr>
              <a:t> вид </a:t>
            </a:r>
            <a:r>
              <a:rPr lang="ru-RU" dirty="0" err="1" smtClean="0">
                <a:solidFill>
                  <a:srgbClr val="FFFF00"/>
                </a:solidFill>
              </a:rPr>
              <a:t>був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виявлений</a:t>
            </a:r>
            <a:r>
              <a:rPr lang="ru-RU" dirty="0" smtClean="0">
                <a:solidFill>
                  <a:srgbClr val="FFFF00"/>
                </a:solidFill>
              </a:rPr>
              <a:t> у </a:t>
            </a:r>
            <a:r>
              <a:rPr lang="ru-RU" dirty="0" err="1" smtClean="0">
                <a:solidFill>
                  <a:srgbClr val="FFFF00"/>
                </a:solidFill>
              </a:rPr>
              <a:t>районі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Хотинської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височини</a:t>
            </a:r>
            <a:r>
              <a:rPr lang="ru-RU" dirty="0" smtClean="0">
                <a:solidFill>
                  <a:srgbClr val="FFFF00"/>
                </a:solidFill>
              </a:rPr>
              <a:t> та в межах </a:t>
            </a:r>
            <a:r>
              <a:rPr lang="ru-RU" dirty="0" err="1" smtClean="0">
                <a:solidFill>
                  <a:srgbClr val="FFFF00"/>
                </a:solidFill>
              </a:rPr>
              <a:t>гірської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частини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Буковинських</a:t>
            </a:r>
            <a:r>
              <a:rPr lang="ru-RU" dirty="0" smtClean="0">
                <a:solidFill>
                  <a:srgbClr val="FFFF00"/>
                </a:solidFill>
              </a:rPr>
              <a:t> Карпат. </a:t>
            </a:r>
          </a:p>
          <a:p>
            <a:pPr algn="just"/>
            <a:r>
              <a:rPr lang="ru-RU" dirty="0" err="1" smtClean="0">
                <a:solidFill>
                  <a:srgbClr val="FFFF00"/>
                </a:solidFill>
              </a:rPr>
              <a:t>Місця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перебування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Кам`янисті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схили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розрідженими</a:t>
            </a:r>
            <a:r>
              <a:rPr lang="ru-RU" dirty="0" smtClean="0">
                <a:solidFill>
                  <a:srgbClr val="FFFF00"/>
                </a:solidFill>
              </a:rPr>
              <a:t> деревами </a:t>
            </a:r>
            <a:r>
              <a:rPr lang="ru-RU" dirty="0" err="1" smtClean="0">
                <a:solidFill>
                  <a:srgbClr val="FFFF00"/>
                </a:solidFill>
              </a:rPr>
              <a:t>чи</a:t>
            </a:r>
            <a:r>
              <a:rPr lang="ru-RU" dirty="0" smtClean="0">
                <a:solidFill>
                  <a:srgbClr val="FFFF00"/>
                </a:solidFill>
              </a:rPr>
              <a:t> кущами, </a:t>
            </a:r>
            <a:r>
              <a:rPr lang="ru-RU" dirty="0" err="1" smtClean="0">
                <a:solidFill>
                  <a:srgbClr val="FFFF00"/>
                </a:solidFill>
              </a:rPr>
              <a:t>виходи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скельних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порід</a:t>
            </a:r>
            <a:r>
              <a:rPr lang="ru-RU" dirty="0" smtClean="0">
                <a:solidFill>
                  <a:srgbClr val="FFFF00"/>
                </a:solidFill>
              </a:rPr>
              <a:t> у долинах </a:t>
            </a:r>
            <a:r>
              <a:rPr lang="ru-RU" dirty="0" err="1" smtClean="0">
                <a:solidFill>
                  <a:srgbClr val="FFFF00"/>
                </a:solidFill>
              </a:rPr>
              <a:t>річок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</a:p>
          <a:p>
            <a:pPr algn="just"/>
            <a:r>
              <a:rPr lang="ru-RU" dirty="0" err="1" smtClean="0">
                <a:solidFill>
                  <a:srgbClr val="FFFF00"/>
                </a:solidFill>
              </a:rPr>
              <a:t>Особливості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біології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Активний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теплої</a:t>
            </a:r>
            <a:r>
              <a:rPr lang="ru-RU" dirty="0" smtClean="0">
                <a:solidFill>
                  <a:srgbClr val="FFFF00"/>
                </a:solidFill>
              </a:rPr>
              <a:t> пори року, </a:t>
            </a:r>
            <a:r>
              <a:rPr lang="ru-RU" dirty="0" err="1" smtClean="0">
                <a:solidFill>
                  <a:srgbClr val="FFFF00"/>
                </a:solidFill>
              </a:rPr>
              <a:t>переважно</a:t>
            </a:r>
            <a:r>
              <a:rPr lang="ru-RU" dirty="0" smtClean="0">
                <a:solidFill>
                  <a:srgbClr val="FFFF00"/>
                </a:solidFill>
              </a:rPr>
              <a:t> вдень. </a:t>
            </a:r>
            <a:r>
              <a:rPr lang="ru-RU" dirty="0" err="1" smtClean="0">
                <a:solidFill>
                  <a:srgbClr val="FFFF00"/>
                </a:solidFill>
              </a:rPr>
              <a:t>Більшість</a:t>
            </a:r>
            <a:r>
              <a:rPr lang="ru-RU" dirty="0" smtClean="0">
                <a:solidFill>
                  <a:srgbClr val="FFFF00"/>
                </a:solidFill>
              </a:rPr>
              <a:t> часу проводить на деревах, </a:t>
            </a:r>
            <a:r>
              <a:rPr lang="ru-RU" dirty="0" err="1" smtClean="0">
                <a:solidFill>
                  <a:srgbClr val="FFFF00"/>
                </a:solidFill>
              </a:rPr>
              <a:t>рідше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зустрічається</a:t>
            </a:r>
            <a:r>
              <a:rPr lang="ru-RU" dirty="0" smtClean="0">
                <a:solidFill>
                  <a:srgbClr val="FFFF00"/>
                </a:solidFill>
              </a:rPr>
              <a:t> на </a:t>
            </a:r>
            <a:r>
              <a:rPr lang="ru-RU" dirty="0" err="1" smtClean="0">
                <a:solidFill>
                  <a:srgbClr val="FFFF00"/>
                </a:solidFill>
              </a:rPr>
              <a:t>землі</a:t>
            </a:r>
            <a:r>
              <a:rPr lang="ru-RU" dirty="0" smtClean="0">
                <a:solidFill>
                  <a:srgbClr val="FFFF00"/>
                </a:solidFill>
              </a:rPr>
              <a:t>. Добре лазить по </a:t>
            </a:r>
            <a:r>
              <a:rPr lang="ru-RU" dirty="0" err="1" smtClean="0">
                <a:solidFill>
                  <a:srgbClr val="FFFF00"/>
                </a:solidFill>
              </a:rPr>
              <a:t>гілках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майже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вретикальних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поверхнях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Сховища</a:t>
            </a:r>
            <a:r>
              <a:rPr lang="ru-RU" dirty="0" smtClean="0">
                <a:solidFill>
                  <a:srgbClr val="FFFF00"/>
                </a:solidFill>
              </a:rPr>
              <a:t> - в норах </a:t>
            </a:r>
            <a:r>
              <a:rPr lang="ru-RU" dirty="0" err="1" smtClean="0">
                <a:solidFill>
                  <a:srgbClr val="FFFF00"/>
                </a:solidFill>
              </a:rPr>
              <a:t>гризунів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порожнинах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під</a:t>
            </a:r>
            <a:r>
              <a:rPr lang="ru-RU" dirty="0" smtClean="0">
                <a:solidFill>
                  <a:srgbClr val="FFFF00"/>
                </a:solidFill>
              </a:rPr>
              <a:t> пнями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камінням</a:t>
            </a:r>
            <a:r>
              <a:rPr lang="ru-RU" dirty="0" smtClean="0">
                <a:solidFill>
                  <a:srgbClr val="FFFF00"/>
                </a:solidFill>
              </a:rPr>
              <a:t>, у дуплах. </a:t>
            </a:r>
            <a:r>
              <a:rPr lang="ru-RU" dirty="0" err="1" smtClean="0">
                <a:solidFill>
                  <a:srgbClr val="FFFF00"/>
                </a:solidFill>
              </a:rPr>
              <a:t>Статевозрілим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стає</a:t>
            </a:r>
            <a:r>
              <a:rPr lang="ru-RU" dirty="0" smtClean="0">
                <a:solidFill>
                  <a:srgbClr val="FFFF00"/>
                </a:solidFill>
              </a:rPr>
              <a:t> на </a:t>
            </a:r>
            <a:r>
              <a:rPr lang="ru-RU" dirty="0" err="1" smtClean="0">
                <a:solidFill>
                  <a:srgbClr val="FFFF00"/>
                </a:solidFill>
              </a:rPr>
              <a:t>третьому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році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життя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Шлюбний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період</a:t>
            </a:r>
            <a:r>
              <a:rPr lang="ru-RU" dirty="0" smtClean="0">
                <a:solidFill>
                  <a:srgbClr val="FFFF00"/>
                </a:solidFill>
              </a:rPr>
              <a:t> у </a:t>
            </a:r>
            <a:r>
              <a:rPr lang="ru-RU" dirty="0" err="1" smtClean="0">
                <a:solidFill>
                  <a:srgbClr val="FFFF00"/>
                </a:solidFill>
              </a:rPr>
              <a:t>травні</a:t>
            </a:r>
            <a:r>
              <a:rPr lang="ru-RU" dirty="0" smtClean="0">
                <a:solidFill>
                  <a:srgbClr val="FFFF00"/>
                </a:solidFill>
              </a:rPr>
              <a:t>. Самка </a:t>
            </a:r>
            <a:r>
              <a:rPr lang="ru-RU" dirty="0" err="1" smtClean="0">
                <a:solidFill>
                  <a:srgbClr val="FFFF00"/>
                </a:solidFill>
              </a:rPr>
              <a:t>відкладає</a:t>
            </a:r>
            <a:r>
              <a:rPr lang="ru-RU" dirty="0" smtClean="0">
                <a:solidFill>
                  <a:srgbClr val="FFFF00"/>
                </a:solidFill>
              </a:rPr>
              <a:t> 4-10 </a:t>
            </a:r>
            <a:r>
              <a:rPr lang="ru-RU" dirty="0" err="1" smtClean="0">
                <a:solidFill>
                  <a:srgbClr val="FFFF00"/>
                </a:solidFill>
              </a:rPr>
              <a:t>яєць</a:t>
            </a:r>
            <a:r>
              <a:rPr lang="ru-RU" dirty="0" smtClean="0">
                <a:solidFill>
                  <a:srgbClr val="FFFF00"/>
                </a:solidFill>
              </a:rPr>
              <a:t> у </a:t>
            </a:r>
            <a:r>
              <a:rPr lang="ru-RU" dirty="0" err="1" smtClean="0">
                <a:solidFill>
                  <a:srgbClr val="FFFF00"/>
                </a:solidFill>
              </a:rPr>
              <a:t>червні-липні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Молоді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змії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з`являються</a:t>
            </a:r>
            <a:r>
              <a:rPr lang="ru-RU" dirty="0" smtClean="0">
                <a:solidFill>
                  <a:srgbClr val="FFFF00"/>
                </a:solidFill>
              </a:rPr>
              <a:t> у </a:t>
            </a:r>
            <a:r>
              <a:rPr lang="ru-RU" dirty="0" err="1" smtClean="0">
                <a:solidFill>
                  <a:srgbClr val="FFFF00"/>
                </a:solidFill>
              </a:rPr>
              <a:t>серпні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Неотруйний</a:t>
            </a:r>
            <a:r>
              <a:rPr lang="ru-RU" dirty="0" smtClean="0">
                <a:solidFill>
                  <a:srgbClr val="FFFF00"/>
                </a:solidFill>
              </a:rPr>
              <a:t>. Живиться </a:t>
            </a:r>
            <a:r>
              <a:rPr lang="ru-RU" dirty="0" err="1" smtClean="0">
                <a:solidFill>
                  <a:srgbClr val="FFFF00"/>
                </a:solidFill>
              </a:rPr>
              <a:t>гризунами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рідше</a:t>
            </a:r>
            <a:r>
              <a:rPr lang="ru-RU" dirty="0" smtClean="0">
                <a:solidFill>
                  <a:srgbClr val="FFFF00"/>
                </a:solidFill>
              </a:rPr>
              <a:t> птахами. </a:t>
            </a:r>
          </a:p>
          <a:p>
            <a:pPr algn="just"/>
            <a:r>
              <a:rPr lang="ru-RU" dirty="0" smtClean="0">
                <a:solidFill>
                  <a:srgbClr val="FFFF00"/>
                </a:solidFill>
              </a:rPr>
              <a:t>Заходи </a:t>
            </a:r>
            <a:r>
              <a:rPr lang="ru-RU" dirty="0" err="1" smtClean="0">
                <a:solidFill>
                  <a:srgbClr val="FFFF00"/>
                </a:solidFill>
              </a:rPr>
              <a:t>охорони</a:t>
            </a:r>
            <a:r>
              <a:rPr lang="ru-RU" dirty="0" smtClean="0">
                <a:solidFill>
                  <a:srgbClr val="FFFF00"/>
                </a:solidFill>
              </a:rPr>
              <a:t>. Вид занесений до </a:t>
            </a:r>
            <a:r>
              <a:rPr lang="ru-RU" dirty="0" err="1" smtClean="0">
                <a:solidFill>
                  <a:srgbClr val="FFFF00"/>
                </a:solidFill>
              </a:rPr>
              <a:t>першого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видання</a:t>
            </a:r>
            <a:r>
              <a:rPr lang="ru-RU" dirty="0" smtClean="0">
                <a:solidFill>
                  <a:srgbClr val="FFFF00"/>
                </a:solidFill>
              </a:rPr>
              <a:t> ЧКУ та ЧК МСОП. В наш час </a:t>
            </a:r>
            <a:r>
              <a:rPr lang="ru-RU" dirty="0" err="1" smtClean="0">
                <a:solidFill>
                  <a:srgbClr val="FFFF00"/>
                </a:solidFill>
              </a:rPr>
              <a:t>можливі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знахідки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поодиноких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особин</a:t>
            </a:r>
            <a:r>
              <a:rPr lang="ru-RU" dirty="0" smtClean="0">
                <a:solidFill>
                  <a:srgbClr val="FFFF00"/>
                </a:solidFill>
              </a:rPr>
              <a:t> на </a:t>
            </a:r>
            <a:r>
              <a:rPr lang="ru-RU" dirty="0" err="1" smtClean="0">
                <a:solidFill>
                  <a:srgbClr val="FFFF00"/>
                </a:solidFill>
              </a:rPr>
              <a:t>території</a:t>
            </a:r>
            <a:r>
              <a:rPr lang="ru-RU" dirty="0" smtClean="0">
                <a:solidFill>
                  <a:srgbClr val="FFFF00"/>
                </a:solidFill>
              </a:rPr>
              <a:t> НПП "</a:t>
            </a:r>
            <a:r>
              <a:rPr lang="ru-RU" dirty="0" err="1" smtClean="0">
                <a:solidFill>
                  <a:srgbClr val="FFFF00"/>
                </a:solidFill>
              </a:rPr>
              <a:t>Вижницький</a:t>
            </a:r>
            <a:r>
              <a:rPr lang="ru-RU" dirty="0" smtClean="0">
                <a:solidFill>
                  <a:srgbClr val="FFFF00"/>
                </a:solidFill>
              </a:rPr>
              <a:t>".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2852"/>
            <a:ext cx="428625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286124"/>
            <a:ext cx="3810026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57620" y="285728"/>
            <a:ext cx="4722825" cy="6286544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rgbClr val="92D050"/>
                </a:solidFill>
              </a:rPr>
              <a:t>                                       </a:t>
            </a:r>
            <a:r>
              <a:rPr lang="ru-RU" sz="1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МІДЯНКА</a:t>
            </a:r>
            <a:r>
              <a:rPr lang="en-US" sz="1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1800" dirty="0" smtClean="0">
                <a:solidFill>
                  <a:srgbClr val="92D050"/>
                </a:solidFill>
              </a:rPr>
              <a:t> </a:t>
            </a:r>
          </a:p>
          <a:p>
            <a:pPr algn="just"/>
            <a:r>
              <a:rPr lang="ru-RU" dirty="0" smtClean="0">
                <a:solidFill>
                  <a:srgbClr val="92D050"/>
                </a:solidFill>
              </a:rPr>
              <a:t>Ряд </a:t>
            </a:r>
            <a:r>
              <a:rPr lang="ru-RU" dirty="0" err="1" smtClean="0">
                <a:solidFill>
                  <a:srgbClr val="92D050"/>
                </a:solidFill>
              </a:rPr>
              <a:t>Лускаті</a:t>
            </a:r>
            <a:r>
              <a:rPr lang="ru-RU" dirty="0" smtClean="0">
                <a:solidFill>
                  <a:srgbClr val="92D050"/>
                </a:solidFill>
              </a:rPr>
              <a:t> - </a:t>
            </a:r>
            <a:r>
              <a:rPr lang="en-US" dirty="0" err="1" smtClean="0">
                <a:solidFill>
                  <a:srgbClr val="92D050"/>
                </a:solidFill>
              </a:rPr>
              <a:t>Squamata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</a:p>
          <a:p>
            <a:pPr algn="just"/>
            <a:r>
              <a:rPr lang="ru-RU" dirty="0" smtClean="0">
                <a:solidFill>
                  <a:srgbClr val="92D050"/>
                </a:solidFill>
              </a:rPr>
              <a:t>Родина </a:t>
            </a:r>
            <a:r>
              <a:rPr lang="ru-RU" dirty="0" err="1" smtClean="0">
                <a:solidFill>
                  <a:srgbClr val="92D050"/>
                </a:solidFill>
              </a:rPr>
              <a:t>Вужеві</a:t>
            </a:r>
            <a:r>
              <a:rPr lang="ru-RU" dirty="0" smtClean="0">
                <a:solidFill>
                  <a:srgbClr val="92D050"/>
                </a:solidFill>
              </a:rPr>
              <a:t> - </a:t>
            </a:r>
            <a:r>
              <a:rPr lang="en-US" dirty="0" err="1" smtClean="0">
                <a:solidFill>
                  <a:srgbClr val="92D050"/>
                </a:solidFill>
              </a:rPr>
              <a:t>Colubridae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</a:p>
          <a:p>
            <a:pPr algn="just"/>
            <a:r>
              <a:rPr lang="ru-RU" dirty="0" smtClean="0">
                <a:solidFill>
                  <a:srgbClr val="92D050"/>
                </a:solidFill>
              </a:rPr>
              <a:t>Статус - І</a:t>
            </a:r>
            <a:r>
              <a:rPr lang="en-US" dirty="0" smtClean="0">
                <a:solidFill>
                  <a:srgbClr val="92D050"/>
                </a:solidFill>
              </a:rPr>
              <a:t>I </a:t>
            </a:r>
            <a:r>
              <a:rPr lang="ru-RU" dirty="0" err="1" smtClean="0">
                <a:solidFill>
                  <a:srgbClr val="92D050"/>
                </a:solidFill>
              </a:rPr>
              <a:t>категорія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</a:p>
          <a:p>
            <a:pPr algn="just"/>
            <a:r>
              <a:rPr lang="ru-RU" dirty="0" err="1" smtClean="0">
                <a:solidFill>
                  <a:srgbClr val="92D050"/>
                </a:solidFill>
              </a:rPr>
              <a:t>Визначення</a:t>
            </a:r>
            <a:r>
              <a:rPr lang="ru-RU" dirty="0" smtClean="0">
                <a:solidFill>
                  <a:srgbClr val="92D050"/>
                </a:solidFill>
              </a:rPr>
              <a:t> у </a:t>
            </a:r>
            <a:r>
              <a:rPr lang="ru-RU" dirty="0" err="1" smtClean="0">
                <a:solidFill>
                  <a:srgbClr val="92D050"/>
                </a:solidFill>
              </a:rPr>
              <a:t>природі</a:t>
            </a:r>
            <a:r>
              <a:rPr lang="ru-RU" dirty="0" smtClean="0">
                <a:solidFill>
                  <a:srgbClr val="92D050"/>
                </a:solidFill>
              </a:rPr>
              <a:t>. Не </a:t>
            </a:r>
            <a:r>
              <a:rPr lang="ru-RU" dirty="0" err="1" smtClean="0">
                <a:solidFill>
                  <a:srgbClr val="92D050"/>
                </a:solidFill>
              </a:rPr>
              <a:t>більше</a:t>
            </a:r>
            <a:r>
              <a:rPr lang="ru-RU" dirty="0" smtClean="0">
                <a:solidFill>
                  <a:srgbClr val="92D050"/>
                </a:solidFill>
              </a:rPr>
              <a:t> 75 см </a:t>
            </a:r>
            <a:r>
              <a:rPr lang="ru-RU" dirty="0" err="1" smtClean="0">
                <a:solidFill>
                  <a:srgbClr val="92D050"/>
                </a:solidFill>
              </a:rPr>
              <a:t>завдовжки</a:t>
            </a:r>
            <a:r>
              <a:rPr lang="ru-RU" dirty="0" smtClean="0">
                <a:solidFill>
                  <a:srgbClr val="92D050"/>
                </a:solidFill>
              </a:rPr>
              <a:t>. Голова </a:t>
            </a:r>
            <a:r>
              <a:rPr lang="ru-RU" dirty="0" err="1" smtClean="0">
                <a:solidFill>
                  <a:srgbClr val="92D050"/>
                </a:solidFill>
              </a:rPr>
              <a:t>дещо</a:t>
            </a:r>
            <a:r>
              <a:rPr lang="ru-RU" dirty="0" smtClean="0">
                <a:solidFill>
                  <a:srgbClr val="92D050"/>
                </a:solidFill>
              </a:rPr>
              <a:t> приплюснута </a:t>
            </a:r>
            <a:r>
              <a:rPr lang="ru-RU" dirty="0" err="1" smtClean="0">
                <a:solidFill>
                  <a:srgbClr val="92D050"/>
                </a:solidFill>
              </a:rPr>
              <a:t>і</a:t>
            </a:r>
            <a:r>
              <a:rPr lang="ru-RU" dirty="0" smtClean="0">
                <a:solidFill>
                  <a:srgbClr val="92D050"/>
                </a:solidFill>
              </a:rPr>
              <a:t> слабо </a:t>
            </a:r>
            <a:r>
              <a:rPr lang="ru-RU" dirty="0" err="1" smtClean="0">
                <a:solidFill>
                  <a:srgbClr val="92D050"/>
                </a:solidFill>
              </a:rPr>
              <a:t>відмежована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від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тулуба</a:t>
            </a:r>
            <a:r>
              <a:rPr lang="ru-RU" dirty="0" smtClean="0">
                <a:solidFill>
                  <a:srgbClr val="92D050"/>
                </a:solidFill>
              </a:rPr>
              <a:t>. </a:t>
            </a:r>
            <a:r>
              <a:rPr lang="ru-RU" dirty="0" err="1" smtClean="0">
                <a:solidFill>
                  <a:srgbClr val="92D050"/>
                </a:solidFill>
              </a:rPr>
              <a:t>Забарвлення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мінливе</a:t>
            </a:r>
            <a:r>
              <a:rPr lang="ru-RU" dirty="0" smtClean="0">
                <a:solidFill>
                  <a:srgbClr val="92D050"/>
                </a:solidFill>
              </a:rPr>
              <a:t>; </a:t>
            </a:r>
            <a:r>
              <a:rPr lang="ru-RU" dirty="0" err="1" smtClean="0">
                <a:solidFill>
                  <a:srgbClr val="92D050"/>
                </a:solidFill>
              </a:rPr>
              <a:t>Зверху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сірувате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або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коричневувате</a:t>
            </a:r>
            <a:r>
              <a:rPr lang="ru-RU" dirty="0" smtClean="0">
                <a:solidFill>
                  <a:srgbClr val="92D050"/>
                </a:solidFill>
              </a:rPr>
              <a:t> до </a:t>
            </a:r>
            <a:r>
              <a:rPr lang="ru-RU" dirty="0" err="1" smtClean="0">
                <a:solidFill>
                  <a:srgbClr val="92D050"/>
                </a:solidFill>
              </a:rPr>
              <a:t>червоно-бурого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і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мідно-червоного</a:t>
            </a:r>
            <a:r>
              <a:rPr lang="ru-RU" dirty="0" smtClean="0">
                <a:solidFill>
                  <a:srgbClr val="92D050"/>
                </a:solidFill>
              </a:rPr>
              <a:t> в основному в </a:t>
            </a:r>
            <a:r>
              <a:rPr lang="ru-RU" dirty="0" err="1" smtClean="0">
                <a:solidFill>
                  <a:srgbClr val="92D050"/>
                </a:solidFill>
              </a:rPr>
              <a:t>самців</a:t>
            </a:r>
            <a:r>
              <a:rPr lang="ru-RU" dirty="0" smtClean="0">
                <a:solidFill>
                  <a:srgbClr val="92D050"/>
                </a:solidFill>
              </a:rPr>
              <a:t>). На </a:t>
            </a:r>
            <a:r>
              <a:rPr lang="ru-RU" dirty="0" err="1" smtClean="0">
                <a:solidFill>
                  <a:srgbClr val="92D050"/>
                </a:solidFill>
              </a:rPr>
              <a:t>спині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і</a:t>
            </a:r>
            <a:r>
              <a:rPr lang="ru-RU" dirty="0" smtClean="0">
                <a:solidFill>
                  <a:srgbClr val="92D050"/>
                </a:solidFill>
              </a:rPr>
              <a:t> боках - </a:t>
            </a:r>
            <a:r>
              <a:rPr lang="ru-RU" dirty="0" err="1" smtClean="0">
                <a:solidFill>
                  <a:srgbClr val="92D050"/>
                </a:solidFill>
              </a:rPr>
              <a:t>темно-бурі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плями</a:t>
            </a:r>
            <a:r>
              <a:rPr lang="ru-RU" dirty="0" smtClean="0">
                <a:solidFill>
                  <a:srgbClr val="92D050"/>
                </a:solidFill>
              </a:rPr>
              <a:t>, .  На </a:t>
            </a:r>
            <a:r>
              <a:rPr lang="ru-RU" dirty="0" err="1" smtClean="0">
                <a:solidFill>
                  <a:srgbClr val="92D050"/>
                </a:solidFill>
              </a:rPr>
              <a:t>шиї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дві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смуги</a:t>
            </a:r>
            <a:r>
              <a:rPr lang="ru-RU" dirty="0" smtClean="0">
                <a:solidFill>
                  <a:srgbClr val="92D050"/>
                </a:solidFill>
              </a:rPr>
              <a:t> бурого </a:t>
            </a:r>
            <a:r>
              <a:rPr lang="ru-RU" dirty="0" err="1" smtClean="0">
                <a:solidFill>
                  <a:srgbClr val="92D050"/>
                </a:solidFill>
              </a:rPr>
              <a:t>або</a:t>
            </a:r>
            <a:r>
              <a:rPr lang="ru-RU" dirty="0" smtClean="0">
                <a:solidFill>
                  <a:srgbClr val="92D050"/>
                </a:solidFill>
              </a:rPr>
              <a:t> темно-бурого </a:t>
            </a:r>
            <a:r>
              <a:rPr lang="ru-RU" dirty="0" err="1" smtClean="0">
                <a:solidFill>
                  <a:srgbClr val="92D050"/>
                </a:solidFill>
              </a:rPr>
              <a:t>кольору</a:t>
            </a:r>
            <a:r>
              <a:rPr lang="ru-RU" dirty="0" smtClean="0">
                <a:solidFill>
                  <a:srgbClr val="92D050"/>
                </a:solidFill>
              </a:rPr>
              <a:t>. </a:t>
            </a:r>
            <a:r>
              <a:rPr lang="ru-RU" dirty="0" err="1" smtClean="0">
                <a:solidFill>
                  <a:srgbClr val="92D050"/>
                </a:solidFill>
              </a:rPr>
              <a:t>Від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ніздрі</a:t>
            </a:r>
            <a:r>
              <a:rPr lang="ru-RU" dirty="0" smtClean="0">
                <a:solidFill>
                  <a:srgbClr val="92D050"/>
                </a:solidFill>
              </a:rPr>
              <a:t> через око </a:t>
            </a:r>
            <a:r>
              <a:rPr lang="ru-RU" dirty="0" err="1" smtClean="0">
                <a:solidFill>
                  <a:srgbClr val="92D050"/>
                </a:solidFill>
              </a:rPr>
              <a:t>і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далі</a:t>
            </a:r>
            <a:r>
              <a:rPr lang="ru-RU" dirty="0" smtClean="0">
                <a:solidFill>
                  <a:srgbClr val="92D050"/>
                </a:solidFill>
              </a:rPr>
              <a:t> до кута рота </a:t>
            </a:r>
            <a:r>
              <a:rPr lang="ru-RU" dirty="0" err="1" smtClean="0">
                <a:solidFill>
                  <a:srgbClr val="92D050"/>
                </a:solidFill>
              </a:rPr>
              <a:t>тягнеться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вузька</a:t>
            </a:r>
            <a:r>
              <a:rPr lang="ru-RU" dirty="0" smtClean="0">
                <a:solidFill>
                  <a:srgbClr val="92D050"/>
                </a:solidFill>
              </a:rPr>
              <a:t> темна смута. Черево </a:t>
            </a:r>
            <a:r>
              <a:rPr lang="ru-RU" dirty="0" err="1" smtClean="0">
                <a:solidFill>
                  <a:srgbClr val="92D050"/>
                </a:solidFill>
              </a:rPr>
              <a:t>сіре</a:t>
            </a:r>
            <a:r>
              <a:rPr lang="ru-RU" dirty="0" smtClean="0">
                <a:solidFill>
                  <a:srgbClr val="92D050"/>
                </a:solidFill>
              </a:rPr>
              <a:t>, </a:t>
            </a:r>
            <a:r>
              <a:rPr lang="ru-RU" dirty="0" err="1" smtClean="0">
                <a:solidFill>
                  <a:srgbClr val="92D050"/>
                </a:solidFill>
              </a:rPr>
              <a:t>бурувате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або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майже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червоне</a:t>
            </a:r>
            <a:r>
              <a:rPr lang="ru-RU" dirty="0" smtClean="0">
                <a:solidFill>
                  <a:srgbClr val="92D050"/>
                </a:solidFill>
              </a:rPr>
              <a:t>, </a:t>
            </a:r>
            <a:r>
              <a:rPr lang="ru-RU" dirty="0" err="1" smtClean="0">
                <a:solidFill>
                  <a:srgbClr val="92D050"/>
                </a:solidFill>
              </a:rPr>
              <a:t>переважно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з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темними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плямами</a:t>
            </a:r>
            <a:r>
              <a:rPr lang="ru-RU" dirty="0" smtClean="0">
                <a:solidFill>
                  <a:srgbClr val="92D050"/>
                </a:solidFill>
              </a:rPr>
              <a:t> та </a:t>
            </a:r>
            <a:r>
              <a:rPr lang="ru-RU" dirty="0" err="1" smtClean="0">
                <a:solidFill>
                  <a:srgbClr val="92D050"/>
                </a:solidFill>
              </a:rPr>
              <a:t>крапками</a:t>
            </a:r>
            <a:r>
              <a:rPr lang="ru-RU" dirty="0" smtClean="0">
                <a:solidFill>
                  <a:srgbClr val="92D050"/>
                </a:solidFill>
              </a:rPr>
              <a:t>. </a:t>
            </a:r>
          </a:p>
          <a:p>
            <a:pPr algn="just"/>
            <a:r>
              <a:rPr lang="ru-RU" dirty="0" err="1" smtClean="0">
                <a:solidFill>
                  <a:srgbClr val="92D050"/>
                </a:solidFill>
              </a:rPr>
              <a:t>Поширення</a:t>
            </a:r>
            <a:r>
              <a:rPr lang="ru-RU" dirty="0" smtClean="0">
                <a:solidFill>
                  <a:srgbClr val="92D050"/>
                </a:solidFill>
              </a:rPr>
              <a:t>. </a:t>
            </a:r>
            <a:r>
              <a:rPr lang="ru-RU" dirty="0" err="1" smtClean="0">
                <a:solidFill>
                  <a:srgbClr val="92D050"/>
                </a:solidFill>
              </a:rPr>
              <a:t>Західна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частина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лісостепової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природної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зони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Чернівецької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області</a:t>
            </a:r>
            <a:r>
              <a:rPr lang="ru-RU" dirty="0" smtClean="0">
                <a:solidFill>
                  <a:srgbClr val="92D050"/>
                </a:solidFill>
              </a:rPr>
              <a:t>, </a:t>
            </a:r>
            <a:r>
              <a:rPr lang="ru-RU" dirty="0" err="1" smtClean="0">
                <a:solidFill>
                  <a:srgbClr val="92D050"/>
                </a:solidFill>
              </a:rPr>
              <a:t>гірські</a:t>
            </a:r>
            <a:r>
              <a:rPr lang="ru-RU" dirty="0" smtClean="0">
                <a:solidFill>
                  <a:srgbClr val="92D050"/>
                </a:solidFill>
              </a:rPr>
              <a:t> та </a:t>
            </a:r>
            <a:r>
              <a:rPr lang="ru-RU" dirty="0" err="1" smtClean="0">
                <a:solidFill>
                  <a:srgbClr val="92D050"/>
                </a:solidFill>
              </a:rPr>
              <a:t>передгірські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ділянки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Буковинських</a:t>
            </a:r>
            <a:r>
              <a:rPr lang="ru-RU" dirty="0" smtClean="0">
                <a:solidFill>
                  <a:srgbClr val="92D050"/>
                </a:solidFill>
              </a:rPr>
              <a:t> Карпат. </a:t>
            </a:r>
          </a:p>
          <a:p>
            <a:pPr algn="just"/>
            <a:r>
              <a:rPr lang="ru-RU" dirty="0" err="1" smtClean="0">
                <a:solidFill>
                  <a:srgbClr val="92D050"/>
                </a:solidFill>
              </a:rPr>
              <a:t>Місця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перебування</a:t>
            </a:r>
            <a:r>
              <a:rPr lang="ru-RU" dirty="0" smtClean="0">
                <a:solidFill>
                  <a:srgbClr val="92D050"/>
                </a:solidFill>
              </a:rPr>
              <a:t>. </a:t>
            </a:r>
            <a:r>
              <a:rPr lang="ru-RU" dirty="0" err="1" smtClean="0">
                <a:solidFill>
                  <a:srgbClr val="92D050"/>
                </a:solidFill>
              </a:rPr>
              <a:t>Сонячні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галявини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й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узлісся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листяних</a:t>
            </a:r>
            <a:r>
              <a:rPr lang="ru-RU" dirty="0" smtClean="0">
                <a:solidFill>
                  <a:srgbClr val="92D050"/>
                </a:solidFill>
              </a:rPr>
              <a:t>, </a:t>
            </a:r>
            <a:r>
              <a:rPr lang="ru-RU" dirty="0" err="1" smtClean="0">
                <a:solidFill>
                  <a:srgbClr val="92D050"/>
                </a:solidFill>
              </a:rPr>
              <a:t>хвойних</a:t>
            </a:r>
            <a:r>
              <a:rPr lang="ru-RU" dirty="0" smtClean="0">
                <a:solidFill>
                  <a:srgbClr val="92D050"/>
                </a:solidFill>
              </a:rPr>
              <a:t> : </a:t>
            </a:r>
            <a:r>
              <a:rPr lang="ru-RU" dirty="0" err="1" smtClean="0">
                <a:solidFill>
                  <a:srgbClr val="92D050"/>
                </a:solidFill>
              </a:rPr>
              <a:t>мішаних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лісів</a:t>
            </a:r>
            <a:r>
              <a:rPr lang="ru-RU" dirty="0" smtClean="0">
                <a:solidFill>
                  <a:srgbClr val="92D050"/>
                </a:solidFill>
              </a:rPr>
              <a:t>, </a:t>
            </a:r>
            <a:r>
              <a:rPr lang="ru-RU" dirty="0" err="1" smtClean="0">
                <a:solidFill>
                  <a:srgbClr val="92D050"/>
                </a:solidFill>
              </a:rPr>
              <a:t>сухі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схили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ярів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і</a:t>
            </a:r>
            <a:r>
              <a:rPr lang="ru-RU" dirty="0" smtClean="0">
                <a:solidFill>
                  <a:srgbClr val="92D050"/>
                </a:solidFill>
              </a:rPr>
              <a:t> балок </a:t>
            </a:r>
            <a:r>
              <a:rPr lang="ru-RU" dirty="0" err="1" smtClean="0">
                <a:solidFill>
                  <a:srgbClr val="92D050"/>
                </a:solidFill>
              </a:rPr>
              <a:t>з</a:t>
            </a:r>
            <a:r>
              <a:rPr lang="ru-RU" dirty="0" smtClean="0">
                <a:solidFill>
                  <a:srgbClr val="92D050"/>
                </a:solidFill>
              </a:rPr>
              <a:t> добре </a:t>
            </a:r>
            <a:r>
              <a:rPr lang="ru-RU" dirty="0" err="1" smtClean="0">
                <a:solidFill>
                  <a:srgbClr val="92D050"/>
                </a:solidFill>
              </a:rPr>
              <a:t>розвиненим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трав'яним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юкривом</a:t>
            </a:r>
            <a:r>
              <a:rPr lang="ru-RU" dirty="0" smtClean="0">
                <a:solidFill>
                  <a:srgbClr val="92D050"/>
                </a:solidFill>
              </a:rPr>
              <a:t>. </a:t>
            </a:r>
            <a:r>
              <a:rPr lang="ru-RU" dirty="0" err="1" smtClean="0">
                <a:solidFill>
                  <a:srgbClr val="92D050"/>
                </a:solidFill>
              </a:rPr>
              <a:t>свіжі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вирубки</a:t>
            </a:r>
            <a:r>
              <a:rPr lang="ru-RU" dirty="0" smtClean="0">
                <a:solidFill>
                  <a:srgbClr val="92D050"/>
                </a:solidFill>
              </a:rPr>
              <a:t>, </a:t>
            </a:r>
            <a:r>
              <a:rPr lang="ru-RU" dirty="0" err="1" smtClean="0">
                <a:solidFill>
                  <a:srgbClr val="92D050"/>
                </a:solidFill>
              </a:rPr>
              <a:t>зарослі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чагарником</a:t>
            </a:r>
            <a:r>
              <a:rPr lang="ru-RU" dirty="0" smtClean="0">
                <a:solidFill>
                  <a:srgbClr val="92D050"/>
                </a:solidFill>
              </a:rPr>
              <a:t>, </a:t>
            </a:r>
            <a:r>
              <a:rPr lang="ru-RU" dirty="0" err="1" smtClean="0">
                <a:solidFill>
                  <a:srgbClr val="92D050"/>
                </a:solidFill>
              </a:rPr>
              <a:t>виходи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скельних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порід</a:t>
            </a:r>
            <a:r>
              <a:rPr lang="ru-RU" dirty="0" smtClean="0">
                <a:solidFill>
                  <a:srgbClr val="92D050"/>
                </a:solidFill>
              </a:rPr>
              <a:t> у </a:t>
            </a:r>
            <a:r>
              <a:rPr lang="ru-RU" dirty="0" err="1" smtClean="0">
                <a:solidFill>
                  <a:srgbClr val="92D050"/>
                </a:solidFill>
              </a:rPr>
              <a:t>лолинах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річок</a:t>
            </a:r>
            <a:r>
              <a:rPr lang="ru-RU" dirty="0" smtClean="0">
                <a:solidFill>
                  <a:srgbClr val="92D050"/>
                </a:solidFill>
              </a:rPr>
              <a:t>. </a:t>
            </a:r>
            <a:r>
              <a:rPr lang="ru-RU" dirty="0" err="1" smtClean="0">
                <a:solidFill>
                  <a:srgbClr val="92D050"/>
                </a:solidFill>
              </a:rPr>
              <a:t>Уникає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вологих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ділянок</a:t>
            </a:r>
            <a:r>
              <a:rPr lang="ru-RU" dirty="0" smtClean="0">
                <a:solidFill>
                  <a:srgbClr val="92D050"/>
                </a:solidFill>
              </a:rPr>
              <a:t>. </a:t>
            </a:r>
          </a:p>
          <a:p>
            <a:pPr algn="just"/>
            <a:r>
              <a:rPr lang="ru-RU" dirty="0" smtClean="0">
                <a:solidFill>
                  <a:srgbClr val="92D050"/>
                </a:solidFill>
              </a:rPr>
              <a:t>. </a:t>
            </a:r>
            <a:r>
              <a:rPr lang="uk-UA" dirty="0" smtClean="0">
                <a:solidFill>
                  <a:srgbClr val="92D050"/>
                </a:solidFill>
              </a:rPr>
              <a:t>Сховища</a:t>
            </a:r>
            <a:r>
              <a:rPr lang="ru-RU" dirty="0" smtClean="0">
                <a:solidFill>
                  <a:srgbClr val="92D050"/>
                </a:solidFill>
              </a:rPr>
              <a:t> - в </a:t>
            </a:r>
            <a:r>
              <a:rPr lang="ru-RU" dirty="0" err="1" smtClean="0">
                <a:solidFill>
                  <a:srgbClr val="92D050"/>
                </a:solidFill>
              </a:rPr>
              <a:t>щілинах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і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тріщинах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скель</a:t>
            </a:r>
            <a:r>
              <a:rPr lang="ru-RU" dirty="0" smtClean="0">
                <a:solidFill>
                  <a:srgbClr val="92D050"/>
                </a:solidFill>
              </a:rPr>
              <a:t>, у </a:t>
            </a:r>
            <a:r>
              <a:rPr lang="ru-RU" dirty="0" err="1" smtClean="0">
                <a:solidFill>
                  <a:srgbClr val="92D050"/>
                </a:solidFill>
              </a:rPr>
              <a:t>порожнинах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під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мякими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брилами</a:t>
            </a:r>
            <a:r>
              <a:rPr lang="ru-RU" dirty="0" smtClean="0">
                <a:solidFill>
                  <a:srgbClr val="92D050"/>
                </a:solidFill>
              </a:rPr>
              <a:t>, в норах. Живиться </a:t>
            </a:r>
            <a:r>
              <a:rPr lang="ru-RU" dirty="0" err="1" smtClean="0">
                <a:solidFill>
                  <a:srgbClr val="92D050"/>
                </a:solidFill>
              </a:rPr>
              <a:t>переважно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ящірками</a:t>
            </a:r>
            <a:r>
              <a:rPr lang="ru-RU" dirty="0" smtClean="0">
                <a:solidFill>
                  <a:srgbClr val="92D050"/>
                </a:solidFill>
              </a:rPr>
              <a:t>, </a:t>
            </a:r>
            <a:r>
              <a:rPr lang="ru-RU" dirty="0" err="1" smtClean="0">
                <a:solidFill>
                  <a:srgbClr val="92D050"/>
                </a:solidFill>
              </a:rPr>
              <a:t>інколи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пташенятами</a:t>
            </a:r>
            <a:r>
              <a:rPr lang="ru-RU" dirty="0" smtClean="0">
                <a:solidFill>
                  <a:srgbClr val="92D050"/>
                </a:solidFill>
              </a:rPr>
              <a:t>. </a:t>
            </a:r>
            <a:r>
              <a:rPr lang="ru-RU" dirty="0" err="1" smtClean="0">
                <a:solidFill>
                  <a:srgbClr val="92D050"/>
                </a:solidFill>
              </a:rPr>
              <a:t>мишоподібними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гризунами</a:t>
            </a:r>
            <a:r>
              <a:rPr lang="ru-RU" dirty="0" smtClean="0">
                <a:solidFill>
                  <a:srgbClr val="92D050"/>
                </a:solidFill>
              </a:rPr>
              <a:t> та </a:t>
            </a:r>
            <a:r>
              <a:rPr lang="ru-RU" dirty="0" err="1" smtClean="0">
                <a:solidFill>
                  <a:srgbClr val="92D050"/>
                </a:solidFill>
              </a:rPr>
              <a:t>комахами</a:t>
            </a:r>
            <a:r>
              <a:rPr lang="ru-RU" dirty="0" smtClean="0">
                <a:solidFill>
                  <a:srgbClr val="92D050"/>
                </a:solidFill>
              </a:rPr>
              <a:t>. </a:t>
            </a:r>
            <a:r>
              <a:rPr lang="ru-RU" dirty="0" err="1" smtClean="0">
                <a:solidFill>
                  <a:srgbClr val="92D050"/>
                </a:solidFill>
              </a:rPr>
              <a:t>Статевозрілою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стає</a:t>
            </a:r>
            <a:r>
              <a:rPr lang="ru-RU" dirty="0" smtClean="0">
                <a:solidFill>
                  <a:srgbClr val="92D050"/>
                </a:solidFill>
              </a:rPr>
              <a:t> на 3-му </a:t>
            </a:r>
            <a:r>
              <a:rPr lang="ru-RU" dirty="0" err="1" smtClean="0">
                <a:solidFill>
                  <a:srgbClr val="92D050"/>
                </a:solidFill>
              </a:rPr>
              <a:t>році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життя</a:t>
            </a:r>
            <a:r>
              <a:rPr lang="ru-RU" dirty="0" smtClean="0">
                <a:solidFill>
                  <a:srgbClr val="92D050"/>
                </a:solidFill>
              </a:rPr>
              <a:t>. .</a:t>
            </a:r>
            <a:r>
              <a:rPr lang="ru-RU" dirty="0" err="1" smtClean="0">
                <a:solidFill>
                  <a:srgbClr val="92D050"/>
                </a:solidFill>
              </a:rPr>
              <a:t>Яйцеживородна</a:t>
            </a:r>
            <a:r>
              <a:rPr lang="ru-RU" dirty="0" smtClean="0">
                <a:solidFill>
                  <a:srgbClr val="92D050"/>
                </a:solidFill>
              </a:rPr>
              <a:t>; </a:t>
            </a:r>
            <a:r>
              <a:rPr lang="ru-RU" dirty="0" err="1" smtClean="0">
                <a:solidFill>
                  <a:srgbClr val="92D050"/>
                </a:solidFill>
              </a:rPr>
              <a:t>шлюбний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період</a:t>
            </a:r>
            <a:r>
              <a:rPr lang="ru-RU" dirty="0" smtClean="0">
                <a:solidFill>
                  <a:srgbClr val="92D050"/>
                </a:solidFill>
              </a:rPr>
              <a:t> у </a:t>
            </a:r>
            <a:r>
              <a:rPr lang="ru-RU" dirty="0" err="1" smtClean="0">
                <a:solidFill>
                  <a:srgbClr val="92D050"/>
                </a:solidFill>
              </a:rPr>
              <a:t>травні</a:t>
            </a:r>
            <a:r>
              <a:rPr lang="ru-RU" dirty="0" smtClean="0">
                <a:solidFill>
                  <a:srgbClr val="92D050"/>
                </a:solidFill>
              </a:rPr>
              <a:t>. В </a:t>
            </a:r>
            <a:r>
              <a:rPr lang="ru-RU" dirty="0" err="1" smtClean="0">
                <a:solidFill>
                  <a:srgbClr val="92D050"/>
                </a:solidFill>
              </a:rPr>
              <a:t>серпні-вересні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народжує</a:t>
            </a:r>
            <a:r>
              <a:rPr lang="ru-RU" dirty="0" smtClean="0">
                <a:solidFill>
                  <a:srgbClr val="92D050"/>
                </a:solidFill>
              </a:rPr>
              <a:t> 4-19 </a:t>
            </a:r>
            <a:r>
              <a:rPr lang="ru-RU" dirty="0" err="1" smtClean="0">
                <a:solidFill>
                  <a:srgbClr val="92D050"/>
                </a:solidFill>
              </a:rPr>
              <a:t>малят</a:t>
            </a:r>
            <a:r>
              <a:rPr lang="ru-RU" dirty="0" smtClean="0">
                <a:solidFill>
                  <a:srgbClr val="92D050"/>
                </a:solidFill>
              </a:rPr>
              <a:t>. Не </a:t>
            </a:r>
            <a:r>
              <a:rPr lang="ru-RU" dirty="0" err="1" smtClean="0">
                <a:solidFill>
                  <a:srgbClr val="92D050"/>
                </a:solidFill>
              </a:rPr>
              <a:t>отруйна</a:t>
            </a:r>
            <a:r>
              <a:rPr lang="ru-RU" dirty="0" smtClean="0">
                <a:solidFill>
                  <a:srgbClr val="92D050"/>
                </a:solidFill>
              </a:rPr>
              <a:t>.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900" y="571480"/>
            <a:ext cx="3482282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143248"/>
            <a:ext cx="3429004" cy="25717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3" y="273050"/>
            <a:ext cx="2786082" cy="512744"/>
          </a:xfrm>
        </p:spPr>
        <p:txBody>
          <a:bodyPr/>
          <a:lstStyle/>
          <a:p>
            <a:r>
              <a:rPr lang="ru-RU" b="1" dirty="0" err="1" smtClean="0"/>
              <a:t>Ящірка</a:t>
            </a:r>
            <a:r>
              <a:rPr lang="ru-RU" b="1" dirty="0" smtClean="0"/>
              <a:t> прудка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785794"/>
            <a:ext cx="3214710" cy="578647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rgbClr val="FFFF00"/>
                </a:solidFill>
              </a:rPr>
              <a:t>Ряд  </a:t>
            </a:r>
            <a:r>
              <a:rPr lang="ru-RU" dirty="0" err="1" smtClean="0">
                <a:solidFill>
                  <a:srgbClr val="FFFF00"/>
                </a:solidFill>
              </a:rPr>
              <a:t>Лускаті</a:t>
            </a:r>
            <a:endParaRPr lang="en-US" dirty="0" smtClean="0">
              <a:solidFill>
                <a:srgbClr val="FFFF00"/>
              </a:solidFill>
            </a:endParaRPr>
          </a:p>
          <a:p>
            <a:pPr algn="just"/>
            <a:r>
              <a:rPr lang="ru-RU" dirty="0" err="1" smtClean="0">
                <a:solidFill>
                  <a:srgbClr val="FFFF00"/>
                </a:solidFill>
              </a:rPr>
              <a:t>Під</a:t>
            </a:r>
            <a:r>
              <a:rPr lang="ru-RU" dirty="0" smtClean="0">
                <a:solidFill>
                  <a:srgbClr val="FFFF00"/>
                </a:solidFill>
              </a:rPr>
              <a:t> ряд </a:t>
            </a:r>
            <a:r>
              <a:rPr lang="ru-RU" dirty="0" err="1" smtClean="0">
                <a:solidFill>
                  <a:srgbClr val="FFFF00"/>
                </a:solidFill>
              </a:rPr>
              <a:t>Ящірки</a:t>
            </a:r>
            <a:endParaRPr lang="ru-RU" dirty="0" smtClean="0">
              <a:solidFill>
                <a:srgbClr val="FFFF00"/>
              </a:solidFill>
            </a:endParaRPr>
          </a:p>
          <a:p>
            <a:pPr algn="just"/>
            <a:r>
              <a:rPr lang="ru-RU" dirty="0" smtClean="0">
                <a:solidFill>
                  <a:srgbClr val="FFFF00"/>
                </a:solidFill>
              </a:rPr>
              <a:t>Вид </a:t>
            </a:r>
            <a:r>
              <a:rPr lang="ru-RU" dirty="0" err="1" smtClean="0">
                <a:solidFill>
                  <a:srgbClr val="FFFF00"/>
                </a:solidFill>
              </a:rPr>
              <a:t>Ящірка</a:t>
            </a:r>
            <a:r>
              <a:rPr lang="ru-RU" dirty="0" smtClean="0">
                <a:solidFill>
                  <a:srgbClr val="FFFF00"/>
                </a:solidFill>
              </a:rPr>
              <a:t> прудка</a:t>
            </a:r>
          </a:p>
          <a:p>
            <a:pPr algn="just"/>
            <a:r>
              <a:rPr lang="ru-RU" dirty="0" err="1" smtClean="0">
                <a:solidFill>
                  <a:srgbClr val="FFFF00"/>
                </a:solidFill>
              </a:rPr>
              <a:t>Поширення</a:t>
            </a:r>
            <a:r>
              <a:rPr lang="ru-RU" dirty="0" smtClean="0">
                <a:solidFill>
                  <a:srgbClr val="FFFF00"/>
                </a:solidFill>
              </a:rPr>
              <a:t> виду</a:t>
            </a:r>
          </a:p>
          <a:p>
            <a:pPr algn="just"/>
            <a:r>
              <a:rPr lang="ru-RU" dirty="0" err="1" smtClean="0">
                <a:solidFill>
                  <a:srgbClr val="FFFF00"/>
                </a:solidFill>
              </a:rPr>
              <a:t>Розповсюджена</a:t>
            </a:r>
            <a:r>
              <a:rPr lang="ru-RU" dirty="0" smtClean="0">
                <a:solidFill>
                  <a:srgbClr val="FFFF00"/>
                </a:solidFill>
              </a:rPr>
              <a:t> у Карпатах </a:t>
            </a:r>
            <a:r>
              <a:rPr lang="ru-RU" dirty="0" err="1" smtClean="0">
                <a:solidFill>
                  <a:srgbClr val="FFFF00"/>
                </a:solidFill>
              </a:rPr>
              <a:t>від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рівнин</a:t>
            </a:r>
            <a:r>
              <a:rPr lang="ru-RU" dirty="0" smtClean="0">
                <a:solidFill>
                  <a:srgbClr val="FFFF00"/>
                </a:solidFill>
              </a:rPr>
              <a:t> до </a:t>
            </a:r>
            <a:r>
              <a:rPr lang="ru-RU" dirty="0" err="1" smtClean="0">
                <a:solidFill>
                  <a:srgbClr val="FFFF00"/>
                </a:solidFill>
              </a:rPr>
              <a:t>полонин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до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висоти</a:t>
            </a:r>
            <a:r>
              <a:rPr lang="ru-RU" dirty="0" smtClean="0">
                <a:solidFill>
                  <a:srgbClr val="FFFF00"/>
                </a:solidFill>
              </a:rPr>
              <a:t> 1200м над </a:t>
            </a:r>
            <a:r>
              <a:rPr lang="ru-RU" dirty="0" err="1" smtClean="0">
                <a:solidFill>
                  <a:srgbClr val="FFFF00"/>
                </a:solidFill>
              </a:rPr>
              <a:t>рівнем</a:t>
            </a:r>
            <a:r>
              <a:rPr lang="ru-RU" dirty="0" smtClean="0">
                <a:solidFill>
                  <a:srgbClr val="FFFF00"/>
                </a:solidFill>
              </a:rPr>
              <a:t> моря, </a:t>
            </a:r>
            <a:r>
              <a:rPr lang="ru-RU" dirty="0" err="1" smtClean="0">
                <a:solidFill>
                  <a:srgbClr val="FFFF00"/>
                </a:solidFill>
              </a:rPr>
              <a:t>переходять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гірські</a:t>
            </a:r>
            <a:r>
              <a:rPr lang="ru-RU" dirty="0" smtClean="0">
                <a:solidFill>
                  <a:srgbClr val="FFFF00"/>
                </a:solidFill>
              </a:rPr>
              <a:t> перевали, </a:t>
            </a:r>
            <a:r>
              <a:rPr lang="ru-RU" dirty="0" err="1" smtClean="0">
                <a:solidFill>
                  <a:srgbClr val="FFFF00"/>
                </a:solidFill>
              </a:rPr>
              <a:t>що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сприяє</a:t>
            </a:r>
            <a:r>
              <a:rPr lang="ru-RU" dirty="0" smtClean="0">
                <a:solidFill>
                  <a:srgbClr val="FFFF00"/>
                </a:solidFill>
              </a:rPr>
              <a:t> контакту </a:t>
            </a:r>
            <a:r>
              <a:rPr lang="ru-RU" dirty="0" err="1" smtClean="0">
                <a:solidFill>
                  <a:srgbClr val="FFFF00"/>
                </a:solidFill>
              </a:rPr>
              <a:t>Закарпатської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Прикарпатської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популяції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</a:p>
          <a:p>
            <a:pPr algn="just"/>
            <a:r>
              <a:rPr lang="ru-RU" dirty="0" err="1" smtClean="0">
                <a:solidFill>
                  <a:srgbClr val="FFFF00"/>
                </a:solidFill>
              </a:rPr>
              <a:t>Парування</a:t>
            </a:r>
            <a:r>
              <a:rPr lang="ru-RU" dirty="0" smtClean="0">
                <a:solidFill>
                  <a:srgbClr val="FFFF00"/>
                </a:solidFill>
              </a:rPr>
              <a:t> у </a:t>
            </a:r>
            <a:r>
              <a:rPr lang="ru-RU" dirty="0" err="1" smtClean="0">
                <a:solidFill>
                  <a:srgbClr val="FFFF00"/>
                </a:solidFill>
              </a:rPr>
              <a:t>кінці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квітня</a:t>
            </a:r>
            <a:r>
              <a:rPr lang="ru-RU" dirty="0" smtClean="0">
                <a:solidFill>
                  <a:srgbClr val="FFFF00"/>
                </a:solidFill>
              </a:rPr>
              <a:t> на </a:t>
            </a:r>
            <a:r>
              <a:rPr lang="ru-RU" dirty="0" err="1" smtClean="0">
                <a:solidFill>
                  <a:srgbClr val="FFFF00"/>
                </a:solidFill>
              </a:rPr>
              <a:t>рівнині</a:t>
            </a:r>
            <a:r>
              <a:rPr lang="ru-RU" dirty="0" smtClean="0">
                <a:solidFill>
                  <a:srgbClr val="FFFF00"/>
                </a:solidFill>
              </a:rPr>
              <a:t>, у </a:t>
            </a:r>
            <a:r>
              <a:rPr lang="ru-RU" dirty="0" err="1" smtClean="0">
                <a:solidFill>
                  <a:srgbClr val="FFFF00"/>
                </a:solidFill>
              </a:rPr>
              <a:t>передгір’ях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горах у </a:t>
            </a:r>
            <a:r>
              <a:rPr lang="ru-RU" dirty="0" err="1" smtClean="0">
                <a:solidFill>
                  <a:srgbClr val="FFFF00"/>
                </a:solidFill>
              </a:rPr>
              <a:t>травні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до </a:t>
            </a:r>
            <a:r>
              <a:rPr lang="ru-RU" dirty="0" err="1" smtClean="0">
                <a:solidFill>
                  <a:srgbClr val="FFFF00"/>
                </a:solidFill>
              </a:rPr>
              <a:t>кінця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місяця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pPr algn="just"/>
            <a:r>
              <a:rPr lang="ru-RU" dirty="0" err="1" smtClean="0">
                <a:solidFill>
                  <a:srgbClr val="FFFF00"/>
                </a:solidFill>
              </a:rPr>
              <a:t>Харчування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</a:p>
          <a:p>
            <a:pPr algn="just"/>
            <a:r>
              <a:rPr lang="ru-RU" dirty="0" smtClean="0">
                <a:solidFill>
                  <a:srgbClr val="FFFF00"/>
                </a:solidFill>
              </a:rPr>
              <a:t>Основу </a:t>
            </a:r>
            <a:r>
              <a:rPr lang="ru-RU" dirty="0" err="1" smtClean="0">
                <a:solidFill>
                  <a:srgbClr val="FFFF00"/>
                </a:solidFill>
              </a:rPr>
              <a:t>раціону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складають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комахи</a:t>
            </a:r>
            <a:r>
              <a:rPr lang="ru-RU" dirty="0" smtClean="0">
                <a:solidFill>
                  <a:srgbClr val="FFFF00"/>
                </a:solidFill>
              </a:rPr>
              <a:t>, а </a:t>
            </a:r>
            <a:r>
              <a:rPr lang="ru-RU" dirty="0" err="1" smtClean="0">
                <a:solidFill>
                  <a:srgbClr val="FFFF00"/>
                </a:solidFill>
              </a:rPr>
              <a:t>саме</a:t>
            </a:r>
            <a:r>
              <a:rPr lang="ru-RU" dirty="0" smtClean="0">
                <a:solidFill>
                  <a:srgbClr val="FFFF00"/>
                </a:solidFill>
              </a:rPr>
              <a:t> жуки: </a:t>
            </a:r>
            <a:r>
              <a:rPr lang="ru-RU" dirty="0" err="1" smtClean="0">
                <a:solidFill>
                  <a:srgbClr val="FFFF00"/>
                </a:solidFill>
              </a:rPr>
              <a:t>жужелиці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листоїди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довгоносики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двокрилі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павуки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перетинчастокрилі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метелики</a:t>
            </a:r>
            <a:r>
              <a:rPr lang="ru-RU" dirty="0" smtClean="0">
                <a:solidFill>
                  <a:srgbClr val="FFFF00"/>
                </a:solidFill>
              </a:rPr>
              <a:t>. Вороги — </a:t>
            </a:r>
            <a:r>
              <a:rPr lang="ru-RU" dirty="0" err="1" smtClean="0">
                <a:solidFill>
                  <a:srgbClr val="FFFF00"/>
                </a:solidFill>
              </a:rPr>
              <a:t>риба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плазуни</a:t>
            </a:r>
            <a:r>
              <a:rPr lang="ru-RU" dirty="0" smtClean="0">
                <a:solidFill>
                  <a:srgbClr val="FFFF00"/>
                </a:solidFill>
              </a:rPr>
              <a:t>, особливо </a:t>
            </a:r>
            <a:r>
              <a:rPr lang="ru-RU" dirty="0" err="1" smtClean="0">
                <a:solidFill>
                  <a:srgbClr val="FFFF00"/>
                </a:solidFill>
              </a:rPr>
              <a:t>мідянка</a:t>
            </a:r>
            <a:r>
              <a:rPr lang="ru-RU" dirty="0" smtClean="0">
                <a:solidFill>
                  <a:srgbClr val="FFFF00"/>
                </a:solidFill>
              </a:rPr>
              <a:t>, птахи, </a:t>
            </a:r>
            <a:r>
              <a:rPr lang="ru-RU" dirty="0" err="1" smtClean="0">
                <a:solidFill>
                  <a:srgbClr val="FFFF00"/>
                </a:solidFill>
              </a:rPr>
              <a:t>борсук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кіт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лісовий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pPr algn="just"/>
            <a:r>
              <a:rPr lang="ru-RU" dirty="0" err="1" smtClean="0">
                <a:solidFill>
                  <a:srgbClr val="FFFF00"/>
                </a:solidFill>
              </a:rPr>
              <a:t>Зазальні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особливості</a:t>
            </a:r>
            <a:endParaRPr lang="ru-RU" dirty="0" smtClean="0">
              <a:solidFill>
                <a:srgbClr val="FFFF00"/>
              </a:solidFill>
            </a:endParaRPr>
          </a:p>
          <a:p>
            <a:pPr algn="just"/>
            <a:r>
              <a:rPr lang="ru-RU" dirty="0" err="1" smtClean="0">
                <a:solidFill>
                  <a:srgbClr val="FFFF00"/>
                </a:solidFill>
              </a:rPr>
              <a:t>Довжина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тіла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від</a:t>
            </a:r>
            <a:r>
              <a:rPr lang="ru-RU" dirty="0" smtClean="0">
                <a:solidFill>
                  <a:srgbClr val="FFFF00"/>
                </a:solidFill>
              </a:rPr>
              <a:t> 61 до 91,4мм , 61–84,9мм — </a:t>
            </a:r>
            <a:r>
              <a:rPr lang="ru-RU" dirty="0" err="1" smtClean="0">
                <a:solidFill>
                  <a:srgbClr val="FFFF00"/>
                </a:solidFill>
              </a:rPr>
              <a:t>самці</a:t>
            </a:r>
            <a:r>
              <a:rPr lang="ru-RU" dirty="0" smtClean="0">
                <a:solidFill>
                  <a:srgbClr val="FFFF00"/>
                </a:solidFill>
              </a:rPr>
              <a:t>, самки 61–91,4мм. </a:t>
            </a:r>
            <a:r>
              <a:rPr lang="ru-RU" dirty="0" err="1" smtClean="0">
                <a:solidFill>
                  <a:srgbClr val="FFFF00"/>
                </a:solidFill>
              </a:rPr>
              <a:t>Основний</a:t>
            </a:r>
            <a:r>
              <a:rPr lang="ru-RU" dirty="0" smtClean="0">
                <a:solidFill>
                  <a:srgbClr val="FFFF00"/>
                </a:solidFill>
              </a:rPr>
              <a:t> фон </a:t>
            </a:r>
            <a:r>
              <a:rPr lang="ru-RU" dirty="0" err="1" smtClean="0">
                <a:solidFill>
                  <a:srgbClr val="FFFF00"/>
                </a:solidFill>
              </a:rPr>
              <a:t>поверхні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спини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самців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бурий</a:t>
            </a:r>
            <a:r>
              <a:rPr lang="ru-RU" dirty="0" smtClean="0">
                <a:solidFill>
                  <a:srgbClr val="FFFF00"/>
                </a:solidFill>
              </a:rPr>
              <a:t>, боки </a:t>
            </a:r>
            <a:r>
              <a:rPr lang="ru-RU" dirty="0" err="1" smtClean="0">
                <a:solidFill>
                  <a:srgbClr val="FFFF00"/>
                </a:solidFill>
              </a:rPr>
              <a:t>зелені</a:t>
            </a:r>
            <a:r>
              <a:rPr lang="ru-RU" dirty="0" smtClean="0">
                <a:solidFill>
                  <a:srgbClr val="FFFF00"/>
                </a:solidFill>
              </a:rPr>
              <a:t>. Самки </a:t>
            </a:r>
            <a:r>
              <a:rPr lang="ru-RU" dirty="0" err="1" smtClean="0">
                <a:solidFill>
                  <a:srgbClr val="FFFF00"/>
                </a:solidFill>
              </a:rPr>
              <a:t>сірі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або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бурі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Малюнок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складається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</a:t>
            </a:r>
            <a:r>
              <a:rPr lang="ru-RU" dirty="0" smtClean="0">
                <a:solidFill>
                  <a:srgbClr val="FFFF00"/>
                </a:solidFill>
              </a:rPr>
              <a:t> добре </a:t>
            </a:r>
            <a:r>
              <a:rPr lang="ru-RU" dirty="0" err="1" smtClean="0">
                <a:solidFill>
                  <a:srgbClr val="FFFF00"/>
                </a:solidFill>
              </a:rPr>
              <a:t>вираженої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темної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смуги</a:t>
            </a:r>
            <a:r>
              <a:rPr lang="ru-RU" dirty="0" smtClean="0">
                <a:solidFill>
                  <a:srgbClr val="FFFF00"/>
                </a:solidFill>
              </a:rPr>
              <a:t> на </a:t>
            </a:r>
            <a:r>
              <a:rPr lang="ru-RU" dirty="0" err="1" smtClean="0">
                <a:solidFill>
                  <a:srgbClr val="FFFF00"/>
                </a:solidFill>
              </a:rPr>
              <a:t>спині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посередині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її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є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уривчаста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точкова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світла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лінія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темні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плями</a:t>
            </a:r>
            <a:r>
              <a:rPr lang="ru-RU" dirty="0" smtClean="0">
                <a:solidFill>
                  <a:srgbClr val="FFFF00"/>
                </a:solidFill>
              </a:rPr>
              <a:t> на </a:t>
            </a:r>
            <a:r>
              <a:rPr lang="ru-RU" dirty="0" err="1" smtClean="0">
                <a:solidFill>
                  <a:srgbClr val="FFFF00"/>
                </a:solidFill>
              </a:rPr>
              <a:t>спині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крупні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середні</a:t>
            </a:r>
            <a:endParaRPr lang="ru-RU" dirty="0" smtClean="0">
              <a:solidFill>
                <a:srgbClr val="FFFF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6732" r="26530"/>
          <a:stretch>
            <a:fillRect/>
          </a:stretch>
        </p:blipFill>
        <p:spPr bwMode="auto">
          <a:xfrm>
            <a:off x="6443793" y="214290"/>
            <a:ext cx="2557363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42852"/>
            <a:ext cx="3217928" cy="21431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 b="4819"/>
          <a:stretch>
            <a:fillRect/>
          </a:stretch>
        </p:blipFill>
        <p:spPr bwMode="auto">
          <a:xfrm>
            <a:off x="3929058" y="2857496"/>
            <a:ext cx="477459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Left"/>
            <a:lightRig rig="threePt" dir="t"/>
          </a:scene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142852"/>
            <a:ext cx="3008313" cy="512744"/>
          </a:xfrm>
        </p:spPr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Черепаха болотяна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786050" y="785794"/>
            <a:ext cx="3571900" cy="578647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Цей вид черепах </a:t>
            </a:r>
            <a:r>
              <a:rPr lang="ru-RU" dirty="0" err="1" smtClean="0"/>
              <a:t>поширений</a:t>
            </a:r>
            <a:r>
              <a:rPr lang="ru-RU" dirty="0" smtClean="0"/>
              <a:t> </a:t>
            </a:r>
            <a:r>
              <a:rPr lang="ru-RU" dirty="0" err="1" smtClean="0"/>
              <a:t>повсюдно</a:t>
            </a:r>
            <a:r>
              <a:rPr lang="ru-RU" dirty="0" smtClean="0"/>
              <a:t>, </a:t>
            </a:r>
            <a:r>
              <a:rPr lang="ru-RU" dirty="0" err="1" smtClean="0"/>
              <a:t>навіть</a:t>
            </a:r>
            <a:r>
              <a:rPr lang="ru-RU" dirty="0" smtClean="0"/>
              <a:t> у </a:t>
            </a:r>
            <a:r>
              <a:rPr lang="ru-RU" dirty="0" err="1" smtClean="0"/>
              <a:t>степовій</a:t>
            </a:r>
            <a:r>
              <a:rPr lang="ru-RU" dirty="0" smtClean="0"/>
              <a:t> </a:t>
            </a:r>
            <a:r>
              <a:rPr lang="ru-RU" dirty="0" err="1" smtClean="0"/>
              <a:t>зоні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наявності</a:t>
            </a:r>
            <a:r>
              <a:rPr lang="ru-RU" dirty="0" smtClean="0"/>
              <a:t> великих </a:t>
            </a:r>
            <a:r>
              <a:rPr lang="ru-RU" dirty="0" err="1" smtClean="0"/>
              <a:t>річок</a:t>
            </a:r>
            <a:r>
              <a:rPr lang="ru-RU" dirty="0" smtClean="0"/>
              <a:t> та </a:t>
            </a:r>
            <a:r>
              <a:rPr lang="ru-RU" dirty="0" err="1" smtClean="0"/>
              <a:t>їх</a:t>
            </a:r>
            <a:r>
              <a:rPr lang="ru-RU" dirty="0" smtClean="0"/>
              <a:t> приток: Дунаю, </a:t>
            </a:r>
            <a:r>
              <a:rPr lang="ru-RU" dirty="0" err="1" smtClean="0"/>
              <a:t>Дніпра</a:t>
            </a:r>
            <a:r>
              <a:rPr lang="ru-RU" dirty="0" smtClean="0"/>
              <a:t>, </a:t>
            </a:r>
            <a:r>
              <a:rPr lang="ru-RU" dirty="0" err="1" smtClean="0"/>
              <a:t>Дністра</a:t>
            </a:r>
            <a:r>
              <a:rPr lang="ru-RU" dirty="0" smtClean="0"/>
              <a:t>, Бугу та </a:t>
            </a:r>
            <a:r>
              <a:rPr lang="ru-RU" dirty="0" err="1" smtClean="0"/>
              <a:t>інших</a:t>
            </a:r>
            <a:r>
              <a:rPr lang="ru-RU" dirty="0" smtClean="0"/>
              <a:t>. </a:t>
            </a:r>
            <a:r>
              <a:rPr lang="ru-RU" dirty="0" err="1" smtClean="0"/>
              <a:t>Населяє</a:t>
            </a:r>
            <a:r>
              <a:rPr lang="ru-RU" dirty="0" smtClean="0"/>
              <a:t> </a:t>
            </a:r>
            <a:r>
              <a:rPr lang="ru-RU" dirty="0" err="1" smtClean="0"/>
              <a:t>водойми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стоячою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слабо проточною водою: </a:t>
            </a:r>
            <a:r>
              <a:rPr lang="ru-RU" dirty="0" err="1" smtClean="0"/>
              <a:t>заплави</a:t>
            </a:r>
            <a:r>
              <a:rPr lang="ru-RU" dirty="0" smtClean="0"/>
              <a:t> </a:t>
            </a:r>
            <a:r>
              <a:rPr lang="ru-RU" dirty="0" err="1" smtClean="0"/>
              <a:t>річок</a:t>
            </a:r>
            <a:r>
              <a:rPr lang="ru-RU" dirty="0" smtClean="0"/>
              <a:t>, озера, ставки, болота, </a:t>
            </a:r>
            <a:r>
              <a:rPr lang="ru-RU" dirty="0" err="1" smtClean="0"/>
              <a:t>меліоративні</a:t>
            </a:r>
            <a:r>
              <a:rPr lang="ru-RU" dirty="0" smtClean="0"/>
              <a:t> </a:t>
            </a:r>
            <a:r>
              <a:rPr lang="ru-RU" dirty="0" err="1" smtClean="0"/>
              <a:t>канали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</a:p>
          <a:p>
            <a:pPr algn="ctr"/>
            <a:r>
              <a:rPr lang="ru-RU" dirty="0" err="1" smtClean="0"/>
              <a:t>Довжина</a:t>
            </a:r>
            <a:r>
              <a:rPr lang="ru-RU" dirty="0" smtClean="0"/>
              <a:t> </a:t>
            </a:r>
            <a:r>
              <a:rPr lang="ru-RU" dirty="0" err="1" smtClean="0"/>
              <a:t>панцира</a:t>
            </a:r>
            <a:r>
              <a:rPr lang="ru-RU" dirty="0" smtClean="0"/>
              <a:t> </a:t>
            </a:r>
            <a:r>
              <a:rPr lang="ru-RU" dirty="0" err="1" smtClean="0"/>
              <a:t>болотяної</a:t>
            </a:r>
            <a:r>
              <a:rPr lang="ru-RU" dirty="0" smtClean="0"/>
              <a:t> черепахи </a:t>
            </a:r>
            <a:r>
              <a:rPr lang="ru-RU" dirty="0" err="1" smtClean="0"/>
              <a:t>досягає</a:t>
            </a:r>
            <a:r>
              <a:rPr lang="ru-RU" dirty="0" smtClean="0"/>
              <a:t> </a:t>
            </a:r>
            <a:r>
              <a:rPr lang="ru-RU" dirty="0" err="1" smtClean="0"/>
              <a:t>інколи</a:t>
            </a:r>
            <a:r>
              <a:rPr lang="ru-RU" dirty="0" smtClean="0"/>
              <a:t> 30 см. </a:t>
            </a:r>
            <a:r>
              <a:rPr lang="ru-RU" dirty="0" err="1" smtClean="0"/>
              <a:t>Щойно</a:t>
            </a:r>
            <a:r>
              <a:rPr lang="ru-RU" dirty="0" smtClean="0"/>
              <a:t> </a:t>
            </a:r>
            <a:r>
              <a:rPr lang="ru-RU" dirty="0" err="1" smtClean="0"/>
              <a:t>вилуплені</a:t>
            </a:r>
            <a:r>
              <a:rPr lang="ru-RU" dirty="0" smtClean="0"/>
              <a:t> </a:t>
            </a:r>
            <a:r>
              <a:rPr lang="ru-RU" dirty="0" err="1" smtClean="0"/>
              <a:t>черепашенята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довжину</a:t>
            </a:r>
            <a:r>
              <a:rPr lang="ru-RU" dirty="0" smtClean="0"/>
              <a:t> </a:t>
            </a:r>
            <a:r>
              <a:rPr lang="ru-RU" dirty="0" err="1" smtClean="0"/>
              <a:t>панцира</a:t>
            </a:r>
            <a:r>
              <a:rPr lang="ru-RU" dirty="0" smtClean="0"/>
              <a:t> 2,3-3,3 см. У </a:t>
            </a:r>
            <a:r>
              <a:rPr lang="ru-RU" dirty="0" err="1" smtClean="0"/>
              <a:t>віці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6 до 15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болотяна</a:t>
            </a:r>
            <a:r>
              <a:rPr lang="ru-RU" dirty="0" smtClean="0"/>
              <a:t> черепаха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статевозрілою</a:t>
            </a:r>
            <a:r>
              <a:rPr lang="ru-RU" dirty="0" smtClean="0"/>
              <a:t>.</a:t>
            </a:r>
          </a:p>
          <a:p>
            <a:pPr algn="ctr"/>
            <a:r>
              <a:rPr lang="ru-RU" dirty="0" err="1" smtClean="0"/>
              <a:t>Паруються</a:t>
            </a:r>
            <a:r>
              <a:rPr lang="ru-RU" dirty="0" smtClean="0"/>
              <a:t> </a:t>
            </a:r>
            <a:r>
              <a:rPr lang="ru-RU" dirty="0" err="1" smtClean="0"/>
              <a:t>болотяні</a:t>
            </a:r>
            <a:r>
              <a:rPr lang="ru-RU" dirty="0" smtClean="0"/>
              <a:t> черепахи у </a:t>
            </a:r>
            <a:r>
              <a:rPr lang="ru-RU" dirty="0" err="1" smtClean="0"/>
              <a:t>травні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спарювання</a:t>
            </a:r>
            <a:r>
              <a:rPr lang="ru-RU" dirty="0" smtClean="0"/>
              <a:t> самки </a:t>
            </a:r>
            <a:r>
              <a:rPr lang="ru-RU" dirty="0" err="1" smtClean="0"/>
              <a:t>виходять</a:t>
            </a:r>
            <a:r>
              <a:rPr lang="ru-RU" dirty="0" smtClean="0"/>
              <a:t> на берег, де </a:t>
            </a:r>
            <a:r>
              <a:rPr lang="ru-RU" dirty="0" err="1" smtClean="0"/>
              <a:t>шукають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для кладки </a:t>
            </a:r>
            <a:r>
              <a:rPr lang="ru-RU" dirty="0" err="1" smtClean="0"/>
              <a:t>яєць</a:t>
            </a:r>
            <a:r>
              <a:rPr lang="ru-RU" dirty="0" smtClean="0"/>
              <a:t>. </a:t>
            </a:r>
            <a:r>
              <a:rPr lang="ru-RU" dirty="0" err="1" smtClean="0"/>
              <a:t>Відкладають</a:t>
            </a:r>
            <a:r>
              <a:rPr lang="ru-RU" dirty="0" smtClean="0"/>
              <a:t> </a:t>
            </a:r>
            <a:r>
              <a:rPr lang="ru-RU" dirty="0" err="1" smtClean="0"/>
              <a:t>яйця</a:t>
            </a:r>
            <a:r>
              <a:rPr lang="ru-RU" dirty="0" smtClean="0"/>
              <a:t> у ямки, </a:t>
            </a:r>
            <a:r>
              <a:rPr lang="ru-RU" dirty="0" err="1" smtClean="0"/>
              <a:t>викопані</a:t>
            </a:r>
            <a:r>
              <a:rPr lang="ru-RU" dirty="0" smtClean="0"/>
              <a:t> у </a:t>
            </a:r>
            <a:r>
              <a:rPr lang="ru-RU" dirty="0" err="1" smtClean="0"/>
              <a:t>ґрунті</a:t>
            </a:r>
            <a:r>
              <a:rPr lang="ru-RU" dirty="0" smtClean="0"/>
              <a:t> </a:t>
            </a:r>
            <a:r>
              <a:rPr lang="ru-RU" dirty="0" err="1" smtClean="0"/>
              <a:t>неподалік</a:t>
            </a:r>
            <a:r>
              <a:rPr lang="ru-RU" dirty="0" smtClean="0"/>
              <a:t> </a:t>
            </a:r>
            <a:r>
              <a:rPr lang="ru-RU" dirty="0" err="1" smtClean="0"/>
              <a:t>водойм</a:t>
            </a:r>
            <a:r>
              <a:rPr lang="ru-RU" dirty="0" smtClean="0"/>
              <a:t>. </a:t>
            </a:r>
          </a:p>
          <a:p>
            <a:pPr algn="ctr"/>
            <a:r>
              <a:rPr lang="ru-RU" dirty="0" err="1" smtClean="0"/>
              <a:t>Харчуються</a:t>
            </a:r>
            <a:r>
              <a:rPr lang="ru-RU" dirty="0" smtClean="0"/>
              <a:t> </a:t>
            </a:r>
            <a:r>
              <a:rPr lang="ru-RU" dirty="0" err="1" smtClean="0"/>
              <a:t>болотяні</a:t>
            </a:r>
            <a:r>
              <a:rPr lang="ru-RU" dirty="0" smtClean="0"/>
              <a:t> черепахи </a:t>
            </a:r>
            <a:r>
              <a:rPr lang="ru-RU" dirty="0" err="1" smtClean="0"/>
              <a:t>дощовими</a:t>
            </a:r>
            <a:r>
              <a:rPr lang="ru-RU" dirty="0" smtClean="0"/>
              <a:t> </a:t>
            </a:r>
            <a:r>
              <a:rPr lang="ru-RU" dirty="0" err="1" smtClean="0"/>
              <a:t>черв’яками</a:t>
            </a:r>
            <a:r>
              <a:rPr lang="ru-RU" dirty="0" smtClean="0"/>
              <a:t>, </a:t>
            </a:r>
            <a:r>
              <a:rPr lang="ru-RU" dirty="0" err="1" smtClean="0"/>
              <a:t>молюсками</a:t>
            </a:r>
            <a:r>
              <a:rPr lang="ru-RU" dirty="0" smtClean="0"/>
              <a:t>, </a:t>
            </a:r>
            <a:r>
              <a:rPr lang="ru-RU" dirty="0" err="1" smtClean="0"/>
              <a:t>комахами</a:t>
            </a:r>
            <a:r>
              <a:rPr lang="ru-RU" dirty="0" smtClean="0"/>
              <a:t> та </a:t>
            </a:r>
            <a:r>
              <a:rPr lang="ru-RU" dirty="0" err="1" smtClean="0"/>
              <a:t>їх</a:t>
            </a:r>
            <a:r>
              <a:rPr lang="ru-RU" dirty="0" smtClean="0"/>
              <a:t> личинками, рачками, </a:t>
            </a:r>
            <a:r>
              <a:rPr lang="ru-RU" dirty="0" err="1" smtClean="0"/>
              <a:t>рибою</a:t>
            </a:r>
            <a:r>
              <a:rPr lang="ru-RU" dirty="0" smtClean="0"/>
              <a:t>, </a:t>
            </a:r>
            <a:r>
              <a:rPr lang="ru-RU" dirty="0" err="1" smtClean="0"/>
              <a:t>земноводними</a:t>
            </a:r>
            <a:r>
              <a:rPr lang="ru-RU" dirty="0" smtClean="0"/>
              <a:t>,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падаллю</a:t>
            </a:r>
            <a:r>
              <a:rPr lang="ru-RU" dirty="0" smtClean="0"/>
              <a:t>. </a:t>
            </a:r>
            <a:r>
              <a:rPr lang="ru-RU" dirty="0" err="1" smtClean="0"/>
              <a:t>Болотяна</a:t>
            </a:r>
            <a:r>
              <a:rPr lang="ru-RU" dirty="0" smtClean="0"/>
              <a:t> черепаха </a:t>
            </a:r>
            <a:r>
              <a:rPr lang="ru-RU" dirty="0" err="1" smtClean="0"/>
              <a:t>відноситься</a:t>
            </a:r>
            <a:r>
              <a:rPr lang="ru-RU" dirty="0" smtClean="0"/>
              <a:t> до </a:t>
            </a:r>
            <a:r>
              <a:rPr lang="ru-RU" dirty="0" err="1" smtClean="0"/>
              <a:t>всеїдних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. Вона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поїдає</a:t>
            </a:r>
            <a:r>
              <a:rPr lang="ru-RU" dirty="0" smtClean="0"/>
              <a:t> </a:t>
            </a:r>
            <a:r>
              <a:rPr lang="ru-RU" dirty="0" err="1" smtClean="0"/>
              <a:t>водорості</a:t>
            </a:r>
            <a:r>
              <a:rPr lang="ru-RU" dirty="0" smtClean="0"/>
              <a:t> та </a:t>
            </a:r>
            <a:r>
              <a:rPr lang="ru-RU" dirty="0" err="1" smtClean="0"/>
              <a:t>м'які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.</a:t>
            </a:r>
          </a:p>
          <a:p>
            <a:pPr algn="ctr"/>
            <a:r>
              <a:rPr lang="ru-RU" dirty="0" err="1" smtClean="0"/>
              <a:t>Останніми</a:t>
            </a:r>
            <a:r>
              <a:rPr lang="ru-RU" dirty="0" smtClean="0"/>
              <a:t> роками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зменшилася</a:t>
            </a:r>
            <a:r>
              <a:rPr lang="ru-RU" dirty="0" smtClean="0"/>
              <a:t> </a:t>
            </a:r>
            <a:r>
              <a:rPr lang="ru-RU" dirty="0" err="1" smtClean="0"/>
              <a:t>популяція</a:t>
            </a:r>
            <a:r>
              <a:rPr lang="ru-RU" dirty="0" smtClean="0"/>
              <a:t> </a:t>
            </a:r>
            <a:r>
              <a:rPr lang="ru-RU" dirty="0" err="1" smtClean="0"/>
              <a:t>болотяної</a:t>
            </a:r>
            <a:r>
              <a:rPr lang="ru-RU" dirty="0" smtClean="0"/>
              <a:t> черепахи,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пов’язано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масовим</a:t>
            </a:r>
            <a:r>
              <a:rPr lang="ru-RU" dirty="0" smtClean="0"/>
              <a:t> </a:t>
            </a:r>
            <a:r>
              <a:rPr lang="ru-RU" dirty="0" err="1" smtClean="0"/>
              <a:t>відловом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утримання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в </a:t>
            </a:r>
            <a:r>
              <a:rPr lang="ru-RU" dirty="0" err="1" smtClean="0"/>
              <a:t>неволі</a:t>
            </a:r>
            <a:r>
              <a:rPr lang="ru-RU" dirty="0" smtClean="0"/>
              <a:t>. </a:t>
            </a:r>
            <a:r>
              <a:rPr lang="ru-RU" dirty="0" err="1" smtClean="0"/>
              <a:t>Найбільше</a:t>
            </a:r>
            <a:r>
              <a:rPr lang="ru-RU" dirty="0" smtClean="0"/>
              <a:t> </a:t>
            </a:r>
            <a:r>
              <a:rPr lang="ru-RU" dirty="0" err="1" smtClean="0"/>
              <a:t>відловлюють</a:t>
            </a:r>
            <a:r>
              <a:rPr lang="ru-RU" dirty="0" smtClean="0"/>
              <a:t> у </a:t>
            </a:r>
            <a:r>
              <a:rPr lang="ru-RU" dirty="0" err="1" smtClean="0"/>
              <a:t>період</a:t>
            </a:r>
            <a:r>
              <a:rPr lang="ru-RU" dirty="0" smtClean="0"/>
              <a:t> яйцекладки самок, </a:t>
            </a:r>
            <a:r>
              <a:rPr lang="ru-RU" dirty="0" err="1" smtClean="0"/>
              <a:t>чим</a:t>
            </a:r>
            <a:r>
              <a:rPr lang="ru-RU" dirty="0" smtClean="0"/>
              <a:t> </a:t>
            </a:r>
            <a:r>
              <a:rPr lang="ru-RU" dirty="0" err="1" smtClean="0"/>
              <a:t>завдають</a:t>
            </a:r>
            <a:r>
              <a:rPr lang="ru-RU" dirty="0" smtClean="0"/>
              <a:t> </a:t>
            </a:r>
            <a:r>
              <a:rPr lang="ru-RU" dirty="0" err="1" smtClean="0"/>
              <a:t>подвійну</a:t>
            </a:r>
            <a:r>
              <a:rPr lang="ru-RU" dirty="0" smtClean="0"/>
              <a:t> шкоду: </a:t>
            </a:r>
            <a:r>
              <a:rPr lang="ru-RU" dirty="0" err="1" smtClean="0"/>
              <a:t>майбутньому</a:t>
            </a:r>
            <a:r>
              <a:rPr lang="ru-RU" dirty="0" smtClean="0"/>
              <a:t> потомству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самці</a:t>
            </a:r>
            <a:r>
              <a:rPr lang="ru-RU" dirty="0" smtClean="0"/>
              <a:t>, яка часто в </a:t>
            </a:r>
            <a:r>
              <a:rPr lang="ru-RU" dirty="0" err="1" smtClean="0"/>
              <a:t>неволі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поганого </a:t>
            </a:r>
            <a:r>
              <a:rPr lang="ru-RU" dirty="0" err="1" smtClean="0"/>
              <a:t>утримання</a:t>
            </a:r>
            <a:r>
              <a:rPr lang="ru-RU" dirty="0" smtClean="0"/>
              <a:t> </a:t>
            </a:r>
            <a:r>
              <a:rPr lang="ru-RU" dirty="0" err="1" smtClean="0"/>
              <a:t>гине</a:t>
            </a:r>
            <a:r>
              <a:rPr lang="ru-RU" dirty="0" smtClean="0"/>
              <a:t>. </a:t>
            </a:r>
            <a:r>
              <a:rPr lang="ru-RU" dirty="0" err="1" smtClean="0"/>
              <a:t>Єдиний</a:t>
            </a:r>
            <a:r>
              <a:rPr lang="ru-RU" dirty="0" smtClean="0"/>
              <a:t> вид черепах в </a:t>
            </a:r>
            <a:r>
              <a:rPr lang="ru-RU" dirty="0" err="1" smtClean="0"/>
              <a:t>Україні</a:t>
            </a:r>
            <a:r>
              <a:rPr lang="ru-RU" dirty="0" smtClean="0"/>
              <a:t> – </a:t>
            </a:r>
            <a:r>
              <a:rPr lang="ru-RU" dirty="0" err="1" smtClean="0"/>
              <a:t>європейська</a:t>
            </a:r>
            <a:r>
              <a:rPr lang="ru-RU" dirty="0" smtClean="0"/>
              <a:t> </a:t>
            </a:r>
            <a:r>
              <a:rPr lang="ru-RU" dirty="0" err="1" smtClean="0"/>
              <a:t>болотяна</a:t>
            </a:r>
            <a:r>
              <a:rPr lang="ru-RU" dirty="0" smtClean="0"/>
              <a:t> черепаха – занесений у </a:t>
            </a:r>
            <a:r>
              <a:rPr lang="ru-RU" dirty="0" err="1" smtClean="0"/>
              <a:t>Міжнародну</a:t>
            </a:r>
            <a:r>
              <a:rPr lang="ru-RU" dirty="0" smtClean="0"/>
              <a:t> </a:t>
            </a:r>
            <a:r>
              <a:rPr lang="ru-RU" dirty="0" err="1" smtClean="0"/>
              <a:t>червону</a:t>
            </a:r>
            <a:r>
              <a:rPr lang="ru-RU" dirty="0" smtClean="0"/>
              <a:t> книгу </a:t>
            </a:r>
            <a:r>
              <a:rPr lang="ru-RU" dirty="0" err="1" smtClean="0"/>
              <a:t>Всесвітньої</a:t>
            </a:r>
            <a:r>
              <a:rPr lang="ru-RU" dirty="0" smtClean="0"/>
              <a:t> </a:t>
            </a:r>
            <a:r>
              <a:rPr lang="ru-RU" dirty="0" err="1" smtClean="0"/>
              <a:t>спілки</a:t>
            </a:r>
            <a:r>
              <a:rPr lang="ru-RU" dirty="0" smtClean="0"/>
              <a:t> </a:t>
            </a:r>
            <a:r>
              <a:rPr lang="ru-RU" dirty="0" err="1" smtClean="0"/>
              <a:t>охорони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 (</a:t>
            </a:r>
            <a:r>
              <a:rPr lang="en-US" dirty="0" smtClean="0"/>
              <a:t>IUCN) </a:t>
            </a:r>
            <a:r>
              <a:rPr lang="ru-RU" dirty="0" smtClean="0"/>
              <a:t>як вид,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загрозою</a:t>
            </a:r>
            <a:r>
              <a:rPr lang="ru-RU" dirty="0" smtClean="0"/>
              <a:t> </a:t>
            </a:r>
            <a:r>
              <a:rPr lang="ru-RU" dirty="0" err="1" smtClean="0"/>
              <a:t>зникнення</a:t>
            </a:r>
            <a:r>
              <a:rPr lang="ru-RU" dirty="0" smtClean="0"/>
              <a:t>.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3071810"/>
            <a:ext cx="2660498" cy="26338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214686"/>
            <a:ext cx="3286116" cy="24645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 t="9815" r="16735" b="8396"/>
          <a:stretch>
            <a:fillRect/>
          </a:stretch>
        </p:blipFill>
        <p:spPr bwMode="auto">
          <a:xfrm>
            <a:off x="6429388" y="500042"/>
            <a:ext cx="2428860" cy="17859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14290"/>
            <a:ext cx="2559045" cy="19755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714620"/>
            <a:ext cx="3008313" cy="441306"/>
          </a:xfrm>
        </p:spPr>
        <p:txBody>
          <a:bodyPr/>
          <a:lstStyle/>
          <a:p>
            <a:r>
              <a:rPr lang="uk-UA" b="1" dirty="0" smtClean="0"/>
              <a:t>Гадюка Степова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57224" y="3143248"/>
            <a:ext cx="7572428" cy="3571899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Гадюка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степова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(</a:t>
            </a:r>
            <a:r>
              <a:rPr lang="en-US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Vipera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ursinii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(Bonaparte 1835) –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звичайний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вид на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території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центральних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східних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південних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областей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України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Вид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знаходиться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під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охороною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Бернської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конвенції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ратифікованої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Україною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За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розмірами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майже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така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ж як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Гадюка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звичайна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– 60-65 см.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Передня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частина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голови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ледь-ледь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видовжена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її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краї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припідняті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Спереду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лобного та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надочних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щитків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добре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помітний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ряд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дрібних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щитків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неправильної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форми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Забарвлена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Гадюка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степова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у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бурі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відтінки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темним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ромбічним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малюнком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спині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З кожного боку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тіла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наявно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по одному ряду невеликих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розмитих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плям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Темне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забарвлення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є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надзвичайно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рідкісним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85728"/>
            <a:ext cx="3428990" cy="232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HeroicExtremeLeftFacing"/>
            <a:lightRig rig="threePt" dir="t"/>
          </a:scene3d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2786050" cy="251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HeroicExtremeRightFacing"/>
            <a:lightRig rig="threePt" dir="t"/>
          </a:scene3d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58818" y="214291"/>
            <a:ext cx="370863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500042"/>
            <a:ext cx="9001156" cy="421484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FFC000"/>
                </a:solidFill>
              </a:rPr>
              <a:t>В </a:t>
            </a:r>
            <a:r>
              <a:rPr lang="ru-RU" dirty="0" err="1" smtClean="0">
                <a:solidFill>
                  <a:srgbClr val="FFC000"/>
                </a:solidFill>
              </a:rPr>
              <a:t>Україні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трапляється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мозаїчно</a:t>
            </a:r>
            <a:r>
              <a:rPr lang="ru-RU" dirty="0" smtClean="0">
                <a:solidFill>
                  <a:srgbClr val="FFC000"/>
                </a:solidFill>
              </a:rPr>
              <a:t> у </a:t>
            </a:r>
            <a:r>
              <a:rPr lang="ru-RU" dirty="0" err="1" smtClean="0">
                <a:solidFill>
                  <a:srgbClr val="FFC000"/>
                </a:solidFill>
              </a:rPr>
              <a:t>степовій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лісостеповій</a:t>
            </a:r>
            <a:r>
              <a:rPr lang="ru-RU" dirty="0" smtClean="0">
                <a:solidFill>
                  <a:srgbClr val="FFC000"/>
                </a:solidFill>
              </a:rPr>
              <a:t> зонах </a:t>
            </a:r>
            <a:r>
              <a:rPr lang="ru-RU" dirty="0" err="1" smtClean="0">
                <a:solidFill>
                  <a:srgbClr val="FFC000"/>
                </a:solidFill>
              </a:rPr>
              <a:t>майже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виключно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Правобережної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України</a:t>
            </a:r>
            <a:r>
              <a:rPr lang="ru-RU" dirty="0" smtClean="0">
                <a:solidFill>
                  <a:srgbClr val="FFC000"/>
                </a:solidFill>
              </a:rPr>
              <a:t>, а </a:t>
            </a:r>
            <a:r>
              <a:rPr lang="ru-RU" dirty="0" err="1" smtClean="0">
                <a:solidFill>
                  <a:srgbClr val="FFC000"/>
                </a:solidFill>
              </a:rPr>
              <a:t>також</a:t>
            </a:r>
            <a:r>
              <a:rPr lang="ru-RU" dirty="0" smtClean="0">
                <a:solidFill>
                  <a:srgbClr val="FFC000"/>
                </a:solidFill>
              </a:rPr>
              <a:t> у </a:t>
            </a:r>
            <a:r>
              <a:rPr lang="ru-RU" dirty="0" err="1" smtClean="0">
                <a:solidFill>
                  <a:srgbClr val="FFC000"/>
                </a:solidFill>
              </a:rPr>
              <a:t>Закарпатті</a:t>
            </a:r>
            <a:r>
              <a:rPr lang="ru-RU" dirty="0" smtClean="0">
                <a:solidFill>
                  <a:srgbClr val="FFC000"/>
                </a:solidFill>
              </a:rPr>
              <a:t>. </a:t>
            </a:r>
            <a:r>
              <a:rPr lang="ru-RU" dirty="0" err="1" smtClean="0">
                <a:solidFill>
                  <a:srgbClr val="FFC000"/>
                </a:solidFill>
              </a:rPr>
              <a:t>Чисельність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прічини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її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зміниВ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околицях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Черкас</a:t>
            </a:r>
            <a:r>
              <a:rPr lang="ru-RU" dirty="0" smtClean="0">
                <a:solidFill>
                  <a:srgbClr val="FFC000"/>
                </a:solidFill>
              </a:rPr>
              <a:t> — 1–2 </a:t>
            </a:r>
            <a:r>
              <a:rPr lang="ru-RU" dirty="0" err="1" smtClean="0">
                <a:solidFill>
                  <a:srgbClr val="FFC000"/>
                </a:solidFill>
              </a:rPr>
              <a:t>особини</a:t>
            </a:r>
            <a:r>
              <a:rPr lang="ru-RU" dirty="0" smtClean="0">
                <a:solidFill>
                  <a:srgbClr val="FFC000"/>
                </a:solidFill>
              </a:rPr>
              <a:t> на 1 км маршруту, у </a:t>
            </a:r>
            <a:r>
              <a:rPr lang="ru-RU" dirty="0" err="1" smtClean="0">
                <a:solidFill>
                  <a:srgbClr val="FFC000"/>
                </a:solidFill>
              </a:rPr>
              <a:t>Дніпропетровській</a:t>
            </a:r>
            <a:r>
              <a:rPr lang="ru-RU" dirty="0" smtClean="0">
                <a:solidFill>
                  <a:srgbClr val="FFC000"/>
                </a:solidFill>
              </a:rPr>
              <a:t> обл. — </a:t>
            </a:r>
            <a:r>
              <a:rPr lang="ru-RU" dirty="0" err="1" smtClean="0">
                <a:solidFill>
                  <a:srgbClr val="FFC000"/>
                </a:solidFill>
              </a:rPr>
              <a:t>від</a:t>
            </a:r>
            <a:r>
              <a:rPr lang="ru-RU" dirty="0" smtClean="0">
                <a:solidFill>
                  <a:srgbClr val="FFC000"/>
                </a:solidFill>
              </a:rPr>
              <a:t> 0,01 ос./га до 3–35 ос./км. На о. </a:t>
            </a:r>
            <a:r>
              <a:rPr lang="ru-RU" dirty="0" err="1" smtClean="0">
                <a:solidFill>
                  <a:srgbClr val="FFC000"/>
                </a:solidFill>
              </a:rPr>
              <a:t>Хортиця</a:t>
            </a:r>
            <a:r>
              <a:rPr lang="ru-RU" dirty="0" smtClean="0">
                <a:solidFill>
                  <a:srgbClr val="FFC000"/>
                </a:solidFill>
              </a:rPr>
              <a:t>, </a:t>
            </a:r>
            <a:r>
              <a:rPr lang="ru-RU" dirty="0" err="1" smtClean="0">
                <a:solidFill>
                  <a:srgbClr val="FFC000"/>
                </a:solidFill>
              </a:rPr>
              <a:t>березі</a:t>
            </a:r>
            <a:r>
              <a:rPr lang="ru-RU" dirty="0" smtClean="0">
                <a:solidFill>
                  <a:srgbClr val="FFC000"/>
                </a:solidFill>
              </a:rPr>
              <a:t> оз. </a:t>
            </a:r>
            <a:r>
              <a:rPr lang="ru-RU" dirty="0" err="1" smtClean="0">
                <a:solidFill>
                  <a:srgbClr val="FFC000"/>
                </a:solidFill>
              </a:rPr>
              <a:t>Ялпуг</a:t>
            </a:r>
            <a:r>
              <a:rPr lang="ru-RU" dirty="0" smtClean="0">
                <a:solidFill>
                  <a:srgbClr val="FFC000"/>
                </a:solidFill>
              </a:rPr>
              <a:t> та у </a:t>
            </a:r>
            <a:r>
              <a:rPr lang="ru-RU" dirty="0" err="1" smtClean="0">
                <a:solidFill>
                  <a:srgbClr val="FFC000"/>
                </a:solidFill>
              </a:rPr>
              <a:t>регіональному</a:t>
            </a:r>
            <a:r>
              <a:rPr lang="ru-RU" dirty="0" smtClean="0">
                <a:solidFill>
                  <a:srgbClr val="FFC000"/>
                </a:solidFill>
              </a:rPr>
              <a:t> ландшафтному парку «</a:t>
            </a:r>
            <a:r>
              <a:rPr lang="ru-RU" dirty="0" err="1" smtClean="0">
                <a:solidFill>
                  <a:srgbClr val="FFC000"/>
                </a:solidFill>
              </a:rPr>
              <a:t>Гранітно-степове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Побужжя</a:t>
            </a:r>
            <a:r>
              <a:rPr lang="ru-RU" dirty="0" smtClean="0">
                <a:solidFill>
                  <a:srgbClr val="FFC000"/>
                </a:solidFill>
              </a:rPr>
              <a:t>» у </a:t>
            </a:r>
            <a:r>
              <a:rPr lang="ru-RU" dirty="0" err="1" smtClean="0">
                <a:solidFill>
                  <a:srgbClr val="FFC000"/>
                </a:solidFill>
              </a:rPr>
              <a:t>найкращих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стаціях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нараховували</a:t>
            </a:r>
            <a:r>
              <a:rPr lang="ru-RU" dirty="0" smtClean="0">
                <a:solidFill>
                  <a:srgbClr val="FFC000"/>
                </a:solidFill>
              </a:rPr>
              <a:t> до 20–30 ос./100 м. </a:t>
            </a:r>
          </a:p>
          <a:p>
            <a:pPr algn="just"/>
            <a:r>
              <a:rPr lang="ru-RU" dirty="0" err="1" smtClean="0">
                <a:solidFill>
                  <a:srgbClr val="FFC000"/>
                </a:solidFill>
              </a:rPr>
              <a:t>Особливості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біології</a:t>
            </a:r>
            <a:r>
              <a:rPr lang="ru-RU" dirty="0" smtClean="0">
                <a:solidFill>
                  <a:srgbClr val="FFC000"/>
                </a:solidFill>
              </a:rPr>
              <a:t> та </a:t>
            </a:r>
            <a:r>
              <a:rPr lang="ru-RU" dirty="0" err="1" smtClean="0">
                <a:solidFill>
                  <a:srgbClr val="FFC000"/>
                </a:solidFill>
              </a:rPr>
              <a:t>наукове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значення</a:t>
            </a:r>
            <a:r>
              <a:rPr lang="ru-RU" dirty="0" smtClean="0">
                <a:solidFill>
                  <a:srgbClr val="FFC000"/>
                </a:solidFill>
              </a:rPr>
              <a:t>: : Активна </a:t>
            </a:r>
            <a:r>
              <a:rPr lang="ru-RU" dirty="0" err="1" smtClean="0">
                <a:solidFill>
                  <a:srgbClr val="FFC000"/>
                </a:solidFill>
              </a:rPr>
              <a:t>з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середини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березня</a:t>
            </a:r>
            <a:r>
              <a:rPr lang="ru-RU" dirty="0" smtClean="0">
                <a:solidFill>
                  <a:srgbClr val="FFC000"/>
                </a:solidFill>
              </a:rPr>
              <a:t> — </a:t>
            </a:r>
            <a:r>
              <a:rPr lang="ru-RU" dirty="0" err="1" smtClean="0">
                <a:solidFill>
                  <a:srgbClr val="FFC000"/>
                </a:solidFill>
              </a:rPr>
              <a:t>середини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травня</a:t>
            </a:r>
            <a:r>
              <a:rPr lang="ru-RU" dirty="0" smtClean="0">
                <a:solidFill>
                  <a:srgbClr val="FFC000"/>
                </a:solidFill>
              </a:rPr>
              <a:t> до </a:t>
            </a:r>
            <a:r>
              <a:rPr lang="ru-RU" dirty="0" err="1" smtClean="0">
                <a:solidFill>
                  <a:srgbClr val="FFC000"/>
                </a:solidFill>
              </a:rPr>
              <a:t>середини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вересня</a:t>
            </a:r>
            <a:r>
              <a:rPr lang="ru-RU" dirty="0" smtClean="0">
                <a:solidFill>
                  <a:srgbClr val="FFC000"/>
                </a:solidFill>
              </a:rPr>
              <a:t> — </a:t>
            </a:r>
            <a:r>
              <a:rPr lang="ru-RU" dirty="0" err="1" smtClean="0">
                <a:solidFill>
                  <a:srgbClr val="FFC000"/>
                </a:solidFill>
              </a:rPr>
              <a:t>кінця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жовтня</a:t>
            </a:r>
            <a:r>
              <a:rPr lang="ru-RU" dirty="0" smtClean="0">
                <a:solidFill>
                  <a:srgbClr val="FFC000"/>
                </a:solidFill>
              </a:rPr>
              <a:t>. </a:t>
            </a:r>
            <a:r>
              <a:rPr lang="ru-RU" dirty="0" err="1" smtClean="0">
                <a:solidFill>
                  <a:srgbClr val="FFC000"/>
                </a:solidFill>
              </a:rPr>
              <a:t>Дуже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жвава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рептилія</a:t>
            </a:r>
            <a:r>
              <a:rPr lang="ru-RU" dirty="0" smtClean="0">
                <a:solidFill>
                  <a:srgbClr val="FFC000"/>
                </a:solidFill>
              </a:rPr>
              <a:t>: </a:t>
            </a:r>
            <a:r>
              <a:rPr lang="ru-RU" dirty="0" err="1" smtClean="0">
                <a:solidFill>
                  <a:srgbClr val="FFC000"/>
                </a:solidFill>
              </a:rPr>
              <a:t>швидко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бігає</a:t>
            </a:r>
            <a:r>
              <a:rPr lang="ru-RU" dirty="0" smtClean="0">
                <a:solidFill>
                  <a:srgbClr val="FFC000"/>
                </a:solidFill>
              </a:rPr>
              <a:t>, добре </a:t>
            </a:r>
            <a:r>
              <a:rPr lang="ru-RU" dirty="0" err="1" smtClean="0">
                <a:solidFill>
                  <a:srgbClr val="FFC000"/>
                </a:solidFill>
              </a:rPr>
              <a:t>стрибає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і</a:t>
            </a:r>
            <a:r>
              <a:rPr lang="ru-RU" dirty="0" smtClean="0">
                <a:solidFill>
                  <a:srgbClr val="FFC000"/>
                </a:solidFill>
              </a:rPr>
              <a:t> лазить по деревах </a:t>
            </a:r>
            <a:r>
              <a:rPr lang="ru-RU" dirty="0" err="1" smtClean="0">
                <a:solidFill>
                  <a:srgbClr val="FFC000"/>
                </a:solidFill>
              </a:rPr>
              <a:t>і</a:t>
            </a:r>
            <a:r>
              <a:rPr lang="ru-RU" dirty="0" smtClean="0">
                <a:solidFill>
                  <a:srgbClr val="FFC000"/>
                </a:solidFill>
              </a:rPr>
              <a:t> кущах, </a:t>
            </a:r>
            <a:r>
              <a:rPr lang="ru-RU" dirty="0" err="1" smtClean="0">
                <a:solidFill>
                  <a:srgbClr val="FFC000"/>
                </a:solidFill>
              </a:rPr>
              <a:t>плаває</a:t>
            </a:r>
            <a:r>
              <a:rPr lang="ru-RU" dirty="0" smtClean="0">
                <a:solidFill>
                  <a:srgbClr val="FFC000"/>
                </a:solidFill>
              </a:rPr>
              <a:t>. </a:t>
            </a:r>
            <a:r>
              <a:rPr lang="ru-RU" dirty="0" err="1" smtClean="0">
                <a:solidFill>
                  <a:srgbClr val="FFC000"/>
                </a:solidFill>
              </a:rPr>
              <a:t>Ховається</a:t>
            </a:r>
            <a:r>
              <a:rPr lang="ru-RU" dirty="0" smtClean="0">
                <a:solidFill>
                  <a:srgbClr val="FFC000"/>
                </a:solidFill>
              </a:rPr>
              <a:t> у </a:t>
            </a:r>
            <a:r>
              <a:rPr lang="ru-RU" dirty="0" err="1" smtClean="0">
                <a:solidFill>
                  <a:srgbClr val="FFC000"/>
                </a:solidFill>
              </a:rPr>
              <a:t>власних</a:t>
            </a:r>
            <a:r>
              <a:rPr lang="ru-RU" dirty="0" smtClean="0">
                <a:solidFill>
                  <a:srgbClr val="FFC000"/>
                </a:solidFill>
              </a:rPr>
              <a:t> та </a:t>
            </a:r>
            <a:r>
              <a:rPr lang="ru-RU" dirty="0" err="1" smtClean="0">
                <a:solidFill>
                  <a:srgbClr val="FFC000"/>
                </a:solidFill>
              </a:rPr>
              <a:t>інших</a:t>
            </a:r>
            <a:r>
              <a:rPr lang="ru-RU" dirty="0" smtClean="0">
                <a:solidFill>
                  <a:srgbClr val="FFC000"/>
                </a:solidFill>
              </a:rPr>
              <a:t> норах, </a:t>
            </a:r>
            <a:r>
              <a:rPr lang="ru-RU" dirty="0" err="1" smtClean="0">
                <a:solidFill>
                  <a:srgbClr val="FFC000"/>
                </a:solidFill>
              </a:rPr>
              <a:t>порожнинах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під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корінням</a:t>
            </a:r>
            <a:r>
              <a:rPr lang="ru-RU" dirty="0" smtClean="0">
                <a:solidFill>
                  <a:srgbClr val="FFC000"/>
                </a:solidFill>
              </a:rPr>
              <a:t> дерев, </a:t>
            </a:r>
            <a:r>
              <a:rPr lang="ru-RU" dirty="0" err="1" smtClean="0">
                <a:solidFill>
                  <a:srgbClr val="FFC000"/>
                </a:solidFill>
              </a:rPr>
              <a:t>поваленими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стовбурами</a:t>
            </a:r>
            <a:r>
              <a:rPr lang="ru-RU" dirty="0" smtClean="0">
                <a:solidFill>
                  <a:srgbClr val="FFC000"/>
                </a:solidFill>
              </a:rPr>
              <a:t>, </a:t>
            </a:r>
            <a:r>
              <a:rPr lang="ru-RU" dirty="0" err="1" smtClean="0">
                <a:solidFill>
                  <a:srgbClr val="FFC000"/>
                </a:solidFill>
              </a:rPr>
              <a:t>кам’яними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брилами</a:t>
            </a:r>
            <a:r>
              <a:rPr lang="ru-RU" dirty="0" smtClean="0">
                <a:solidFill>
                  <a:srgbClr val="FFC000"/>
                </a:solidFill>
              </a:rPr>
              <a:t>, у купах </a:t>
            </a:r>
            <a:r>
              <a:rPr lang="ru-RU" dirty="0" err="1" smtClean="0">
                <a:solidFill>
                  <a:srgbClr val="FFC000"/>
                </a:solidFill>
              </a:rPr>
              <a:t>хмизу</a:t>
            </a:r>
            <a:r>
              <a:rPr lang="ru-RU" dirty="0" smtClean="0">
                <a:solidFill>
                  <a:srgbClr val="FFC000"/>
                </a:solidFill>
              </a:rPr>
              <a:t>. Живиться </a:t>
            </a:r>
            <a:r>
              <a:rPr lang="ru-RU" dirty="0" err="1" smtClean="0">
                <a:solidFill>
                  <a:srgbClr val="FFC000"/>
                </a:solidFill>
              </a:rPr>
              <a:t>різноманітними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комахами</a:t>
            </a:r>
            <a:r>
              <a:rPr lang="ru-RU" dirty="0" smtClean="0">
                <a:solidFill>
                  <a:srgbClr val="FFC000"/>
                </a:solidFill>
              </a:rPr>
              <a:t>, </a:t>
            </a:r>
            <a:r>
              <a:rPr lang="ru-RU" dirty="0" err="1" smtClean="0">
                <a:solidFill>
                  <a:srgbClr val="FFC000"/>
                </a:solidFill>
              </a:rPr>
              <a:t>павуками</a:t>
            </a:r>
            <a:r>
              <a:rPr lang="ru-RU" dirty="0" smtClean="0">
                <a:solidFill>
                  <a:srgbClr val="FFC000"/>
                </a:solidFill>
              </a:rPr>
              <a:t>, </a:t>
            </a:r>
            <a:r>
              <a:rPr lang="ru-RU" dirty="0" err="1" smtClean="0">
                <a:solidFill>
                  <a:srgbClr val="FFC000"/>
                </a:solidFill>
              </a:rPr>
              <a:t>рідше</a:t>
            </a:r>
            <a:r>
              <a:rPr lang="ru-RU" dirty="0" smtClean="0">
                <a:solidFill>
                  <a:srgbClr val="FFC000"/>
                </a:solidFill>
              </a:rPr>
              <a:t> — </a:t>
            </a:r>
            <a:r>
              <a:rPr lang="ru-RU" dirty="0" err="1" smtClean="0">
                <a:solidFill>
                  <a:srgbClr val="FFC000"/>
                </a:solidFill>
              </a:rPr>
              <a:t>мокрицями</a:t>
            </a:r>
            <a:r>
              <a:rPr lang="ru-RU" dirty="0" smtClean="0">
                <a:solidFill>
                  <a:srgbClr val="FFC000"/>
                </a:solidFill>
              </a:rPr>
              <a:t>, </a:t>
            </a:r>
            <a:r>
              <a:rPr lang="ru-RU" dirty="0" err="1" smtClean="0">
                <a:solidFill>
                  <a:srgbClr val="FFC000"/>
                </a:solidFill>
              </a:rPr>
              <a:t>молюсками</a:t>
            </a:r>
            <a:r>
              <a:rPr lang="ru-RU" dirty="0" smtClean="0">
                <a:solidFill>
                  <a:srgbClr val="FFC000"/>
                </a:solidFill>
              </a:rPr>
              <a:t>, </a:t>
            </a:r>
            <a:r>
              <a:rPr lang="ru-RU" dirty="0" err="1" smtClean="0">
                <a:solidFill>
                  <a:srgbClr val="FFC000"/>
                </a:solidFill>
              </a:rPr>
              <a:t>дощовими</a:t>
            </a:r>
            <a:r>
              <a:rPr lang="ru-RU" dirty="0" smtClean="0">
                <a:solidFill>
                  <a:srgbClr val="FFC000"/>
                </a:solidFill>
              </a:rPr>
              <a:t> червами, </a:t>
            </a:r>
            <a:r>
              <a:rPr lang="ru-RU" dirty="0" err="1" smtClean="0">
                <a:solidFill>
                  <a:srgbClr val="FFC000"/>
                </a:solidFill>
              </a:rPr>
              <a:t>багатоніжками</a:t>
            </a:r>
            <a:r>
              <a:rPr lang="ru-RU" dirty="0" smtClean="0">
                <a:solidFill>
                  <a:srgbClr val="FFC000"/>
                </a:solidFill>
              </a:rPr>
              <a:t>, </a:t>
            </a:r>
            <a:r>
              <a:rPr lang="ru-RU" dirty="0" err="1" smtClean="0">
                <a:solidFill>
                  <a:srgbClr val="FFC000"/>
                </a:solidFill>
              </a:rPr>
              <a:t>інколи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дрібними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ящірками</a:t>
            </a:r>
            <a:r>
              <a:rPr lang="ru-RU" dirty="0" smtClean="0">
                <a:solidFill>
                  <a:srgbClr val="FFC000"/>
                </a:solidFill>
              </a:rPr>
              <a:t> та </a:t>
            </a:r>
            <a:r>
              <a:rPr lang="ru-RU" dirty="0" err="1" smtClean="0">
                <a:solidFill>
                  <a:srgbClr val="FFC000"/>
                </a:solidFill>
              </a:rPr>
              <a:t>гризунами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або</a:t>
            </a:r>
            <a:r>
              <a:rPr lang="ru-RU" dirty="0" smtClean="0">
                <a:solidFill>
                  <a:srgbClr val="FFC000"/>
                </a:solidFill>
              </a:rPr>
              <a:t> ягодами. </a:t>
            </a:r>
            <a:r>
              <a:rPr lang="ru-RU" dirty="0" err="1" smtClean="0">
                <a:solidFill>
                  <a:srgbClr val="FFC000"/>
                </a:solidFill>
              </a:rPr>
              <a:t>Парування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відбувається</a:t>
            </a:r>
            <a:r>
              <a:rPr lang="ru-RU" dirty="0" smtClean="0">
                <a:solidFill>
                  <a:srgbClr val="FFC000"/>
                </a:solidFill>
              </a:rPr>
              <a:t> в </a:t>
            </a:r>
            <a:r>
              <a:rPr lang="ru-RU" dirty="0" err="1" smtClean="0">
                <a:solidFill>
                  <a:srgbClr val="FFC000"/>
                </a:solidFill>
              </a:rPr>
              <a:t>середині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квітня</a:t>
            </a:r>
            <a:r>
              <a:rPr lang="ru-RU" dirty="0" smtClean="0">
                <a:solidFill>
                  <a:srgbClr val="FFC000"/>
                </a:solidFill>
              </a:rPr>
              <a:t> — на початку </a:t>
            </a:r>
            <a:r>
              <a:rPr lang="ru-RU" dirty="0" err="1" smtClean="0">
                <a:solidFill>
                  <a:srgbClr val="FFC000"/>
                </a:solidFill>
              </a:rPr>
              <a:t>червня</a:t>
            </a:r>
            <a:r>
              <a:rPr lang="ru-RU" dirty="0" smtClean="0">
                <a:solidFill>
                  <a:srgbClr val="FFC000"/>
                </a:solidFill>
              </a:rPr>
              <a:t>, </a:t>
            </a:r>
            <a:r>
              <a:rPr lang="ru-RU" dirty="0" err="1" smtClean="0">
                <a:solidFill>
                  <a:srgbClr val="FFC000"/>
                </a:solidFill>
              </a:rPr>
              <a:t>відкладання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яєць</a:t>
            </a:r>
            <a:r>
              <a:rPr lang="ru-RU" dirty="0" smtClean="0">
                <a:solidFill>
                  <a:srgbClr val="FFC000"/>
                </a:solidFill>
              </a:rPr>
              <a:t> — в </a:t>
            </a:r>
            <a:r>
              <a:rPr lang="ru-RU" dirty="0" err="1" smtClean="0">
                <a:solidFill>
                  <a:srgbClr val="FFC000"/>
                </a:solidFill>
              </a:rPr>
              <a:t>кінці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травня</a:t>
            </a:r>
            <a:r>
              <a:rPr lang="ru-RU" dirty="0" smtClean="0">
                <a:solidFill>
                  <a:srgbClr val="FFC000"/>
                </a:solidFill>
              </a:rPr>
              <a:t> — </a:t>
            </a:r>
            <a:r>
              <a:rPr lang="ru-RU" dirty="0" err="1" smtClean="0">
                <a:solidFill>
                  <a:srgbClr val="FFC000"/>
                </a:solidFill>
              </a:rPr>
              <a:t>першій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половині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липня</a:t>
            </a:r>
            <a:r>
              <a:rPr lang="ru-RU" dirty="0" smtClean="0">
                <a:solidFill>
                  <a:srgbClr val="FFC000"/>
                </a:solidFill>
              </a:rPr>
              <a:t>. У </a:t>
            </a:r>
            <a:r>
              <a:rPr lang="ru-RU" dirty="0" err="1" smtClean="0">
                <a:solidFill>
                  <a:srgbClr val="FFC000"/>
                </a:solidFill>
              </a:rPr>
              <a:t>кладці</a:t>
            </a:r>
            <a:r>
              <a:rPr lang="ru-RU" dirty="0" smtClean="0">
                <a:solidFill>
                  <a:srgbClr val="FFC000"/>
                </a:solidFill>
              </a:rPr>
              <a:t> 4–18 </a:t>
            </a:r>
            <a:r>
              <a:rPr lang="ru-RU" dirty="0" err="1" smtClean="0">
                <a:solidFill>
                  <a:srgbClr val="FFC000"/>
                </a:solidFill>
              </a:rPr>
              <a:t>яєць</a:t>
            </a:r>
            <a:r>
              <a:rPr lang="ru-RU" dirty="0" smtClean="0">
                <a:solidFill>
                  <a:srgbClr val="FFC000"/>
                </a:solidFill>
              </a:rPr>
              <a:t>. Молодь </a:t>
            </a:r>
            <a:r>
              <a:rPr lang="ru-RU" dirty="0" err="1" smtClean="0">
                <a:solidFill>
                  <a:srgbClr val="FFC000"/>
                </a:solidFill>
              </a:rPr>
              <a:t>з’являється</a:t>
            </a:r>
            <a:r>
              <a:rPr lang="ru-RU" dirty="0" smtClean="0">
                <a:solidFill>
                  <a:srgbClr val="FFC000"/>
                </a:solidFill>
              </a:rPr>
              <a:t> у </a:t>
            </a:r>
            <a:r>
              <a:rPr lang="ru-RU" dirty="0" err="1" smtClean="0">
                <a:solidFill>
                  <a:srgbClr val="FFC000"/>
                </a:solidFill>
              </a:rPr>
              <a:t>другій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декаді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липня</a:t>
            </a:r>
            <a:r>
              <a:rPr lang="ru-RU" dirty="0" smtClean="0">
                <a:solidFill>
                  <a:srgbClr val="FFC000"/>
                </a:solidFill>
              </a:rPr>
              <a:t> — </a:t>
            </a:r>
            <a:r>
              <a:rPr lang="ru-RU" dirty="0" err="1" smtClean="0">
                <a:solidFill>
                  <a:srgbClr val="FFC000"/>
                </a:solidFill>
              </a:rPr>
              <a:t>середині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вересня</a:t>
            </a:r>
            <a:r>
              <a:rPr lang="ru-RU" dirty="0" smtClean="0">
                <a:solidFill>
                  <a:srgbClr val="FFC000"/>
                </a:solidFill>
              </a:rPr>
              <a:t>. </a:t>
            </a:r>
            <a:r>
              <a:rPr lang="ru-RU" dirty="0" err="1" smtClean="0">
                <a:solidFill>
                  <a:srgbClr val="FFC000"/>
                </a:solidFill>
              </a:rPr>
              <a:t>морфологічні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ознаки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Загальна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довжина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старих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самців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може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перевищувати</a:t>
            </a:r>
            <a:r>
              <a:rPr lang="ru-RU" dirty="0" smtClean="0">
                <a:solidFill>
                  <a:srgbClr val="FFC000"/>
                </a:solidFill>
              </a:rPr>
              <a:t> 38 см. </a:t>
            </a:r>
            <a:r>
              <a:rPr lang="ru-RU" dirty="0" err="1" smtClean="0">
                <a:solidFill>
                  <a:srgbClr val="FFC000"/>
                </a:solidFill>
              </a:rPr>
              <a:t>Характерними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ознаками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є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довгий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хвіст</a:t>
            </a:r>
            <a:r>
              <a:rPr lang="ru-RU" dirty="0" smtClean="0">
                <a:solidFill>
                  <a:srgbClr val="FFC000"/>
                </a:solidFill>
              </a:rPr>
              <a:t> (</a:t>
            </a:r>
            <a:r>
              <a:rPr lang="ru-RU" dirty="0" err="1" smtClean="0">
                <a:solidFill>
                  <a:srgbClr val="FFC000"/>
                </a:solidFill>
              </a:rPr>
              <a:t>приблизно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вдвічі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довший</a:t>
            </a:r>
            <a:r>
              <a:rPr lang="ru-RU" dirty="0" smtClean="0">
                <a:solidFill>
                  <a:srgbClr val="FFC000"/>
                </a:solidFill>
              </a:rPr>
              <a:t> за </a:t>
            </a:r>
            <a:r>
              <a:rPr lang="ru-RU" dirty="0" err="1" smtClean="0">
                <a:solidFill>
                  <a:srgbClr val="FFC000"/>
                </a:solidFill>
              </a:rPr>
              <a:t>тулуб</a:t>
            </a:r>
            <a:r>
              <a:rPr lang="ru-RU" dirty="0" smtClean="0">
                <a:solidFill>
                  <a:srgbClr val="FFC000"/>
                </a:solidFill>
              </a:rPr>
              <a:t>) </a:t>
            </a:r>
            <a:r>
              <a:rPr lang="ru-RU" dirty="0" err="1" smtClean="0">
                <a:solidFill>
                  <a:srgbClr val="FFC000"/>
                </a:solidFill>
              </a:rPr>
              <a:t>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значна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довжина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задньої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ступні</a:t>
            </a:r>
            <a:r>
              <a:rPr lang="ru-RU" dirty="0" smtClean="0">
                <a:solidFill>
                  <a:srgbClr val="FFC000"/>
                </a:solidFill>
              </a:rPr>
              <a:t> (</a:t>
            </a:r>
            <a:r>
              <a:rPr lang="ru-RU" dirty="0" err="1" smtClean="0">
                <a:solidFill>
                  <a:srgbClr val="FFC000"/>
                </a:solidFill>
              </a:rPr>
              <a:t>перевищує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довжину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голови</a:t>
            </a:r>
            <a:r>
              <a:rPr lang="ru-RU" dirty="0" smtClean="0">
                <a:solidFill>
                  <a:srgbClr val="FFC000"/>
                </a:solidFill>
              </a:rPr>
              <a:t>). </a:t>
            </a:r>
            <a:r>
              <a:rPr lang="ru-RU" dirty="0" err="1" smtClean="0">
                <a:solidFill>
                  <a:srgbClr val="FFC000"/>
                </a:solidFill>
              </a:rPr>
              <a:t>Дорослі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самці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старі</a:t>
            </a:r>
            <a:r>
              <a:rPr lang="ru-RU" dirty="0" smtClean="0">
                <a:solidFill>
                  <a:srgbClr val="FFC000"/>
                </a:solidFill>
              </a:rPr>
              <a:t> самки </a:t>
            </a:r>
            <a:r>
              <a:rPr lang="ru-RU" dirty="0" err="1" smtClean="0">
                <a:solidFill>
                  <a:srgbClr val="FFC000"/>
                </a:solidFill>
              </a:rPr>
              <a:t>зверху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яскраво</a:t>
            </a:r>
            <a:r>
              <a:rPr lang="ru-RU" dirty="0" smtClean="0">
                <a:solidFill>
                  <a:srgbClr val="FFC000"/>
                </a:solidFill>
              </a:rPr>
              <a:t>- </a:t>
            </a:r>
            <a:r>
              <a:rPr lang="ru-RU" dirty="0" err="1" smtClean="0">
                <a:solidFill>
                  <a:srgbClr val="FFC000"/>
                </a:solidFill>
              </a:rPr>
              <a:t>або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темно-зелені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з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численними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чорними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крапками</a:t>
            </a:r>
            <a:r>
              <a:rPr lang="ru-RU" dirty="0" smtClean="0">
                <a:solidFill>
                  <a:srgbClr val="FFC000"/>
                </a:solidFill>
              </a:rPr>
              <a:t>. </a:t>
            </a:r>
            <a:r>
              <a:rPr lang="ru-RU" dirty="0" err="1" smtClean="0">
                <a:solidFill>
                  <a:srgbClr val="FFC000"/>
                </a:solidFill>
              </a:rPr>
              <a:t>Нижня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поверхня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тіла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яскраво-жовта</a:t>
            </a:r>
            <a:r>
              <a:rPr lang="ru-RU" dirty="0" smtClean="0">
                <a:solidFill>
                  <a:srgbClr val="FFC000"/>
                </a:solidFill>
              </a:rPr>
              <a:t>, горло — </a:t>
            </a:r>
            <a:r>
              <a:rPr lang="ru-RU" dirty="0" err="1" smtClean="0">
                <a:solidFill>
                  <a:srgbClr val="FFC000"/>
                </a:solidFill>
              </a:rPr>
              <a:t>блакитне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або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синє</a:t>
            </a:r>
            <a:r>
              <a:rPr lang="ru-RU" dirty="0" smtClean="0">
                <a:solidFill>
                  <a:srgbClr val="FFC000"/>
                </a:solidFill>
              </a:rPr>
              <a:t>. Режим </a:t>
            </a:r>
            <a:r>
              <a:rPr lang="ru-RU" dirty="0" err="1" smtClean="0">
                <a:solidFill>
                  <a:srgbClr val="FFC000"/>
                </a:solidFill>
              </a:rPr>
              <a:t>збереження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популяцій</a:t>
            </a:r>
            <a:r>
              <a:rPr lang="ru-RU" dirty="0" smtClean="0">
                <a:solidFill>
                  <a:srgbClr val="FFC000"/>
                </a:solidFill>
              </a:rPr>
              <a:t> та заходи </a:t>
            </a:r>
            <a:r>
              <a:rPr lang="ru-RU" dirty="0" err="1" smtClean="0">
                <a:solidFill>
                  <a:srgbClr val="FFC000"/>
                </a:solidFill>
              </a:rPr>
              <a:t>з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охорони:Вид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перебуває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під</a:t>
            </a:r>
            <a:r>
              <a:rPr lang="ru-RU" dirty="0" smtClean="0">
                <a:solidFill>
                  <a:srgbClr val="FFC000"/>
                </a:solidFill>
              </a:rPr>
              <a:t> особливою </a:t>
            </a:r>
            <a:r>
              <a:rPr lang="ru-RU" dirty="0" err="1" smtClean="0">
                <a:solidFill>
                  <a:srgbClr val="FFC000"/>
                </a:solidFill>
              </a:rPr>
              <a:t>охороною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Бернської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конвенції</a:t>
            </a:r>
            <a:r>
              <a:rPr lang="ru-RU" dirty="0" smtClean="0">
                <a:solidFill>
                  <a:srgbClr val="FFC000"/>
                </a:solidFill>
              </a:rPr>
              <a:t> (</a:t>
            </a:r>
            <a:r>
              <a:rPr lang="ru-RU" dirty="0" err="1" smtClean="0">
                <a:solidFill>
                  <a:srgbClr val="FFC000"/>
                </a:solidFill>
              </a:rPr>
              <a:t>додаток</a:t>
            </a:r>
            <a:r>
              <a:rPr lang="ru-RU" dirty="0" smtClean="0">
                <a:solidFill>
                  <a:srgbClr val="FFC000"/>
                </a:solidFill>
              </a:rPr>
              <a:t> ІІ). </a:t>
            </a:r>
            <a:r>
              <a:rPr lang="ru-RU" dirty="0" err="1" smtClean="0">
                <a:solidFill>
                  <a:srgbClr val="FFC000"/>
                </a:solidFill>
              </a:rPr>
              <a:t>Охороняється</a:t>
            </a:r>
            <a:r>
              <a:rPr lang="ru-RU" dirty="0" smtClean="0">
                <a:solidFill>
                  <a:srgbClr val="FFC000"/>
                </a:solidFill>
              </a:rPr>
              <a:t> у </a:t>
            </a:r>
            <a:r>
              <a:rPr lang="ru-RU" dirty="0" err="1" smtClean="0">
                <a:solidFill>
                  <a:srgbClr val="FFC000"/>
                </a:solidFill>
              </a:rPr>
              <a:t>Канівському</a:t>
            </a:r>
            <a:r>
              <a:rPr lang="ru-RU" dirty="0" smtClean="0">
                <a:solidFill>
                  <a:srgbClr val="FFC000"/>
                </a:solidFill>
              </a:rPr>
              <a:t> ПЗ, НПП «</a:t>
            </a:r>
            <a:r>
              <a:rPr lang="ru-RU" dirty="0" err="1" smtClean="0">
                <a:solidFill>
                  <a:srgbClr val="FFC000"/>
                </a:solidFill>
              </a:rPr>
              <a:t>Подільські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Товтри</a:t>
            </a:r>
            <a:r>
              <a:rPr lang="ru-RU" dirty="0" smtClean="0">
                <a:solidFill>
                  <a:srgbClr val="FFC000"/>
                </a:solidFill>
              </a:rPr>
              <a:t>» </a:t>
            </a:r>
            <a:r>
              <a:rPr lang="ru-RU" dirty="0" err="1" smtClean="0">
                <a:solidFill>
                  <a:srgbClr val="FFC000"/>
                </a:solidFill>
              </a:rPr>
              <a:t>і</a:t>
            </a:r>
            <a:r>
              <a:rPr lang="ru-RU" dirty="0" smtClean="0">
                <a:solidFill>
                  <a:srgbClr val="FFC000"/>
                </a:solidFill>
              </a:rPr>
              <a:t> «Великий Луг», РЛП «</a:t>
            </a:r>
            <a:r>
              <a:rPr lang="ru-RU" dirty="0" err="1" smtClean="0">
                <a:solidFill>
                  <a:srgbClr val="FFC000"/>
                </a:solidFill>
              </a:rPr>
              <a:t>Гранітно-степове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Побужжя</a:t>
            </a:r>
            <a:r>
              <a:rPr lang="ru-RU" dirty="0" smtClean="0">
                <a:solidFill>
                  <a:srgbClr val="FFC000"/>
                </a:solidFill>
              </a:rPr>
              <a:t>». </a:t>
            </a:r>
            <a:r>
              <a:rPr lang="ru-RU" dirty="0" err="1" smtClean="0">
                <a:solidFill>
                  <a:srgbClr val="FFC000"/>
                </a:solidFill>
              </a:rPr>
              <a:t>Необхідне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розширення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заповідної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мережі</a:t>
            </a:r>
            <a:r>
              <a:rPr lang="ru-RU" dirty="0" smtClean="0">
                <a:solidFill>
                  <a:srgbClr val="FFC000"/>
                </a:solidFill>
              </a:rPr>
              <a:t> та </a:t>
            </a:r>
            <a:r>
              <a:rPr lang="ru-RU" dirty="0" err="1" smtClean="0">
                <a:solidFill>
                  <a:srgbClr val="FFC000"/>
                </a:solidFill>
              </a:rPr>
              <a:t>боротьба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з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незаконним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виловом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продажем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ящірок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500570"/>
            <a:ext cx="332248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2Left"/>
            <a:lightRig rig="threePt" dir="t"/>
          </a:scene3d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0125" y="4500570"/>
            <a:ext cx="2972046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4286256"/>
            <a:ext cx="3333773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Above"/>
            <a:lightRig rig="threePt" dir="t"/>
          </a:scene3d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43174" y="0"/>
            <a:ext cx="2936875" cy="428604"/>
          </a:xfrm>
        </p:spPr>
        <p:txBody>
          <a:bodyPr/>
          <a:lstStyle/>
          <a:p>
            <a:r>
              <a:rPr lang="uk-UA" b="1" dirty="0" smtClean="0">
                <a:solidFill>
                  <a:srgbClr val="FFC000"/>
                </a:solidFill>
              </a:rPr>
              <a:t>Ящірка Зелена</a:t>
            </a:r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3008313" cy="441306"/>
          </a:xfrm>
        </p:spPr>
        <p:txBody>
          <a:bodyPr/>
          <a:lstStyle/>
          <a:p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Гадюка Звичайна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642918"/>
            <a:ext cx="5114932" cy="621508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Гадюка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звичайна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відносно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невелика в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розмірах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довжиною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до 75 см.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Навкруги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середини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тіла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розташовано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19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рядів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лусок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Довжина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хвоста у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самців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8 — 12 см, у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самиць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6 — 10 см.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Тіло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відносно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товсте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Самиці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зазвичай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крупніші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самців.Забарвлення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тулуба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коливається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сірого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до коричневого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оливковими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червоно-бурими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відтінками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характерною темною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зигзагоподібною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лінією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вздовж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хребта та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іксоподібним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малюнком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голові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півночі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зустрічаються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чорні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форми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.. В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Україні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найчастіше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зустрічається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 луках,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галявинах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болотах, на берегах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річок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озер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струмків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Густота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заселення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гадюк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дуже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нерівномірна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Після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зимівлі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з'являються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поверхні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землі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звичайно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квітні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—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травні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Влітку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сховищем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для гадюк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служать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нори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різноманітних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тварин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пустоти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гнилих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пеньках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поміж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камінням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кущі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копиці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сіна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Гадюки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можуть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поселятися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покинутих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будівлях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В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середній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смузі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гадюки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активні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денний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час.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Люблять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грітися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сонці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можуть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робити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просто на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стежці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пеньках,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каменях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Полюють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як правило в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сутінках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Харчуються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переважно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дрібними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гризунами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жабами,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комахами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</a:p>
          <a:p>
            <a:pPr algn="just"/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Зимує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поодинці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невеликими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групами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великими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скупченнями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по 200 — 300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особин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підземних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пустотах,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трухлявих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деревах, норах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гризунів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інших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природних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укриттях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Разом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гадюками тут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можуть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зимувати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інші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види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змій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іноді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—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земноводні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Гадюка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яйцеживородяча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Вагітність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триває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біля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3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місяців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Самиця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народжує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5 — 12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дитинчат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довжиною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160 — 180 мм.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Отрута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звичайної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гадюки за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механізмом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токсичної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дії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є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отрутою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переважно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геморрагичної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викликає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крововилив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кровозгортаючої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місцевої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некротичної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дії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Чим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ближче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місце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укусу до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голови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тим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він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небезпечніший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.. Але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незважаючи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 те,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отрута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гадюки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досить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сильна,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летальні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випадки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трапляються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досить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4590" y="214290"/>
            <a:ext cx="3885121" cy="288608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threePt" dir="t"/>
          </a:scene3d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643314"/>
            <a:ext cx="3886523" cy="30003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500298" y="2071678"/>
            <a:ext cx="4143404" cy="35004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800" dirty="0" smtClean="0"/>
              <a:t>ДЯКУЮ ЗА УВАГУ!!!</a:t>
            </a:r>
            <a:endParaRPr lang="ru-RU" sz="4800" dirty="0"/>
          </a:p>
        </p:txBody>
      </p:sp>
    </p:spTree>
  </p:cSld>
  <p:clrMapOvr>
    <a:masterClrMapping/>
  </p:clrMapOvr>
  <p:transition>
    <p:strips dir="r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127</TotalTime>
  <Words>1530</Words>
  <PresentationFormat>Экран (4:3)</PresentationFormat>
  <Paragraphs>55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Слайд 1</vt:lpstr>
      <vt:lpstr>Слайд 2</vt:lpstr>
      <vt:lpstr>Слайд 3</vt:lpstr>
      <vt:lpstr>Ящірка прудка</vt:lpstr>
      <vt:lpstr>Черепаха болотяна</vt:lpstr>
      <vt:lpstr>Гадюка Степова</vt:lpstr>
      <vt:lpstr>Ящірка Зелена</vt:lpstr>
      <vt:lpstr>Гадюка Звичайна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15</cp:revision>
  <dcterms:modified xsi:type="dcterms:W3CDTF">2011-04-03T18:56:27Z</dcterms:modified>
</cp:coreProperties>
</file>