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FF3300"/>
    <a:srgbClr val="CC0099"/>
    <a:srgbClr val="003300"/>
    <a:srgbClr val="00CC00"/>
    <a:srgbClr val="9966FF"/>
    <a:srgbClr val="00FF00"/>
    <a:srgbClr val="6600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3" autoAdjust="0"/>
  </p:normalViewPr>
  <p:slideViewPr>
    <p:cSldViewPr>
      <p:cViewPr varScale="1">
        <p:scale>
          <a:sx n="41" d="100"/>
          <a:sy n="41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A3F3-7BEC-47ED-B755-EF15D18721D6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E0DA6-42C8-481E-955E-B4A44AC56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4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E0DA6-42C8-481E-955E-B4A44AC56B4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10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E5998-6231-40A8-A69C-429C1B8EFF07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EE2F-A46E-439D-9914-609A6FFC3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amexp.ru/news/img/13012951022345678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robbieboy.files.wordpress.com/2010/05/news_times-150208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avoslavie.ru/sas/image/100361/36146.p.jp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lipart.net.ua/images/clip2148.jpg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inzek.nl/englis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07389" y="2857495"/>
            <a:ext cx="49292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 smtClean="0">
                <a:solidFill>
                  <a:srgbClr val="660066"/>
                </a:solidFill>
              </a:rPr>
              <a:t>Великобритания</a:t>
            </a:r>
            <a:endParaRPr lang="ru-RU" sz="4400" i="1" dirty="0">
              <a:solidFill>
                <a:srgbClr val="660066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4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0"/>
            <a:ext cx="74295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Государство располагается на Британских островах (остров Великобритания и северо-восточная часть острова Ирландия, большое количество мелких островов и архипелагов, Нормандские острова, Оркнейские острова, Шетландские острова), омывается Атлантическим океаном и его морями. Площадь: всего — 244 820 км², суша — 240 590 км², внутренние воды — 3 230 км². Самая высокая вершина — г. Бен-Невис, англ. </a:t>
            </a:r>
            <a:r>
              <a:rPr lang="ru-RU" sz="2000" dirty="0" err="1" smtClean="0">
                <a:solidFill>
                  <a:srgbClr val="FF0000"/>
                </a:solidFill>
              </a:rPr>
              <a:t>Ben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Nevis</a:t>
            </a:r>
            <a:r>
              <a:rPr lang="ru-RU" sz="2000" dirty="0" smtClean="0">
                <a:solidFill>
                  <a:srgbClr val="FF0000"/>
                </a:solidFill>
              </a:rPr>
              <a:t>, валлийский </a:t>
            </a:r>
            <a:r>
              <a:rPr lang="ru-RU" sz="2000" dirty="0" err="1" smtClean="0">
                <a:solidFill>
                  <a:srgbClr val="FF0000"/>
                </a:solidFill>
              </a:rPr>
              <a:t>Beinn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Neibhis</a:t>
            </a:r>
            <a:r>
              <a:rPr lang="ru-RU" sz="2000" dirty="0" smtClean="0">
                <a:solidFill>
                  <a:srgbClr val="FF0000"/>
                </a:solidFill>
              </a:rPr>
              <a:t>/ (1343 м) — расположена на севере Шотландии (Грампианские горы), самая низкая точка — </a:t>
            </a:r>
            <a:r>
              <a:rPr lang="ru-RU" sz="2000" dirty="0" err="1" smtClean="0">
                <a:solidFill>
                  <a:srgbClr val="FF0000"/>
                </a:solidFill>
              </a:rPr>
              <a:t>Фенланд</a:t>
            </a:r>
            <a:r>
              <a:rPr lang="ru-RU" sz="2000" dirty="0" smtClean="0">
                <a:solidFill>
                  <a:srgbClr val="FF0000"/>
                </a:solidFill>
              </a:rPr>
              <a:t> (−4 м).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На севере и западе преобладает горный рельеф — Северо-Шотландское нагорье (до 1343 м), Пеннинские и Кембрийские горы; на юге и юго-востоке — холмистые равнины. 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2049" name="Picture 1" descr="EU-United Kingdom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457700"/>
            <a:ext cx="2857500" cy="24003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oboi-na_ru_nature_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8662" y="714356"/>
            <a:ext cx="73581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Климат умеренно океанический, влажный. Средние температуры января от 3 до 7 °C, июля 11—17 °C; осадков до 3000 мм в год на западе и 600—750 мм на юго-востоке. Основные реки: Темза — 346 км, Северн — 354 км, Трент — 298 км, Мерси — 109 км, Клайд — 170 км. Крупнейшие озёра: Лох-Несс (пл. 56 км²), Лох-Ней (пл. 396 км²). Леса (бук, дуб, берёза) занимают около 9 % территории Великобритании. В почвенном покрове страны широко распространены подзолистые, бурые лесные и перегнойно-карбонатные почвы. По механическому составу преобладают глинистые и суглинистые почвы.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 advTm="1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Картинка 15 из 96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3048000"/>
            <a:ext cx="2285984" cy="3810000"/>
          </a:xfrm>
          <a:prstGeom prst="rect">
            <a:avLst/>
          </a:prstGeom>
          <a:noFill/>
        </p:spPr>
      </p:pic>
      <p:pic>
        <p:nvPicPr>
          <p:cNvPr id="2055" name="Picture 7" descr="Картинка 1 из 1796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lum/>
          </a:blip>
          <a:srcRect/>
          <a:stretch>
            <a:fillRect/>
          </a:stretch>
        </p:blipFill>
        <p:spPr bwMode="auto">
          <a:xfrm>
            <a:off x="5929322" y="214290"/>
            <a:ext cx="2938448" cy="2234562"/>
          </a:xfrm>
          <a:prstGeom prst="rect">
            <a:avLst/>
          </a:prstGeom>
          <a:noFill/>
          <a:effectLst/>
          <a:scene3d>
            <a:camera prst="isometricOffAxis1Top"/>
            <a:lightRig rig="threePt" dir="t"/>
          </a:scene3d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sz="3600" b="1" i="1" dirty="0" smtClean="0">
                <a:solidFill>
                  <a:srgbClr val="FF3300"/>
                </a:solidFill>
                <a:latin typeface="Arial" charset="0"/>
              </a:rPr>
              <a:t>Культура Великобритании</a:t>
            </a:r>
            <a:r>
              <a:rPr lang="ru-RU" sz="3600" dirty="0" smtClean="0">
                <a:solidFill>
                  <a:srgbClr val="FF3300"/>
                </a:solidFill>
                <a:latin typeface="Arial" charset="0"/>
              </a:rPr>
              <a:t/>
            </a:r>
            <a:br>
              <a:rPr lang="ru-RU" sz="3600" dirty="0" smtClean="0">
                <a:solidFill>
                  <a:srgbClr val="FF3300"/>
                </a:solidFill>
                <a:latin typeface="Arial" charset="0"/>
              </a:rPr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428736"/>
            <a:ext cx="6500826" cy="5072098"/>
          </a:xfrm>
        </p:spPr>
        <p:txBody>
          <a:bodyPr>
            <a:normAutofit fontScale="625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CC0099"/>
                </a:solidFill>
                <a:latin typeface="Arial" charset="0"/>
              </a:rPr>
              <a:t>Культура Соединённого Королевства богата и разнообразна. Она в значительной мере влияет на культуру в мировом масштабе. Великобритания обладает сильными культурными связями со своими бывшими колониями, особенно с теми государствами, где английский язык является государственным. Значительный вклад в британскую культуру за последние полвека внесли иммигранты с Индийского субконтинента и из стран Карибского бассейна. В процессе формирования Соединённого Королевства в его состав вошли бывшие независимые государства с отличающимися друг от друга культурами, которые следует рассматривать в отдельности.</a:t>
            </a:r>
            <a:endParaRPr lang="en-US" dirty="0" smtClean="0">
              <a:solidFill>
                <a:srgbClr val="CC0099"/>
              </a:solidFill>
              <a:latin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dirty="0" smtClean="0">
              <a:solidFill>
                <a:srgbClr val="CC0099"/>
              </a:solidFill>
              <a:latin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CC0099"/>
                </a:solidFill>
                <a:latin typeface="Arial" charset="0"/>
              </a:rPr>
              <a:t>Национальные газеты</a:t>
            </a:r>
            <a:r>
              <a:rPr lang="ru-RU" dirty="0" smtClean="0">
                <a:solidFill>
                  <a:srgbClr val="CC0099"/>
                </a:solidFill>
                <a:latin typeface="Arial" charset="0"/>
              </a:rPr>
              <a:t>: 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The </a:t>
            </a:r>
            <a:r>
              <a:rPr lang="ru-RU" i="1" dirty="0" err="1" smtClean="0">
                <a:solidFill>
                  <a:srgbClr val="FF0000"/>
                </a:solidFill>
                <a:latin typeface="Arial" charset="0"/>
              </a:rPr>
              <a:t>Times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Guardian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Independent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Daily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Telegraph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Observer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Financial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Times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The </a:t>
            </a:r>
            <a:r>
              <a:rPr lang="ru-RU" i="1" dirty="0" err="1" smtClean="0">
                <a:solidFill>
                  <a:srgbClr val="FF0000"/>
                </a:solidFill>
                <a:latin typeface="Arial" charset="0"/>
              </a:rPr>
              <a:t>Daily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Arial" charset="0"/>
              </a:rPr>
              <a:t>Express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The </a:t>
            </a:r>
            <a:r>
              <a:rPr lang="ru-RU" dirty="0" err="1" smtClean="0">
                <a:solidFill>
                  <a:srgbClr val="FF0000"/>
                </a:solidFill>
                <a:latin typeface="Arial" charset="0"/>
              </a:rPr>
              <a:t>Sun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The </a:t>
            </a:r>
            <a:r>
              <a:rPr lang="ru-RU" i="1" dirty="0" err="1" smtClean="0">
                <a:solidFill>
                  <a:srgbClr val="FF0000"/>
                </a:solidFill>
                <a:latin typeface="Arial" charset="0"/>
              </a:rPr>
              <a:t>Mirror</a:t>
            </a: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The </a:t>
            </a:r>
            <a:r>
              <a:rPr lang="ru-RU" i="1" dirty="0" err="1" smtClean="0">
                <a:solidFill>
                  <a:srgbClr val="FF0000"/>
                </a:solidFill>
                <a:latin typeface="Arial" charset="0"/>
              </a:rPr>
              <a:t>People</a:t>
            </a:r>
            <a:r>
              <a:rPr lang="ru-RU" i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357166"/>
            <a:ext cx="4557690" cy="928694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solidFill>
                  <a:schemeClr val="accent2">
                    <a:lumMod val="75000"/>
                  </a:schemeClr>
                </a:solidFill>
              </a:rPr>
              <a:t>Религия</a:t>
            </a:r>
            <a:endParaRPr lang="ru-RU" sz="5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298" y="1500174"/>
            <a:ext cx="6500858" cy="4929222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CC0099"/>
                </a:solidFill>
              </a:rPr>
              <a:t> Основные религии: Христианство, самая распространенная религия (42,079,000) − 71,6 %, Ислам (1,591,000) − 2,7 %, Индуизм (559,000) − 1 %, Сикхизм (336,000) − 0,6 %, Иудаизм (267,000) − 0,5 %, Буддизм (152,000) − 0,3 %, Другие религии (179,000) − 0,3 %, Атеисты (9,104,000) − 15,5 %, воздержались от ответа (4,289,000) − 7,3 %. На территории Англии существует церковь с государственным статусом — Церковь Англии, светский глава которой — британский монарх. Церковь Англии — одна из поместных церквей, входящих в Англиканское Сообщество, имеющее своим духовным лидером Архиепископа Кентерберийского.</a:t>
            </a:r>
          </a:p>
          <a:p>
            <a:r>
              <a:rPr lang="ru-RU" i="1" dirty="0" smtClean="0">
                <a:solidFill>
                  <a:srgbClr val="CC0099"/>
                </a:solidFill>
              </a:rPr>
              <a:t>Согласно исследованиям, Соединённое Королевство — страна с преимущественно </a:t>
            </a:r>
            <a:r>
              <a:rPr lang="ru-RU" i="1" dirty="0" err="1" smtClean="0">
                <a:solidFill>
                  <a:srgbClr val="CC0099"/>
                </a:solidFill>
              </a:rPr>
              <a:t>секулярным</a:t>
            </a:r>
            <a:r>
              <a:rPr lang="ru-RU" i="1" dirty="0" smtClean="0">
                <a:solidFill>
                  <a:srgbClr val="CC0099"/>
                </a:solidFill>
              </a:rPr>
              <a:t> населением: только 38 % людей заявляют о своей вере в Бога, хотя, по данным Церкви Англии на 2005 год, «72 % населения Англии указали свою религиозную принадлежность как христианскую».</a:t>
            </a:r>
          </a:p>
          <a:p>
            <a:r>
              <a:rPr lang="ru-RU" i="1" dirty="0" smtClean="0">
                <a:solidFill>
                  <a:srgbClr val="CC0099"/>
                </a:solidFill>
              </a:rPr>
              <a:t>Согласно опубликованному в апреле 2008 года исследованию, проведённому христианским благотворительным фондом </a:t>
            </a:r>
            <a:r>
              <a:rPr lang="ru-RU" i="1" dirty="0" err="1" smtClean="0">
                <a:solidFill>
                  <a:srgbClr val="CC0099"/>
                </a:solidFill>
              </a:rPr>
              <a:t>Joseph</a:t>
            </a:r>
            <a:r>
              <a:rPr lang="ru-RU" i="1" dirty="0" smtClean="0">
                <a:solidFill>
                  <a:srgbClr val="CC0099"/>
                </a:solidFill>
              </a:rPr>
              <a:t> </a:t>
            </a:r>
            <a:r>
              <a:rPr lang="ru-RU" i="1" dirty="0" err="1" smtClean="0">
                <a:solidFill>
                  <a:srgbClr val="CC0099"/>
                </a:solidFill>
              </a:rPr>
              <a:t>Rowntree</a:t>
            </a:r>
            <a:r>
              <a:rPr lang="ru-RU" i="1" dirty="0" smtClean="0">
                <a:solidFill>
                  <a:srgbClr val="CC0099"/>
                </a:solidFill>
              </a:rPr>
              <a:t> </a:t>
            </a:r>
            <a:r>
              <a:rPr lang="ru-RU" i="1" dirty="0" err="1" smtClean="0">
                <a:solidFill>
                  <a:srgbClr val="CC0099"/>
                </a:solidFill>
              </a:rPr>
              <a:t>Foundation</a:t>
            </a:r>
            <a:r>
              <a:rPr lang="ru-RU" i="1" dirty="0" smtClean="0">
                <a:solidFill>
                  <a:srgbClr val="CC0099"/>
                </a:solidFill>
              </a:rPr>
              <a:t>, «преобладающим мнением» является взгляд на религию как на «социальное зло».</a:t>
            </a:r>
            <a:endParaRPr lang="ru-RU" i="1" dirty="0">
              <a:solidFill>
                <a:srgbClr val="CC0099"/>
              </a:solidFill>
            </a:endParaRPr>
          </a:p>
        </p:txBody>
      </p:sp>
      <p:pic>
        <p:nvPicPr>
          <p:cNvPr id="1028" name="Picture 4" descr="Картинка 41 из 1733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05075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724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Этнический состав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rgbClr val="FF3300"/>
                </a:solidFill>
              </a:rPr>
              <a:t>Коренные жители страны составляют 92 % населения В. (2001, перепись), из них: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англичане — 83,6 %,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шотландцы (в основном в Шотландии) — 8,5 %,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валлийцы (в основном в Уэльсе) — 4,9 %,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ирландцы (в основном в Северной Ирландии, ольстерцы) — 2,9 %.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Эмигранты и их дети проживают главным образом в конурбациях Большого Лондона, Западного </a:t>
            </a:r>
            <a:r>
              <a:rPr lang="ru-RU" sz="2400" dirty="0" err="1" smtClean="0">
                <a:solidFill>
                  <a:srgbClr val="FF3300"/>
                </a:solidFill>
              </a:rPr>
              <a:t>Мидленда</a:t>
            </a:r>
            <a:r>
              <a:rPr lang="ru-RU" sz="2400" dirty="0" smtClean="0">
                <a:solidFill>
                  <a:srgbClr val="FF3300"/>
                </a:solidFill>
              </a:rPr>
              <a:t> и Мерсисайда. Они составляют около 8 % населения страны, в том числе: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выходцы из Индии, Пакистана и Бангладеш — 3,6 %,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Китая — 0,4 %,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стран Африки — 0,8 %, </a:t>
            </a:r>
          </a:p>
          <a:p>
            <a:r>
              <a:rPr lang="ru-RU" sz="2400" dirty="0" smtClean="0">
                <a:solidFill>
                  <a:srgbClr val="FF3300"/>
                </a:solidFill>
              </a:rPr>
              <a:t>темнокожие выходцы с островов Карибского моря — 1 % 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10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артинка 6 из 96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0"/>
            <a:ext cx="5076825" cy="3800476"/>
          </a:xfrm>
          <a:prstGeom prst="rect">
            <a:avLst/>
          </a:prstGeom>
          <a:noFill/>
          <a:effectLst>
            <a:softEdge rad="635000"/>
          </a:effectLst>
          <a:scene3d>
            <a:camera prst="isometricOffAxis2Top"/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571480"/>
            <a:ext cx="4071966" cy="1362075"/>
          </a:xfrm>
        </p:spPr>
        <p:txBody>
          <a:bodyPr/>
          <a:lstStyle/>
          <a:p>
            <a:r>
              <a:rPr lang="ru-RU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Экономика</a:t>
            </a:r>
            <a:endParaRPr lang="ru-RU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071678"/>
            <a:ext cx="8286808" cy="38576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Великобритания — лидер европейской торговли и крупный финансовый центр. За 2 последних десятилетия правительство сильно уменьшило долю частного сектора в экономике и расширило социальные программы. Сельское хозяйство отличается высокой интенсивностью, хорошо оборудовано и отвечает самым высоким европейским стандартам, производя 60 % продуктов при использовании менее чем 2 % рабочей силы. Ведущие отрасли промышленности: добыча нефти и газа, машиностроение, химическая и нефтехимическая, чёрная металлургия, нефтепереработка.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rashkainfo.files.wordpress.com/2010/01/1264430200_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67150"/>
            <a:ext cx="3810000" cy="299085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71472" y="214290"/>
            <a:ext cx="75723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rgbClr val="FF0066"/>
                </a:solidFill>
              </a:rPr>
              <a:t>Великобритания — высокоразвитая индустриальная страна, крупный поставщик готовой промышленной продукции на мировой рынок и крупный экспортёр капитала (преимущественно в развитые страны). ВВП на душу населения 36600 долларов в год. Занимает 13 место в мире по уровню жизни населения. Добыча нефти и природного газа (в основном на шельфе Северного моря), каменного угля. </a:t>
            </a:r>
            <a:endParaRPr lang="ru-RU" sz="3200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med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283</Words>
  <Application>Microsoft Office PowerPoint</Application>
  <PresentationFormat>Экран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Культура Великобритании </vt:lpstr>
      <vt:lpstr>Религия</vt:lpstr>
      <vt:lpstr>Этнический состав </vt:lpstr>
      <vt:lpstr>Экономика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bpp</dc:creator>
  <cp:lastModifiedBy>User</cp:lastModifiedBy>
  <cp:revision>27</cp:revision>
  <dcterms:created xsi:type="dcterms:W3CDTF">2011-06-13T16:47:56Z</dcterms:created>
  <dcterms:modified xsi:type="dcterms:W3CDTF">2014-06-02T13:29:20Z</dcterms:modified>
</cp:coreProperties>
</file>