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1"/>
  </p:sldMasterIdLst>
  <p:notesMasterIdLst>
    <p:notesMasterId r:id="rId17"/>
  </p:notesMasterIdLst>
  <p:sldIdLst>
    <p:sldId id="256" r:id="rId2"/>
    <p:sldId id="258" r:id="rId3"/>
    <p:sldId id="277" r:id="rId4"/>
    <p:sldId id="257" r:id="rId5"/>
    <p:sldId id="259" r:id="rId6"/>
    <p:sldId id="273" r:id="rId7"/>
    <p:sldId id="260" r:id="rId8"/>
    <p:sldId id="261" r:id="rId9"/>
    <p:sldId id="274" r:id="rId10"/>
    <p:sldId id="262" r:id="rId11"/>
    <p:sldId id="270" r:id="rId12"/>
    <p:sldId id="267" r:id="rId13"/>
    <p:sldId id="276" r:id="rId14"/>
    <p:sldId id="272" r:id="rId15"/>
    <p:sldId id="269"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9" autoAdjust="0"/>
    <p:restoredTop sz="86448" autoAdjust="0"/>
  </p:normalViewPr>
  <p:slideViewPr>
    <p:cSldViewPr>
      <p:cViewPr varScale="1">
        <p:scale>
          <a:sx n="80" d="100"/>
          <a:sy n="80" d="100"/>
        </p:scale>
        <p:origin x="-1074" y="-84"/>
      </p:cViewPr>
      <p:guideLst>
        <p:guide orient="horz" pos="2160"/>
        <p:guide pos="2880"/>
      </p:guideLst>
    </p:cSldViewPr>
  </p:slideViewPr>
  <p:outlineViewPr>
    <p:cViewPr>
      <p:scale>
        <a:sx n="33" d="100"/>
        <a:sy n="33" d="100"/>
      </p:scale>
      <p:origin x="258" y="9282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1DB470-1098-4995-BDB7-50514C87CB8D}" type="doc">
      <dgm:prSet loTypeId="urn:microsoft.com/office/officeart/2005/8/layout/orgChart1" loCatId="hierarchy" qsTypeId="urn:microsoft.com/office/officeart/2005/8/quickstyle/simple1" qsCatId="simple" csTypeId="urn:microsoft.com/office/officeart/2005/8/colors/accent1_2" csCatId="accent1" phldr="1"/>
      <dgm:spPr/>
    </dgm:pt>
    <dgm:pt modelId="{7FF2349E-396D-4003-B478-0ADEC30A2333}" type="pres">
      <dgm:prSet presAssocID="{A51DB470-1098-4995-BDB7-50514C87CB8D}" presName="hierChild1" presStyleCnt="0">
        <dgm:presLayoutVars>
          <dgm:orgChart val="1"/>
          <dgm:chPref val="1"/>
          <dgm:dir/>
          <dgm:animOne val="branch"/>
          <dgm:animLvl val="lvl"/>
          <dgm:resizeHandles/>
        </dgm:presLayoutVars>
      </dgm:prSet>
      <dgm:spPr/>
    </dgm:pt>
  </dgm:ptLst>
  <dgm:cxnLst>
    <dgm:cxn modelId="{DA0B69DD-F6CD-4750-B4A1-B1CE7C077B8B}" type="presOf" srcId="{A51DB470-1098-4995-BDB7-50514C87CB8D}" destId="{7FF2349E-396D-4003-B478-0ADEC30A2333}" srcOrd="0"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3ABA8D-5261-4AE1-8CD7-F01631FD2F71}" type="datetimeFigureOut">
              <a:rPr lang="ru-RU" smtClean="0"/>
              <a:t>03.03.2013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909FA0-4352-4168-8F81-34D89DCAEBC9}" type="slidenum">
              <a:rPr lang="ru-RU" smtClean="0"/>
              <a:t>‹#›</a:t>
            </a:fld>
            <a:endParaRPr lang="ru-RU"/>
          </a:p>
        </p:txBody>
      </p:sp>
    </p:spTree>
    <p:extLst>
      <p:ext uri="{BB962C8B-B14F-4D97-AF65-F5344CB8AC3E}">
        <p14:creationId xmlns:p14="http://schemas.microsoft.com/office/powerpoint/2010/main" val="462098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Freeform 6"/>
          <p:cNvSpPr/>
          <p:nvPr/>
        </p:nvSpPr>
        <p:spPr>
          <a:xfrm>
            <a:off x="-76" y="5293519"/>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9"/>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2" y="5545933"/>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ru-RU" smtClean="0"/>
              <a:t>Образец заголовка</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0" name="Rectangle 9"/>
          <p:cNvSpPr/>
          <p:nvPr/>
        </p:nvSpPr>
        <p:spPr>
          <a:xfrm>
            <a:off x="0" y="5262466"/>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29" y="5502670"/>
            <a:ext cx="9144067"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8ED22C8-C7D7-4AC9-A1C2-834322BE7609}" type="datetimeFigureOut">
              <a:rPr lang="ru-RU" smtClean="0"/>
              <a:t>03.03.2013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normAutofit/>
          </a:bodyPr>
          <a:lstStyle/>
          <a:p>
            <a:fld id="{B55FC64B-2328-4A6C-9CE4-D55628C02E22}"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Freeform 6"/>
          <p:cNvSpPr/>
          <p:nvPr/>
        </p:nvSpPr>
        <p:spPr>
          <a:xfrm>
            <a:off x="0" y="5457826"/>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90"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8"/>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8"/>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8ED22C8-C7D7-4AC9-A1C2-834322BE7609}" type="datetimeFigureOut">
              <a:rPr lang="ru-RU" smtClean="0"/>
              <a:t>03.03.2013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55FC64B-2328-4A6C-9CE4-D55628C02E22}"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7" name="Freeform 6"/>
          <p:cNvSpPr/>
          <p:nvPr/>
        </p:nvSpPr>
        <p:spPr>
          <a:xfrm>
            <a:off x="0" y="5457826"/>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90"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8"/>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8"/>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9"/>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8ED22C8-C7D7-4AC9-A1C2-834322BE7609}" type="datetimeFigureOut">
              <a:rPr lang="ru-RU" smtClean="0"/>
              <a:t>03.03.2013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55FC64B-2328-4A6C-9CE4-D55628C02E22}"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Freeform 6"/>
          <p:cNvSpPr/>
          <p:nvPr/>
        </p:nvSpPr>
        <p:spPr>
          <a:xfrm>
            <a:off x="0" y="5457826"/>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90"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a:xfrm>
            <a:off x="685800" y="1600201"/>
            <a:ext cx="7772400" cy="3733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9" name="Freeform 8"/>
          <p:cNvSpPr/>
          <p:nvPr/>
        </p:nvSpPr>
        <p:spPr>
          <a:xfrm>
            <a:off x="-196" y="5412338"/>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8"/>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8ED22C8-C7D7-4AC9-A1C2-834322BE7609}" type="datetimeFigureOut">
              <a:rPr lang="ru-RU" smtClean="0"/>
              <a:t>03.03.2013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55FC64B-2328-4A6C-9CE4-D55628C02E22}"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Freeform 6"/>
          <p:cNvSpPr/>
          <p:nvPr/>
        </p:nvSpPr>
        <p:spPr>
          <a:xfrm>
            <a:off x="2" y="5545933"/>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9"/>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9"/>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8"/>
            <a:ext cx="7772400" cy="1362075"/>
          </a:xfrm>
        </p:spPr>
        <p:txBody>
          <a:bodyPr anchor="t"/>
          <a:lstStyle>
            <a:lvl1pPr algn="l">
              <a:defRPr sz="4000" b="0" i="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722313" y="2133601"/>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0" name="Rectangle 9"/>
          <p:cNvSpPr/>
          <p:nvPr/>
        </p:nvSpPr>
        <p:spPr>
          <a:xfrm>
            <a:off x="0" y="5262466"/>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29" y="5502670"/>
            <a:ext cx="9144067"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8ED22C8-C7D7-4AC9-A1C2-834322BE7609}" type="datetimeFigureOut">
              <a:rPr lang="ru-RU" smtClean="0"/>
              <a:t>03.03.2013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55FC64B-2328-4A6C-9CE4-D55628C02E22}"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Freeform 7"/>
          <p:cNvSpPr/>
          <p:nvPr/>
        </p:nvSpPr>
        <p:spPr>
          <a:xfrm>
            <a:off x="1807390"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6"/>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ru-RU" smtClean="0"/>
              <a:t>Образец заголовка</a:t>
            </a:r>
            <a:endParaRPr lang="en-US"/>
          </a:p>
        </p:txBody>
      </p:sp>
      <p:sp>
        <p:nvSpPr>
          <p:cNvPr id="10" name="Freeform 9"/>
          <p:cNvSpPr/>
          <p:nvPr/>
        </p:nvSpPr>
        <p:spPr>
          <a:xfrm>
            <a:off x="-196" y="5412338"/>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8"/>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8ED22C8-C7D7-4AC9-A1C2-834322BE7609}" type="datetimeFigureOut">
              <a:rPr lang="ru-RU" smtClean="0"/>
              <a:t>03.03.2013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55FC64B-2328-4A6C-9CE4-D55628C02E22}" type="slidenum">
              <a:rPr lang="ru-RU" smtClean="0"/>
              <a:t>‹#›</a:t>
            </a:fld>
            <a:endParaRPr lang="ru-RU"/>
          </a:p>
        </p:txBody>
      </p:sp>
      <p:sp>
        <p:nvSpPr>
          <p:cNvPr id="13" name="Content Placeholder 12"/>
          <p:cNvSpPr>
            <a:spLocks noGrp="1"/>
          </p:cNvSpPr>
          <p:nvPr>
            <p:ph sz="quarter" idx="13"/>
          </p:nvPr>
        </p:nvSpPr>
        <p:spPr>
          <a:xfrm>
            <a:off x="685800" y="1536192"/>
            <a:ext cx="3657600"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Freeform 9"/>
          <p:cNvSpPr/>
          <p:nvPr/>
        </p:nvSpPr>
        <p:spPr>
          <a:xfrm>
            <a:off x="1807390"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6"/>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Freeform 11"/>
          <p:cNvSpPr/>
          <p:nvPr/>
        </p:nvSpPr>
        <p:spPr>
          <a:xfrm>
            <a:off x="-196" y="5412338"/>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8"/>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88ED22C8-C7D7-4AC9-A1C2-834322BE7609}" type="datetimeFigureOut">
              <a:rPr lang="ru-RU" smtClean="0"/>
              <a:t>03.03.2013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55FC64B-2328-4A6C-9CE4-D55628C02E22}" type="slidenum">
              <a:rPr lang="ru-RU" smtClean="0"/>
              <a:t>‹#›</a:t>
            </a:fld>
            <a:endParaRPr lang="ru-RU"/>
          </a:p>
        </p:txBody>
      </p:sp>
      <p:sp>
        <p:nvSpPr>
          <p:cNvPr id="15" name="Content Placeholder 14"/>
          <p:cNvSpPr>
            <a:spLocks noGrp="1"/>
          </p:cNvSpPr>
          <p:nvPr>
            <p:ph sz="quarter" idx="13"/>
          </p:nvPr>
        </p:nvSpPr>
        <p:spPr>
          <a:xfrm>
            <a:off x="685800" y="2209800"/>
            <a:ext cx="3657600" cy="3200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Freeform 5"/>
          <p:cNvSpPr/>
          <p:nvPr/>
        </p:nvSpPr>
        <p:spPr>
          <a:xfrm>
            <a:off x="2" y="5010152"/>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8"/>
            <a:ext cx="9147179"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ru-RU" smtClean="0"/>
              <a:t>Образец заголовка</a:t>
            </a:r>
            <a:endParaRPr lang="en-US"/>
          </a:p>
        </p:txBody>
      </p:sp>
      <p:sp>
        <p:nvSpPr>
          <p:cNvPr id="8" name="Freeform 7"/>
          <p:cNvSpPr/>
          <p:nvPr/>
        </p:nvSpPr>
        <p:spPr>
          <a:xfrm>
            <a:off x="1" y="4973411"/>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3"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88ED22C8-C7D7-4AC9-A1C2-834322BE7609}" type="datetimeFigureOut">
              <a:rPr lang="ru-RU" smtClean="0"/>
              <a:t>03.03.2013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55FC64B-2328-4A6C-9CE4-D55628C02E22}"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Freeform 4"/>
          <p:cNvSpPr/>
          <p:nvPr/>
        </p:nvSpPr>
        <p:spPr>
          <a:xfrm>
            <a:off x="0" y="5731668"/>
            <a:ext cx="9147179"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1" y="5381628"/>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3"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1"/>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88ED22C8-C7D7-4AC9-A1C2-834322BE7609}" type="datetimeFigureOut">
              <a:rPr lang="ru-RU" smtClean="0"/>
              <a:t>03.03.2013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55FC64B-2328-4A6C-9CE4-D55628C02E22}"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Freeform 7"/>
          <p:cNvSpPr/>
          <p:nvPr/>
        </p:nvSpPr>
        <p:spPr>
          <a:xfrm>
            <a:off x="2" y="5010152"/>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8"/>
            <a:ext cx="9147179"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ru-RU" smtClean="0"/>
              <a:t>Образец заголовка</a:t>
            </a:r>
            <a:endParaRPr lang="en-US" dirty="0"/>
          </a:p>
        </p:txBody>
      </p:sp>
      <p:sp>
        <p:nvSpPr>
          <p:cNvPr id="10" name="Freeform 9"/>
          <p:cNvSpPr/>
          <p:nvPr/>
        </p:nvSpPr>
        <p:spPr>
          <a:xfrm>
            <a:off x="1" y="4973411"/>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3"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8ED22C8-C7D7-4AC9-A1C2-834322BE7609}" type="datetimeFigureOut">
              <a:rPr lang="ru-RU" smtClean="0"/>
              <a:t>03.03.2013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55FC64B-2328-4A6C-9CE4-D55628C02E22}" type="slidenum">
              <a:rPr lang="ru-RU" smtClean="0"/>
              <a:t>‹#›</a:t>
            </a:fld>
            <a:endParaRPr lang="ru-RU"/>
          </a:p>
        </p:txBody>
      </p:sp>
      <p:sp>
        <p:nvSpPr>
          <p:cNvPr id="13" name="Content Placeholder 12"/>
          <p:cNvSpPr>
            <a:spLocks noGrp="1"/>
          </p:cNvSpPr>
          <p:nvPr>
            <p:ph sz="quarter" idx="13"/>
          </p:nvPr>
        </p:nvSpPr>
        <p:spPr>
          <a:xfrm>
            <a:off x="4572000" y="609600"/>
            <a:ext cx="3886200" cy="4191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4" name="Text Placeholder 13"/>
          <p:cNvSpPr>
            <a:spLocks noGrp="1"/>
          </p:cNvSpPr>
          <p:nvPr>
            <p:ph type="body" sz="quarter" idx="14"/>
          </p:nvPr>
        </p:nvSpPr>
        <p:spPr>
          <a:xfrm>
            <a:off x="676275"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ru-RU" smtClean="0"/>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Freeform 7"/>
          <p:cNvSpPr/>
          <p:nvPr/>
        </p:nvSpPr>
        <p:spPr>
          <a:xfrm>
            <a:off x="1807390"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6"/>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1"/>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10" name="Freeform 9"/>
          <p:cNvSpPr/>
          <p:nvPr/>
        </p:nvSpPr>
        <p:spPr>
          <a:xfrm>
            <a:off x="-196" y="5412338"/>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8"/>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8ED22C8-C7D7-4AC9-A1C2-834322BE7609}" type="datetimeFigureOut">
              <a:rPr lang="ru-RU" smtClean="0"/>
              <a:t>03.03.2013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55FC64B-2328-4A6C-9CE4-D55628C02E22}" type="slidenum">
              <a:rPr lang="ru-RU" smtClean="0"/>
              <a:t>‹#›</a:t>
            </a:fld>
            <a:endParaRPr lang="ru-RU"/>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ru-RU" smtClean="0"/>
              <a:t>Образец заголовка</a:t>
            </a:r>
            <a:endParaRPr lang="en-US" dirty="0"/>
          </a:p>
        </p:txBody>
      </p:sp>
      <p:sp>
        <p:nvSpPr>
          <p:cNvPr id="15" name="Text Placeholder 14"/>
          <p:cNvSpPr>
            <a:spLocks noGrp="1"/>
          </p:cNvSpPr>
          <p:nvPr>
            <p:ph type="body" sz="quarter" idx="14"/>
          </p:nvPr>
        </p:nvSpPr>
        <p:spPr>
          <a:xfrm>
            <a:off x="676658"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1600201"/>
            <a:ext cx="7772400" cy="4525963"/>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400800" y="6416676"/>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88ED22C8-C7D7-4AC9-A1C2-834322BE7609}" type="datetimeFigureOut">
              <a:rPr lang="ru-RU" smtClean="0"/>
              <a:t>03.03.2013</a:t>
            </a:fld>
            <a:endParaRPr lang="ru-RU"/>
          </a:p>
        </p:txBody>
      </p:sp>
      <p:sp>
        <p:nvSpPr>
          <p:cNvPr id="5" name="Footer Placeholder 4"/>
          <p:cNvSpPr>
            <a:spLocks noGrp="1"/>
          </p:cNvSpPr>
          <p:nvPr>
            <p:ph type="ftr" sz="quarter" idx="3"/>
          </p:nvPr>
        </p:nvSpPr>
        <p:spPr>
          <a:xfrm>
            <a:off x="228600" y="6416676"/>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ru-RU"/>
          </a:p>
        </p:txBody>
      </p:sp>
      <p:sp>
        <p:nvSpPr>
          <p:cNvPr id="6" name="Slide Number Placeholder 5"/>
          <p:cNvSpPr>
            <a:spLocks noGrp="1"/>
          </p:cNvSpPr>
          <p:nvPr>
            <p:ph type="sldNum" sz="quarter" idx="4"/>
          </p:nvPr>
        </p:nvSpPr>
        <p:spPr>
          <a:xfrm>
            <a:off x="8458200" y="6416676"/>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B55FC64B-2328-4A6C-9CE4-D55628C02E22}"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6548952" y="5569273"/>
            <a:ext cx="2802017" cy="1207818"/>
          </a:xfrm>
        </p:spPr>
        <p:txBody>
          <a:bodyPr>
            <a:normAutofit fontScale="85000" lnSpcReduction="20000"/>
          </a:bodyPr>
          <a:lstStyle/>
          <a:p>
            <a:r>
              <a:rPr lang="uk-UA" sz="2800" dirty="0" smtClean="0">
                <a:solidFill>
                  <a:schemeClr val="bg1"/>
                </a:solidFill>
              </a:rPr>
              <a:t>Підготувала</a:t>
            </a:r>
            <a:r>
              <a:rPr lang="ru-RU" sz="2800" dirty="0" smtClean="0">
                <a:solidFill>
                  <a:schemeClr val="bg1"/>
                </a:solidFill>
              </a:rPr>
              <a:t>:</a:t>
            </a:r>
          </a:p>
          <a:p>
            <a:r>
              <a:rPr lang="uk-UA" sz="2800" dirty="0" smtClean="0">
                <a:solidFill>
                  <a:schemeClr val="bg1"/>
                </a:solidFill>
              </a:rPr>
              <a:t>Учениця 10-Б класу</a:t>
            </a:r>
          </a:p>
          <a:p>
            <a:r>
              <a:rPr lang="uk-UA" sz="2800" dirty="0" smtClean="0">
                <a:solidFill>
                  <a:schemeClr val="bg1"/>
                </a:solidFill>
              </a:rPr>
              <a:t>Іщенко Інна</a:t>
            </a:r>
          </a:p>
        </p:txBody>
      </p:sp>
      <p:sp>
        <p:nvSpPr>
          <p:cNvPr id="4" name="Прямоугольник 3"/>
          <p:cNvSpPr/>
          <p:nvPr/>
        </p:nvSpPr>
        <p:spPr>
          <a:xfrm>
            <a:off x="1476947" y="1412776"/>
            <a:ext cx="6120680" cy="156966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smtClean="0">
                <a:ln w="50800"/>
                <a:solidFill>
                  <a:schemeClr val="bg1"/>
                </a:solidFill>
              </a:rPr>
              <a:t>THE WORLD OF PAINTING</a:t>
            </a:r>
            <a:endParaRPr lang="ru-RU" sz="4800" b="1" cap="none" spc="0" dirty="0">
              <a:ln w="50800"/>
              <a:solidFill>
                <a:schemeClr val="bg1"/>
              </a:solidFill>
              <a:effectLst/>
            </a:endParaRPr>
          </a:p>
        </p:txBody>
      </p:sp>
    </p:spTree>
    <p:extLst>
      <p:ext uri="{BB962C8B-B14F-4D97-AF65-F5344CB8AC3E}">
        <p14:creationId xmlns:p14="http://schemas.microsoft.com/office/powerpoint/2010/main" val="37493112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30" y="303722"/>
            <a:ext cx="8059737" cy="561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311858" y="6071423"/>
            <a:ext cx="2520280" cy="369332"/>
          </a:xfrm>
          <a:prstGeom prst="rect">
            <a:avLst/>
          </a:prstGeom>
        </p:spPr>
        <p:txBody>
          <a:bodyPr wrap="square">
            <a:spAutoFit/>
          </a:bodyPr>
          <a:lstStyle/>
          <a:p>
            <a:r>
              <a:rPr lang="en-US" dirty="0">
                <a:solidFill>
                  <a:schemeClr val="bg1"/>
                </a:solidFill>
              </a:rPr>
              <a:t>The SEA. KOKTEBEL</a:t>
            </a:r>
            <a:endParaRPr lang="ru-RU" dirty="0">
              <a:solidFill>
                <a:schemeClr val="bg1"/>
              </a:solidFill>
            </a:endParaRPr>
          </a:p>
        </p:txBody>
      </p:sp>
    </p:spTree>
    <p:extLst>
      <p:ext uri="{BB962C8B-B14F-4D97-AF65-F5344CB8AC3E}">
        <p14:creationId xmlns:p14="http://schemas.microsoft.com/office/powerpoint/2010/main" val="7458846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circle(in)">
                                      <p:cBhvr>
                                        <p:cTn id="7" dur="175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7772400" cy="1143000"/>
          </a:xfrm>
        </p:spPr>
        <p:txBody>
          <a:bodyPr>
            <a:normAutofit fontScale="90000"/>
          </a:bodyPr>
          <a:lstStyle/>
          <a:p>
            <a:pPr algn="ctr"/>
            <a:r>
              <a:rPr lang="en-US" dirty="0">
                <a:solidFill>
                  <a:schemeClr val="bg1"/>
                </a:solidFill>
              </a:rPr>
              <a:t/>
            </a:r>
            <a:br>
              <a:rPr lang="en-US" dirty="0">
                <a:solidFill>
                  <a:schemeClr val="bg1"/>
                </a:solidFill>
              </a:rPr>
            </a:br>
            <a:r>
              <a:rPr lang="en-US" dirty="0" err="1">
                <a:solidFill>
                  <a:schemeClr val="bg1"/>
                </a:solidFill>
              </a:rPr>
              <a:t>Ilya</a:t>
            </a:r>
            <a:r>
              <a:rPr lang="en-US" dirty="0">
                <a:solidFill>
                  <a:schemeClr val="bg1"/>
                </a:solidFill>
              </a:rPr>
              <a:t> </a:t>
            </a:r>
            <a:r>
              <a:rPr lang="en-US" dirty="0" err="1" smtClean="0">
                <a:solidFill>
                  <a:schemeClr val="bg1"/>
                </a:solidFill>
              </a:rPr>
              <a:t>Repin</a:t>
            </a:r>
            <a:r>
              <a:rPr lang="en-US" dirty="0" smtClean="0">
                <a:solidFill>
                  <a:schemeClr val="bg1"/>
                </a:solidFill>
              </a:rPr>
              <a:t> </a:t>
            </a:r>
            <a:endParaRPr lang="ru-RU" dirty="0">
              <a:solidFill>
                <a:schemeClr val="bg1"/>
              </a:solidFill>
            </a:endParaRPr>
          </a:p>
        </p:txBody>
      </p:sp>
      <p:sp>
        <p:nvSpPr>
          <p:cNvPr id="3" name="Объект 2"/>
          <p:cNvSpPr>
            <a:spLocks noGrp="1"/>
          </p:cNvSpPr>
          <p:nvPr>
            <p:ph sz="quarter" idx="13"/>
          </p:nvPr>
        </p:nvSpPr>
        <p:spPr>
          <a:xfrm>
            <a:off x="5004048" y="1025352"/>
            <a:ext cx="3962800" cy="5832648"/>
          </a:xfrm>
        </p:spPr>
        <p:txBody>
          <a:bodyPr>
            <a:normAutofit/>
          </a:bodyPr>
          <a:lstStyle/>
          <a:p>
            <a:pPr marL="68580" indent="0">
              <a:buNone/>
            </a:pPr>
            <a:endParaRPr lang="en-US" dirty="0">
              <a:solidFill>
                <a:schemeClr val="bg1"/>
              </a:solidFill>
            </a:endParaRPr>
          </a:p>
          <a:p>
            <a:r>
              <a:rPr lang="en-US" dirty="0" err="1">
                <a:solidFill>
                  <a:schemeClr val="bg1"/>
                </a:solidFill>
              </a:rPr>
              <a:t>Ilya</a:t>
            </a:r>
            <a:r>
              <a:rPr lang="en-US" dirty="0">
                <a:solidFill>
                  <a:schemeClr val="bg1"/>
                </a:solidFill>
              </a:rPr>
              <a:t> </a:t>
            </a:r>
            <a:r>
              <a:rPr lang="en-US" dirty="0" err="1">
                <a:solidFill>
                  <a:schemeClr val="bg1"/>
                </a:solidFill>
              </a:rPr>
              <a:t>Efimovich</a:t>
            </a:r>
            <a:r>
              <a:rPr lang="en-US" dirty="0">
                <a:solidFill>
                  <a:schemeClr val="bg1"/>
                </a:solidFill>
              </a:rPr>
              <a:t> </a:t>
            </a:r>
            <a:r>
              <a:rPr lang="en-US" dirty="0" err="1">
                <a:solidFill>
                  <a:schemeClr val="bg1"/>
                </a:solidFill>
              </a:rPr>
              <a:t>Repin</a:t>
            </a:r>
            <a:r>
              <a:rPr lang="en-US" dirty="0">
                <a:solidFill>
                  <a:schemeClr val="bg1"/>
                </a:solidFill>
              </a:rPr>
              <a:t> - Russian artist-realist of the Ukrainian origin.</a:t>
            </a:r>
          </a:p>
          <a:p>
            <a:r>
              <a:rPr lang="en-US" dirty="0">
                <a:solidFill>
                  <a:schemeClr val="bg1"/>
                </a:solidFill>
              </a:rPr>
              <a:t>Was born in </a:t>
            </a:r>
            <a:r>
              <a:rPr lang="en-US" dirty="0" err="1">
                <a:solidFill>
                  <a:schemeClr val="bg1"/>
                </a:solidFill>
              </a:rPr>
              <a:t>Chuguev</a:t>
            </a:r>
            <a:r>
              <a:rPr lang="en-US" dirty="0">
                <a:solidFill>
                  <a:schemeClr val="bg1"/>
                </a:solidFill>
              </a:rPr>
              <a:t> in Ukraine, comes from a family of a military settler. One of his ancestors was the Ukrainian Cossack Turnip.</a:t>
            </a:r>
          </a:p>
          <a:p>
            <a:r>
              <a:rPr lang="en-US" dirty="0" err="1">
                <a:solidFill>
                  <a:schemeClr val="bg1"/>
                </a:solidFill>
              </a:rPr>
              <a:t>Ilya</a:t>
            </a:r>
            <a:r>
              <a:rPr lang="en-US" dirty="0">
                <a:solidFill>
                  <a:schemeClr val="bg1"/>
                </a:solidFill>
              </a:rPr>
              <a:t> </a:t>
            </a:r>
            <a:r>
              <a:rPr lang="en-US" dirty="0" err="1">
                <a:solidFill>
                  <a:schemeClr val="bg1"/>
                </a:solidFill>
              </a:rPr>
              <a:t>Repin</a:t>
            </a:r>
            <a:r>
              <a:rPr lang="en-US" dirty="0">
                <a:solidFill>
                  <a:schemeClr val="bg1"/>
                </a:solidFill>
              </a:rPr>
              <a:t> left a rich artistic heritage, his early paintings of churches in Ukraine destroyed during the war, numerous genre, genre paintings, portraits and works on historical themes are stored in museums of Russia and in private collections.</a:t>
            </a:r>
            <a:endParaRPr lang="ru-RU" dirty="0">
              <a:solidFill>
                <a:schemeClr val="bg1"/>
              </a:solidFil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076920"/>
            <a:ext cx="4041556"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15710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7" name="Прямоугольник 6"/>
          <p:cNvSpPr/>
          <p:nvPr/>
        </p:nvSpPr>
        <p:spPr>
          <a:xfrm>
            <a:off x="-252536" y="3645024"/>
            <a:ext cx="4572000" cy="646331"/>
          </a:xfrm>
          <a:prstGeom prst="rect">
            <a:avLst/>
          </a:prstGeom>
        </p:spPr>
        <p:txBody>
          <a:bodyPr>
            <a:spAutoFit/>
          </a:bodyPr>
          <a:lstStyle/>
          <a:p>
            <a:pPr algn="ctr"/>
            <a:r>
              <a:rPr lang="en-US" dirty="0">
                <a:solidFill>
                  <a:schemeClr val="bg1"/>
                </a:solidFill>
              </a:rPr>
              <a:t>«The Cossacks writing a letter to the</a:t>
            </a:r>
          </a:p>
          <a:p>
            <a:pPr algn="ctr"/>
            <a:r>
              <a:rPr lang="en-US" dirty="0">
                <a:solidFill>
                  <a:schemeClr val="bg1"/>
                </a:solidFill>
              </a:rPr>
              <a:t>the Sultan of Turkey» (1880)</a:t>
            </a:r>
            <a:endParaRPr lang="ru-RU" dirty="0">
              <a:solidFill>
                <a:schemeClr val="bg1"/>
              </a:solidFill>
            </a:endParaRPr>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5030"/>
            <a:ext cx="5760640" cy="340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2384" y="3530425"/>
            <a:ext cx="5184576" cy="3253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6300192" y="3059668"/>
            <a:ext cx="2910733" cy="369332"/>
          </a:xfrm>
          <a:prstGeom prst="rect">
            <a:avLst/>
          </a:prstGeom>
        </p:spPr>
        <p:txBody>
          <a:bodyPr wrap="none">
            <a:spAutoFit/>
          </a:bodyPr>
          <a:lstStyle/>
          <a:p>
            <a:r>
              <a:rPr lang="en-US" dirty="0">
                <a:solidFill>
                  <a:schemeClr val="bg1"/>
                </a:solidFill>
              </a:rPr>
              <a:t>«The Ukrainian </a:t>
            </a:r>
            <a:r>
              <a:rPr lang="en-US" dirty="0" smtClean="0">
                <a:solidFill>
                  <a:schemeClr val="bg1"/>
                </a:solidFill>
              </a:rPr>
              <a:t>house»1880</a:t>
            </a:r>
            <a:endParaRPr lang="ru-RU" dirty="0">
              <a:solidFill>
                <a:schemeClr val="bg1"/>
              </a:solidFill>
            </a:endParaRPr>
          </a:p>
        </p:txBody>
      </p:sp>
    </p:spTree>
    <p:extLst>
      <p:ext uri="{BB962C8B-B14F-4D97-AF65-F5344CB8AC3E}">
        <p14:creationId xmlns:p14="http://schemas.microsoft.com/office/powerpoint/2010/main" val="35779253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078"/>
                                        </p:tgtEl>
                                      </p:cBhvr>
                                    </p:animEffect>
                                    <p:animScale>
                                      <p:cBhvr>
                                        <p:cTn id="7" dur="250" autoRev="1" fill="hold"/>
                                        <p:tgtEl>
                                          <p:spTgt spid="3078"/>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3079"/>
                                        </p:tgtEl>
                                      </p:cBhvr>
                                    </p:animEffect>
                                    <p:animScale>
                                      <p:cBhvr>
                                        <p:cTn id="10" dur="250" autoRev="1" fill="hold"/>
                                        <p:tgtEl>
                                          <p:spTgt spid="307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810" y="557972"/>
            <a:ext cx="3456384" cy="490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009" y="361901"/>
            <a:ext cx="4277042"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432464" y="3266229"/>
            <a:ext cx="2178353" cy="369332"/>
          </a:xfrm>
          <a:prstGeom prst="rect">
            <a:avLst/>
          </a:prstGeom>
        </p:spPr>
        <p:txBody>
          <a:bodyPr wrap="none">
            <a:spAutoFit/>
          </a:bodyPr>
          <a:lstStyle/>
          <a:p>
            <a:r>
              <a:rPr lang="en-US" dirty="0"/>
              <a:t>«</a:t>
            </a:r>
            <a:r>
              <a:rPr lang="en-US" dirty="0" err="1"/>
              <a:t>Vechornytsi</a:t>
            </a:r>
            <a:r>
              <a:rPr lang="en-US" dirty="0"/>
              <a:t>» (1881)</a:t>
            </a:r>
            <a:endParaRPr lang="ru-RU" dirty="0"/>
          </a:p>
        </p:txBody>
      </p:sp>
      <p:sp>
        <p:nvSpPr>
          <p:cNvPr id="3" name="Прямоугольник 2"/>
          <p:cNvSpPr/>
          <p:nvPr/>
        </p:nvSpPr>
        <p:spPr>
          <a:xfrm>
            <a:off x="6444208" y="5661248"/>
            <a:ext cx="1553182" cy="369332"/>
          </a:xfrm>
          <a:prstGeom prst="rect">
            <a:avLst/>
          </a:prstGeom>
        </p:spPr>
        <p:txBody>
          <a:bodyPr wrap="none">
            <a:spAutoFit/>
          </a:bodyPr>
          <a:lstStyle/>
          <a:p>
            <a:r>
              <a:rPr lang="en-US" dirty="0"/>
              <a:t>«</a:t>
            </a:r>
            <a:r>
              <a:rPr lang="en-US" dirty="0" err="1" smtClean="0"/>
              <a:t>Sadko</a:t>
            </a:r>
            <a:r>
              <a:rPr lang="en-US" dirty="0" smtClean="0"/>
              <a:t>»  </a:t>
            </a:r>
            <a:r>
              <a:rPr lang="en-US" dirty="0"/>
              <a:t>1876</a:t>
            </a:r>
            <a:endParaRPr lang="ru-RU" dirty="0"/>
          </a:p>
        </p:txBody>
      </p:sp>
      <p:sp>
        <p:nvSpPr>
          <p:cNvPr id="4" name="Прямоугольник 3"/>
          <p:cNvSpPr/>
          <p:nvPr/>
        </p:nvSpPr>
        <p:spPr>
          <a:xfrm>
            <a:off x="889574" y="6148823"/>
            <a:ext cx="3929281" cy="369332"/>
          </a:xfrm>
          <a:prstGeom prst="rect">
            <a:avLst/>
          </a:prstGeom>
        </p:spPr>
        <p:txBody>
          <a:bodyPr wrap="none">
            <a:spAutoFit/>
          </a:bodyPr>
          <a:lstStyle/>
          <a:p>
            <a:r>
              <a:rPr lang="en-US" dirty="0"/>
              <a:t>«Barge haulers on the Volga» 1870-1873</a:t>
            </a:r>
            <a:endParaRPr lang="ru-RU"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009" y="3760908"/>
            <a:ext cx="4932040" cy="228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152216"/>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1000" fill="hold"/>
                                        <p:tgtEl>
                                          <p:spTgt spid="7172"/>
                                        </p:tgtEl>
                                        <p:attrNameLst>
                                          <p:attrName>ppt_w</p:attrName>
                                        </p:attrNameLst>
                                      </p:cBhvr>
                                      <p:tavLst>
                                        <p:tav tm="0">
                                          <p:val>
                                            <p:fltVal val="0"/>
                                          </p:val>
                                        </p:tav>
                                        <p:tav tm="100000">
                                          <p:val>
                                            <p:strVal val="#ppt_w"/>
                                          </p:val>
                                        </p:tav>
                                      </p:tavLst>
                                    </p:anim>
                                    <p:anim calcmode="lin" valueType="num">
                                      <p:cBhvr>
                                        <p:cTn id="8" dur="1000" fill="hold"/>
                                        <p:tgtEl>
                                          <p:spTgt spid="7172"/>
                                        </p:tgtEl>
                                        <p:attrNameLst>
                                          <p:attrName>ppt_h</p:attrName>
                                        </p:attrNameLst>
                                      </p:cBhvr>
                                      <p:tavLst>
                                        <p:tav tm="0">
                                          <p:val>
                                            <p:fltVal val="0"/>
                                          </p:val>
                                        </p:tav>
                                        <p:tav tm="100000">
                                          <p:val>
                                            <p:strVal val="#ppt_h"/>
                                          </p:val>
                                        </p:tav>
                                      </p:tavLst>
                                    </p:anim>
                                    <p:anim calcmode="lin" valueType="num">
                                      <p:cBhvr>
                                        <p:cTn id="9" dur="1000" fill="hold"/>
                                        <p:tgtEl>
                                          <p:spTgt spid="7172"/>
                                        </p:tgtEl>
                                        <p:attrNameLst>
                                          <p:attrName>style.rotation</p:attrName>
                                        </p:attrNameLst>
                                      </p:cBhvr>
                                      <p:tavLst>
                                        <p:tav tm="0">
                                          <p:val>
                                            <p:fltVal val="90"/>
                                          </p:val>
                                        </p:tav>
                                        <p:tav tm="100000">
                                          <p:val>
                                            <p:fltVal val="0"/>
                                          </p:val>
                                        </p:tav>
                                      </p:tavLst>
                                    </p:anim>
                                    <p:animEffect transition="in" filter="fade">
                                      <p:cBhvr>
                                        <p:cTn id="10" dur="1000"/>
                                        <p:tgtEl>
                                          <p:spTgt spid="7172"/>
                                        </p:tgtEl>
                                      </p:cBhvr>
                                    </p:animEffect>
                                  </p:childTnLst>
                                </p:cTn>
                              </p:par>
                              <p:par>
                                <p:cTn id="11" presetID="31" presetClass="entr" presetSubtype="0" fill="hold" nodeType="with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p:cTn id="13" dur="1000" fill="hold"/>
                                        <p:tgtEl>
                                          <p:spTgt spid="7171"/>
                                        </p:tgtEl>
                                        <p:attrNameLst>
                                          <p:attrName>ppt_w</p:attrName>
                                        </p:attrNameLst>
                                      </p:cBhvr>
                                      <p:tavLst>
                                        <p:tav tm="0">
                                          <p:val>
                                            <p:fltVal val="0"/>
                                          </p:val>
                                        </p:tav>
                                        <p:tav tm="100000">
                                          <p:val>
                                            <p:strVal val="#ppt_w"/>
                                          </p:val>
                                        </p:tav>
                                      </p:tavLst>
                                    </p:anim>
                                    <p:anim calcmode="lin" valueType="num">
                                      <p:cBhvr>
                                        <p:cTn id="14" dur="1000" fill="hold"/>
                                        <p:tgtEl>
                                          <p:spTgt spid="7171"/>
                                        </p:tgtEl>
                                        <p:attrNameLst>
                                          <p:attrName>ppt_h</p:attrName>
                                        </p:attrNameLst>
                                      </p:cBhvr>
                                      <p:tavLst>
                                        <p:tav tm="0">
                                          <p:val>
                                            <p:fltVal val="0"/>
                                          </p:val>
                                        </p:tav>
                                        <p:tav tm="100000">
                                          <p:val>
                                            <p:strVal val="#ppt_h"/>
                                          </p:val>
                                        </p:tav>
                                      </p:tavLst>
                                    </p:anim>
                                    <p:anim calcmode="lin" valueType="num">
                                      <p:cBhvr>
                                        <p:cTn id="15" dur="1000" fill="hold"/>
                                        <p:tgtEl>
                                          <p:spTgt spid="7171"/>
                                        </p:tgtEl>
                                        <p:attrNameLst>
                                          <p:attrName>style.rotation</p:attrName>
                                        </p:attrNameLst>
                                      </p:cBhvr>
                                      <p:tavLst>
                                        <p:tav tm="0">
                                          <p:val>
                                            <p:fltVal val="90"/>
                                          </p:val>
                                        </p:tav>
                                        <p:tav tm="100000">
                                          <p:val>
                                            <p:fltVal val="0"/>
                                          </p:val>
                                        </p:tav>
                                      </p:tavLst>
                                    </p:anim>
                                    <p:animEffect transition="in" filter="fade">
                                      <p:cBhvr>
                                        <p:cTn id="16" dur="1000"/>
                                        <p:tgtEl>
                                          <p:spTgt spid="7171"/>
                                        </p:tgtEl>
                                      </p:cBhvr>
                                    </p:animEffect>
                                  </p:childTnLst>
                                </p:cTn>
                              </p:par>
                              <p:par>
                                <p:cTn id="17" presetID="31" presetClass="entr" presetSubtype="0" fill="hold" nodeType="withEffect">
                                  <p:stCondLst>
                                    <p:cond delay="0"/>
                                  </p:stCondLst>
                                  <p:childTnLst>
                                    <p:set>
                                      <p:cBhvr>
                                        <p:cTn id="18" dur="1" fill="hold">
                                          <p:stCondLst>
                                            <p:cond delay="0"/>
                                          </p:stCondLst>
                                        </p:cTn>
                                        <p:tgtEl>
                                          <p:spTgt spid="7170"/>
                                        </p:tgtEl>
                                        <p:attrNameLst>
                                          <p:attrName>style.visibility</p:attrName>
                                        </p:attrNameLst>
                                      </p:cBhvr>
                                      <p:to>
                                        <p:strVal val="visible"/>
                                      </p:to>
                                    </p:set>
                                    <p:anim calcmode="lin" valueType="num">
                                      <p:cBhvr>
                                        <p:cTn id="19" dur="1000" fill="hold"/>
                                        <p:tgtEl>
                                          <p:spTgt spid="7170"/>
                                        </p:tgtEl>
                                        <p:attrNameLst>
                                          <p:attrName>ppt_w</p:attrName>
                                        </p:attrNameLst>
                                      </p:cBhvr>
                                      <p:tavLst>
                                        <p:tav tm="0">
                                          <p:val>
                                            <p:fltVal val="0"/>
                                          </p:val>
                                        </p:tav>
                                        <p:tav tm="100000">
                                          <p:val>
                                            <p:strVal val="#ppt_w"/>
                                          </p:val>
                                        </p:tav>
                                      </p:tavLst>
                                    </p:anim>
                                    <p:anim calcmode="lin" valueType="num">
                                      <p:cBhvr>
                                        <p:cTn id="20" dur="1000" fill="hold"/>
                                        <p:tgtEl>
                                          <p:spTgt spid="7170"/>
                                        </p:tgtEl>
                                        <p:attrNameLst>
                                          <p:attrName>ppt_h</p:attrName>
                                        </p:attrNameLst>
                                      </p:cBhvr>
                                      <p:tavLst>
                                        <p:tav tm="0">
                                          <p:val>
                                            <p:fltVal val="0"/>
                                          </p:val>
                                        </p:tav>
                                        <p:tav tm="100000">
                                          <p:val>
                                            <p:strVal val="#ppt_h"/>
                                          </p:val>
                                        </p:tav>
                                      </p:tavLst>
                                    </p:anim>
                                    <p:anim calcmode="lin" valueType="num">
                                      <p:cBhvr>
                                        <p:cTn id="21" dur="1000" fill="hold"/>
                                        <p:tgtEl>
                                          <p:spTgt spid="7170"/>
                                        </p:tgtEl>
                                        <p:attrNameLst>
                                          <p:attrName>style.rotation</p:attrName>
                                        </p:attrNameLst>
                                      </p:cBhvr>
                                      <p:tavLst>
                                        <p:tav tm="0">
                                          <p:val>
                                            <p:fltVal val="90"/>
                                          </p:val>
                                        </p:tav>
                                        <p:tav tm="100000">
                                          <p:val>
                                            <p:fltVal val="0"/>
                                          </p:val>
                                        </p:tav>
                                      </p:tavLst>
                                    </p:anim>
                                    <p:animEffect transition="in" filter="fade">
                                      <p:cBhvr>
                                        <p:cTn id="22"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332656"/>
            <a:ext cx="7772400" cy="1143000"/>
          </a:xfrm>
        </p:spPr>
        <p:txBody>
          <a:bodyPr>
            <a:normAutofit fontScale="90000"/>
          </a:bodyPr>
          <a:lstStyle/>
          <a:p>
            <a:pPr algn="ctr"/>
            <a:r>
              <a:rPr lang="en-US" dirty="0"/>
              <a:t>The list of the used sources of Information</a:t>
            </a:r>
            <a:endParaRPr lang="ru-RU" dirty="0"/>
          </a:p>
        </p:txBody>
      </p:sp>
      <p:sp>
        <p:nvSpPr>
          <p:cNvPr id="3" name="Объект 2"/>
          <p:cNvSpPr>
            <a:spLocks noGrp="1"/>
          </p:cNvSpPr>
          <p:nvPr>
            <p:ph sz="quarter" idx="13"/>
          </p:nvPr>
        </p:nvSpPr>
        <p:spPr>
          <a:xfrm>
            <a:off x="611560" y="1264200"/>
            <a:ext cx="8424936" cy="5061160"/>
          </a:xfrm>
        </p:spPr>
        <p:txBody>
          <a:bodyPr/>
          <a:lstStyle/>
          <a:p>
            <a:pPr marL="68580" indent="0">
              <a:buNone/>
            </a:pPr>
            <a:endParaRPr lang="en-US" dirty="0" smtClean="0"/>
          </a:p>
          <a:p>
            <a:r>
              <a:rPr lang="en-US" dirty="0"/>
              <a:t>http://</a:t>
            </a:r>
            <a:r>
              <a:rPr lang="en-US" dirty="0" smtClean="0"/>
              <a:t>en.wikipedia.org/wiki/Art</a:t>
            </a:r>
          </a:p>
          <a:p>
            <a:r>
              <a:rPr lang="en-US" dirty="0"/>
              <a:t>http://en.wikipedia.org/wiki/Leonardo_da_Vinci</a:t>
            </a:r>
            <a:endParaRPr lang="en-US" dirty="0" smtClean="0"/>
          </a:p>
          <a:p>
            <a:r>
              <a:rPr lang="en-US" dirty="0"/>
              <a:t>http://en.wikipedia.org/wiki/Ilya_Repin</a:t>
            </a:r>
          </a:p>
          <a:p>
            <a:r>
              <a:rPr lang="en-US" dirty="0"/>
              <a:t>http://</a:t>
            </a:r>
            <a:r>
              <a:rPr lang="en-US" dirty="0" smtClean="0"/>
              <a:t>en.wikipedia.org/wiki/Ivan_Aivazovsky</a:t>
            </a:r>
          </a:p>
          <a:p>
            <a:r>
              <a:rPr lang="en-US" dirty="0" smtClean="0"/>
              <a:t>http</a:t>
            </a:r>
            <a:r>
              <a:rPr lang="en-US" dirty="0"/>
              <a:t>://www.slideshare.net/compodraiser/ss-3454337</a:t>
            </a:r>
            <a:endParaRPr lang="en-US" dirty="0" smtClean="0"/>
          </a:p>
          <a:p>
            <a:endParaRPr lang="ru-RU"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22294"/>
            <a:ext cx="167640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57055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83568" y="5013176"/>
            <a:ext cx="7772400" cy="1362075"/>
          </a:xfrm>
        </p:spPr>
        <p:txBody>
          <a:bodyPr>
            <a:normAutofit fontScale="90000"/>
          </a:bodyPr>
          <a:lstStyle/>
          <a:p>
            <a:pPr algn="ctr"/>
            <a:r>
              <a:rPr lang="en-US" sz="6000" dirty="0">
                <a:solidFill>
                  <a:schemeClr val="bg1"/>
                </a:solidFill>
                <a:latin typeface="+mn-lt"/>
              </a:rPr>
              <a:t>Thank you for your attention!!!</a:t>
            </a:r>
            <a:endParaRPr lang="ru-RU" sz="6000" dirty="0">
              <a:solidFill>
                <a:schemeClr val="bg1"/>
              </a:solidFill>
              <a:latin typeface="+mn-lt"/>
            </a:endParaRPr>
          </a:p>
        </p:txBody>
      </p:sp>
    </p:spTree>
    <p:extLst>
      <p:ext uri="{BB962C8B-B14F-4D97-AF65-F5344CB8AC3E}">
        <p14:creationId xmlns:p14="http://schemas.microsoft.com/office/powerpoint/2010/main" val="25965943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7" name="Заголовок 16"/>
          <p:cNvSpPr>
            <a:spLocks noGrp="1"/>
          </p:cNvSpPr>
          <p:nvPr>
            <p:ph type="title"/>
          </p:nvPr>
        </p:nvSpPr>
        <p:spPr>
          <a:xfrm>
            <a:off x="323528" y="35773"/>
            <a:ext cx="7772400" cy="1143000"/>
          </a:xfrm>
        </p:spPr>
        <p:txBody>
          <a:bodyPr>
            <a:normAutofit/>
          </a:bodyPr>
          <a:lstStyle/>
          <a:p>
            <a:pPr algn="ctr"/>
            <a:r>
              <a:rPr lang="en-US" dirty="0">
                <a:solidFill>
                  <a:schemeClr val="bg1"/>
                </a:solidFill>
              </a:rPr>
              <a:t>Contents:</a:t>
            </a:r>
            <a:endParaRPr lang="ru-RU" dirty="0">
              <a:solidFill>
                <a:schemeClr val="bg1"/>
              </a:solidFill>
            </a:endParaRPr>
          </a:p>
        </p:txBody>
      </p:sp>
      <p:sp>
        <p:nvSpPr>
          <p:cNvPr id="2" name="Объект 1"/>
          <p:cNvSpPr>
            <a:spLocks noGrp="1"/>
          </p:cNvSpPr>
          <p:nvPr>
            <p:ph sz="quarter" idx="13"/>
          </p:nvPr>
        </p:nvSpPr>
        <p:spPr>
          <a:xfrm>
            <a:off x="4427984" y="1196752"/>
            <a:ext cx="6264696" cy="6336704"/>
          </a:xfrm>
        </p:spPr>
        <p:txBody>
          <a:bodyPr/>
          <a:lstStyle/>
          <a:p>
            <a:pPr marL="68580" indent="0">
              <a:buNone/>
            </a:pPr>
            <a:r>
              <a:rPr lang="en-US" dirty="0">
                <a:solidFill>
                  <a:schemeClr val="bg1"/>
                </a:solidFill>
              </a:rPr>
              <a:t>	</a:t>
            </a:r>
          </a:p>
          <a:p>
            <a:r>
              <a:rPr lang="en-US" dirty="0">
                <a:solidFill>
                  <a:schemeClr val="bg1"/>
                </a:solidFill>
              </a:rPr>
              <a:t>Art</a:t>
            </a:r>
          </a:p>
          <a:p>
            <a:r>
              <a:rPr lang="en-US" dirty="0">
                <a:solidFill>
                  <a:schemeClr val="bg1"/>
                </a:solidFill>
              </a:rPr>
              <a:t>Leonardo da Vinci</a:t>
            </a:r>
          </a:p>
          <a:p>
            <a:r>
              <a:rPr lang="en-US" dirty="0">
                <a:solidFill>
                  <a:schemeClr val="bg1"/>
                </a:solidFill>
              </a:rPr>
              <a:t>“Mona Lisa ”</a:t>
            </a:r>
          </a:p>
          <a:p>
            <a:r>
              <a:rPr lang="en-US" dirty="0">
                <a:solidFill>
                  <a:schemeClr val="bg1"/>
                </a:solidFill>
              </a:rPr>
              <a:t>The artist's paintings</a:t>
            </a:r>
          </a:p>
          <a:p>
            <a:r>
              <a:rPr lang="en-US" dirty="0">
                <a:solidFill>
                  <a:schemeClr val="bg1"/>
                </a:solidFill>
              </a:rPr>
              <a:t>Ivan </a:t>
            </a:r>
            <a:r>
              <a:rPr lang="en-US" dirty="0" err="1">
                <a:solidFill>
                  <a:schemeClr val="bg1"/>
                </a:solidFill>
              </a:rPr>
              <a:t>Aivazovsky</a:t>
            </a:r>
            <a:endParaRPr lang="en-US" dirty="0">
              <a:solidFill>
                <a:schemeClr val="bg1"/>
              </a:solidFill>
            </a:endParaRPr>
          </a:p>
          <a:p>
            <a:r>
              <a:rPr lang="en-US" dirty="0">
                <a:solidFill>
                  <a:schemeClr val="bg1"/>
                </a:solidFill>
              </a:rPr>
              <a:t>The paintings of the famous artist</a:t>
            </a:r>
          </a:p>
          <a:p>
            <a:r>
              <a:rPr lang="en-US" dirty="0" err="1">
                <a:solidFill>
                  <a:schemeClr val="bg1"/>
                </a:solidFill>
              </a:rPr>
              <a:t>Ilya</a:t>
            </a:r>
            <a:r>
              <a:rPr lang="en-US" dirty="0">
                <a:solidFill>
                  <a:schemeClr val="bg1"/>
                </a:solidFill>
              </a:rPr>
              <a:t> </a:t>
            </a:r>
            <a:r>
              <a:rPr lang="en-US" dirty="0" err="1">
                <a:solidFill>
                  <a:schemeClr val="bg1"/>
                </a:solidFill>
              </a:rPr>
              <a:t>Repin</a:t>
            </a:r>
            <a:endParaRPr lang="en-US" dirty="0">
              <a:solidFill>
                <a:schemeClr val="bg1"/>
              </a:solidFill>
            </a:endParaRPr>
          </a:p>
          <a:p>
            <a:r>
              <a:rPr lang="en-US" dirty="0">
                <a:solidFill>
                  <a:schemeClr val="bg1"/>
                </a:solidFill>
              </a:rPr>
              <a:t>The famous painting by </a:t>
            </a:r>
            <a:r>
              <a:rPr lang="en-US" dirty="0" err="1">
                <a:solidFill>
                  <a:schemeClr val="bg1"/>
                </a:solidFill>
              </a:rPr>
              <a:t>Ilya</a:t>
            </a:r>
            <a:r>
              <a:rPr lang="en-US" dirty="0">
                <a:solidFill>
                  <a:schemeClr val="bg1"/>
                </a:solidFill>
              </a:rPr>
              <a:t> </a:t>
            </a:r>
            <a:r>
              <a:rPr lang="en-US" dirty="0" err="1">
                <a:solidFill>
                  <a:schemeClr val="bg1"/>
                </a:solidFill>
              </a:rPr>
              <a:t>Repin</a:t>
            </a:r>
            <a:endParaRPr lang="en-US" dirty="0">
              <a:solidFill>
                <a:schemeClr val="bg1"/>
              </a:solidFill>
            </a:endParaRPr>
          </a:p>
          <a:p>
            <a:r>
              <a:rPr lang="en-US" dirty="0">
                <a:solidFill>
                  <a:schemeClr val="bg1"/>
                </a:solidFill>
              </a:rPr>
              <a:t>The list of the used sources of information</a:t>
            </a:r>
            <a:endParaRPr lang="uk-UA" dirty="0" smtClean="0"/>
          </a:p>
          <a:p>
            <a:endParaRPr lang="uk-UA" dirty="0" smtClean="0"/>
          </a:p>
        </p:txBody>
      </p:sp>
    </p:spTree>
    <p:extLst>
      <p:ext uri="{BB962C8B-B14F-4D97-AF65-F5344CB8AC3E}">
        <p14:creationId xmlns:p14="http://schemas.microsoft.com/office/powerpoint/2010/main" val="3619331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243408"/>
            <a:ext cx="7772400" cy="1143000"/>
          </a:xfrm>
        </p:spPr>
        <p:txBody>
          <a:bodyPr/>
          <a:lstStyle/>
          <a:p>
            <a:pPr algn="ctr"/>
            <a:r>
              <a:rPr lang="en-US" dirty="0" smtClean="0">
                <a:solidFill>
                  <a:schemeClr val="bg1"/>
                </a:solidFill>
              </a:rPr>
              <a:t>ART</a:t>
            </a:r>
            <a:endParaRPr lang="ru-RU" dirty="0">
              <a:solidFill>
                <a:schemeClr val="bg1"/>
              </a:solidFill>
            </a:endParaRPr>
          </a:p>
        </p:txBody>
      </p:sp>
      <p:sp>
        <p:nvSpPr>
          <p:cNvPr id="3" name="Объект 2"/>
          <p:cNvSpPr>
            <a:spLocks noGrp="1"/>
          </p:cNvSpPr>
          <p:nvPr>
            <p:ph idx="1"/>
          </p:nvPr>
        </p:nvSpPr>
        <p:spPr>
          <a:xfrm>
            <a:off x="229022" y="620688"/>
            <a:ext cx="8928992" cy="5085184"/>
          </a:xfrm>
        </p:spPr>
        <p:txBody>
          <a:bodyPr>
            <a:normAutofit/>
          </a:bodyPr>
          <a:lstStyle/>
          <a:p>
            <a:pPr marL="68580" indent="0">
              <a:buNone/>
            </a:pPr>
            <a:r>
              <a:rPr lang="en-US" dirty="0">
                <a:solidFill>
                  <a:schemeClr val="bg1"/>
                </a:solidFill>
              </a:rPr>
              <a:t>	</a:t>
            </a:r>
          </a:p>
          <a:p>
            <a:r>
              <a:rPr lang="en-US" dirty="0">
                <a:solidFill>
                  <a:schemeClr val="bg1"/>
                </a:solidFill>
                <a:latin typeface="Arial" pitchFamily="34" charset="0"/>
                <a:cs typeface="Arial" pitchFamily="34" charset="0"/>
              </a:rPr>
              <a:t>Art - one of the forms of public consciousness, a kind of human activity that reflects the reality in specifically-sensory images, in accordance with certain aesthetic ideals. In the broad sense of art called perfect ability in a certain case, the industry; skill. Visual art is a creative activity that plays the validity of using images that are taken with the help of view. Combines painting, graphics, sculpture, calligraphy.</a:t>
            </a:r>
          </a:p>
          <a:p>
            <a:r>
              <a:rPr lang="en-US" dirty="0">
                <a:solidFill>
                  <a:schemeClr val="bg1"/>
                </a:solidFill>
              </a:rPr>
              <a:t>Painting </a:t>
            </a:r>
            <a:r>
              <a:rPr lang="en-US" dirty="0" smtClean="0">
                <a:solidFill>
                  <a:schemeClr val="bg1"/>
                </a:solidFill>
              </a:rPr>
              <a:t>- the </a:t>
            </a:r>
            <a:r>
              <a:rPr lang="en-US" dirty="0">
                <a:solidFill>
                  <a:schemeClr val="bg1"/>
                </a:solidFill>
              </a:rPr>
              <a:t>image on the surface of the outer world, that transformed the creative imagination of the artist</a:t>
            </a:r>
            <a:r>
              <a:rPr lang="ru-RU" dirty="0" smtClean="0"/>
              <a:t>. </a:t>
            </a:r>
            <a:endParaRPr lang="ru-RU"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3306743"/>
            <a:ext cx="4467034" cy="3380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486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anim calcmode="lin" valueType="num">
                                      <p:cBhvr>
                                        <p:cTn id="8" dur="2000" fill="hold"/>
                                        <p:tgtEl>
                                          <p:spTgt spid="9218"/>
                                        </p:tgtEl>
                                        <p:attrNameLst>
                                          <p:attrName>ppt_w</p:attrName>
                                        </p:attrNameLst>
                                      </p:cBhvr>
                                      <p:tavLst>
                                        <p:tav tm="0" fmla="#ppt_w*sin(2.5*pi*$)">
                                          <p:val>
                                            <p:fltVal val="0"/>
                                          </p:val>
                                        </p:tav>
                                        <p:tav tm="100000">
                                          <p:val>
                                            <p:fltVal val="1"/>
                                          </p:val>
                                        </p:tav>
                                      </p:tavLst>
                                    </p:anim>
                                    <p:anim calcmode="lin" valueType="num">
                                      <p:cBhvr>
                                        <p:cTn id="9" dur="2000" fill="hold"/>
                                        <p:tgtEl>
                                          <p:spTgt spid="92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0"/>
            <a:ext cx="7772400" cy="908720"/>
          </a:xfrm>
        </p:spPr>
        <p:txBody>
          <a:bodyPr/>
          <a:lstStyle/>
          <a:p>
            <a:pPr algn="ctr"/>
            <a:r>
              <a:rPr lang="en-US" dirty="0">
                <a:solidFill>
                  <a:schemeClr val="bg1"/>
                </a:solidFill>
              </a:rPr>
              <a:t>Leonardo </a:t>
            </a:r>
            <a:r>
              <a:rPr lang="en-US" dirty="0" smtClean="0">
                <a:solidFill>
                  <a:schemeClr val="bg1"/>
                </a:solidFill>
              </a:rPr>
              <a:t>da  </a:t>
            </a:r>
            <a:r>
              <a:rPr lang="en-US" dirty="0">
                <a:solidFill>
                  <a:schemeClr val="bg1"/>
                </a:solidFill>
              </a:rPr>
              <a:t>Vinci</a:t>
            </a:r>
            <a:endParaRPr lang="ru-RU" dirty="0">
              <a:solidFill>
                <a:schemeClr val="bg1"/>
              </a:solidFill>
            </a:endParaRPr>
          </a:p>
        </p:txBody>
      </p:sp>
      <p:sp>
        <p:nvSpPr>
          <p:cNvPr id="5" name="Объект 4"/>
          <p:cNvSpPr>
            <a:spLocks noGrp="1"/>
          </p:cNvSpPr>
          <p:nvPr>
            <p:ph sz="quarter" idx="14"/>
          </p:nvPr>
        </p:nvSpPr>
        <p:spPr>
          <a:xfrm>
            <a:off x="4104952" y="836712"/>
            <a:ext cx="5040560" cy="6717344"/>
          </a:xfrm>
        </p:spPr>
        <p:txBody>
          <a:bodyPr>
            <a:normAutofit/>
          </a:bodyPr>
          <a:lstStyle/>
          <a:p>
            <a:r>
              <a:rPr lang="en-US" sz="2200" dirty="0">
                <a:solidFill>
                  <a:schemeClr val="bg1"/>
                </a:solidFill>
              </a:rPr>
              <a:t>Leonardo da Vinci - the great Italian artist, researcher, </a:t>
            </a:r>
            <a:r>
              <a:rPr lang="en-US" sz="2200" dirty="0" smtClean="0">
                <a:solidFill>
                  <a:schemeClr val="bg1"/>
                </a:solidFill>
              </a:rPr>
              <a:t>architect and </a:t>
            </a:r>
            <a:r>
              <a:rPr lang="en-US" sz="2200" dirty="0">
                <a:solidFill>
                  <a:schemeClr val="bg1"/>
                </a:solidFill>
              </a:rPr>
              <a:t>engineer, one of the most outstanding figures of the Italian Renaissance. Leonardo da Vinci was born on April 15, 1452, in the village </a:t>
            </a:r>
            <a:r>
              <a:rPr lang="en-US" sz="2200" dirty="0" err="1">
                <a:solidFill>
                  <a:schemeClr val="bg1"/>
                </a:solidFill>
              </a:rPr>
              <a:t>Анкіано</a:t>
            </a:r>
            <a:r>
              <a:rPr lang="en-US" sz="2200" dirty="0">
                <a:solidFill>
                  <a:schemeClr val="bg1"/>
                </a:solidFill>
              </a:rPr>
              <a:t> near Vinci.</a:t>
            </a:r>
          </a:p>
          <a:p>
            <a:r>
              <a:rPr lang="en-US" sz="2200" dirty="0">
                <a:solidFill>
                  <a:schemeClr val="bg1"/>
                </a:solidFill>
              </a:rPr>
              <a:t>Our contemporaries Leonardo primarily known as an artist. In addition, it is not excluded, that Da Vinci could be a sculptor.</a:t>
            </a:r>
          </a:p>
          <a:p>
            <a:r>
              <a:rPr lang="en-US" sz="2200" dirty="0">
                <a:solidFill>
                  <a:schemeClr val="bg1"/>
                </a:solidFill>
              </a:rPr>
              <a:t>Thanks to his work the art of painting was transferred to a qualitatively new stage of its development. Leonardo realized and implemented a new painting technique. As a result of realism in painting moved to a qualitatively new level</a:t>
            </a:r>
            <a:endParaRPr lang="ru-RU" sz="2200" dirty="0">
              <a:solidFill>
                <a:schemeClr val="bg1"/>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9" y="836712"/>
            <a:ext cx="419031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857277"/>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aphicFrame>
        <p:nvGraphicFramePr>
          <p:cNvPr id="7" name="Схема 6"/>
          <p:cNvGraphicFramePr/>
          <p:nvPr>
            <p:extLst>
              <p:ext uri="{D42A27DB-BD31-4B8C-83A1-F6EECF244321}">
                <p14:modId xmlns:p14="http://schemas.microsoft.com/office/powerpoint/2010/main" val="3326295993"/>
              </p:ext>
            </p:extLst>
          </p:nvPr>
        </p:nvGraphicFramePr>
        <p:xfrm>
          <a:off x="323528" y="415925"/>
          <a:ext cx="8424936" cy="6048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Заголовок 1"/>
          <p:cNvSpPr>
            <a:spLocks noGrp="1"/>
          </p:cNvSpPr>
          <p:nvPr>
            <p:ph type="title"/>
          </p:nvPr>
        </p:nvSpPr>
        <p:spPr>
          <a:xfrm>
            <a:off x="683568" y="-47501"/>
            <a:ext cx="7772400" cy="1143000"/>
          </a:xfrm>
        </p:spPr>
        <p:txBody>
          <a:bodyPr>
            <a:normAutofit fontScale="90000"/>
          </a:bodyPr>
          <a:lstStyle/>
          <a:p>
            <a:pPr algn="ctr"/>
            <a:r>
              <a:rPr lang="vi-VN" dirty="0">
                <a:solidFill>
                  <a:schemeClr val="bg1"/>
                </a:solidFill>
              </a:rPr>
              <a:t/>
            </a:r>
            <a:br>
              <a:rPr lang="vi-VN" dirty="0">
                <a:solidFill>
                  <a:schemeClr val="bg1"/>
                </a:solidFill>
              </a:rPr>
            </a:br>
            <a:r>
              <a:rPr lang="vi-VN" dirty="0">
                <a:solidFill>
                  <a:schemeClr val="bg1"/>
                </a:solidFill>
              </a:rPr>
              <a:t>«Mona Lisa»</a:t>
            </a:r>
            <a:endParaRPr lang="ru-RU" dirty="0">
              <a:solidFill>
                <a:schemeClr val="bg1"/>
              </a:solidFill>
            </a:endParaRPr>
          </a:p>
        </p:txBody>
      </p:sp>
      <p:sp>
        <p:nvSpPr>
          <p:cNvPr id="4" name="Объект 3"/>
          <p:cNvSpPr>
            <a:spLocks noGrp="1"/>
          </p:cNvSpPr>
          <p:nvPr>
            <p:ph sz="quarter" idx="14"/>
          </p:nvPr>
        </p:nvSpPr>
        <p:spPr>
          <a:xfrm>
            <a:off x="3888860" y="980728"/>
            <a:ext cx="4968552" cy="5976664"/>
          </a:xfrm>
        </p:spPr>
        <p:txBody>
          <a:bodyPr>
            <a:normAutofit/>
          </a:bodyPr>
          <a:lstStyle/>
          <a:p>
            <a:pPr marL="68580" indent="0">
              <a:buNone/>
            </a:pPr>
            <a:endParaRPr lang="en-US" dirty="0">
              <a:solidFill>
                <a:schemeClr val="bg1"/>
              </a:solidFill>
            </a:endParaRPr>
          </a:p>
          <a:p>
            <a:r>
              <a:rPr lang="en-US" sz="2400" dirty="0">
                <a:solidFill>
                  <a:schemeClr val="bg1"/>
                </a:solidFill>
              </a:rPr>
              <a:t>«Mona Lisa» - a portrait of a young woman, painted by the Italian artist Leonardo da Vinci about 1503. Painting is one of the most famous paintings in the world. Refers to the epoch of Renaissance. Exhibited in the Louvre (Paris, France).</a:t>
            </a:r>
          </a:p>
          <a:p>
            <a:r>
              <a:rPr lang="en-US" sz="2400" dirty="0">
                <a:solidFill>
                  <a:schemeClr val="bg1"/>
                </a:solidFill>
              </a:rPr>
              <a:t>Smile of Mona Address is one of the most famous mysteries of the picture. This easy wandering smile found in many works of the masters, </a:t>
            </a:r>
            <a:r>
              <a:rPr lang="en-US" sz="2400" dirty="0" smtClean="0">
                <a:solidFill>
                  <a:schemeClr val="bg1"/>
                </a:solidFill>
              </a:rPr>
              <a:t>but </a:t>
            </a:r>
            <a:r>
              <a:rPr lang="en-US" sz="2400" dirty="0">
                <a:solidFill>
                  <a:schemeClr val="bg1"/>
                </a:solidFill>
              </a:rPr>
              <a:t>it is in the «Mona Lisa» it has reached its perfection.</a:t>
            </a:r>
            <a:endParaRPr lang="ru-RU" sz="2400" dirty="0">
              <a:solidFill>
                <a:schemeClr val="bg1"/>
              </a:solidFill>
            </a:endParaRPr>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537" y="1196753"/>
            <a:ext cx="3485319" cy="519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35763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0568" y="65314"/>
            <a:ext cx="7772400" cy="908720"/>
          </a:xfrm>
        </p:spPr>
        <p:txBody>
          <a:bodyPr>
            <a:normAutofit fontScale="90000"/>
          </a:bodyPr>
          <a:lstStyle/>
          <a:p>
            <a:pPr algn="ctr"/>
            <a:r>
              <a:rPr lang="en-US" dirty="0">
                <a:solidFill>
                  <a:schemeClr val="bg1"/>
                </a:solidFill>
              </a:rPr>
              <a:t>The artist's paintings</a:t>
            </a:r>
            <a:r>
              <a:rPr lang="uk-UA" dirty="0" smtClean="0">
                <a:solidFill>
                  <a:schemeClr val="bg1"/>
                </a:solidFill>
              </a:rPr>
              <a:t/>
            </a:r>
            <a:br>
              <a:rPr lang="uk-UA" dirty="0" smtClean="0">
                <a:solidFill>
                  <a:schemeClr val="bg1"/>
                </a:solidFill>
              </a:rPr>
            </a:br>
            <a:endParaRPr lang="ru-RU" dirty="0">
              <a:solidFill>
                <a:schemeClr val="bg1"/>
              </a:solidFill>
            </a:endParaRPr>
          </a:p>
        </p:txBody>
      </p:sp>
      <p:sp>
        <p:nvSpPr>
          <p:cNvPr id="4" name="Объект 3"/>
          <p:cNvSpPr>
            <a:spLocks noGrp="1"/>
          </p:cNvSpPr>
          <p:nvPr>
            <p:ph sz="quarter" idx="13"/>
          </p:nvPr>
        </p:nvSpPr>
        <p:spPr>
          <a:xfrm>
            <a:off x="251520" y="3645024"/>
            <a:ext cx="3657600" cy="3877056"/>
          </a:xfrm>
        </p:spPr>
        <p:txBody>
          <a:bodyPr/>
          <a:lstStyle/>
          <a:p>
            <a:r>
              <a:rPr lang="ru-RU" dirty="0"/>
              <a:t>Иоанн Креститель</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274" y="3822088"/>
            <a:ext cx="4608512" cy="2505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4438522" y="6327443"/>
            <a:ext cx="1854482" cy="369332"/>
          </a:xfrm>
          <a:prstGeom prst="rect">
            <a:avLst/>
          </a:prstGeom>
        </p:spPr>
        <p:txBody>
          <a:bodyPr wrap="none">
            <a:spAutoFit/>
          </a:bodyPr>
          <a:lstStyle/>
          <a:p>
            <a:r>
              <a:rPr lang="en-US" dirty="0"/>
              <a:t>«The last supper»</a:t>
            </a:r>
            <a:endParaRPr lang="ru-RU"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7" y="3029640"/>
            <a:ext cx="3009705" cy="3617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7780" y="131562"/>
            <a:ext cx="2530685" cy="323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6588224" y="3362426"/>
            <a:ext cx="1742785" cy="646331"/>
          </a:xfrm>
          <a:prstGeom prst="rect">
            <a:avLst/>
          </a:prstGeom>
        </p:spPr>
        <p:txBody>
          <a:bodyPr wrap="none">
            <a:spAutoFit/>
          </a:bodyPr>
          <a:lstStyle/>
          <a:p>
            <a:r>
              <a:rPr lang="en-US" dirty="0"/>
              <a:t>«Madonna </a:t>
            </a:r>
            <a:r>
              <a:rPr lang="en-US" dirty="0" err="1"/>
              <a:t>Litta</a:t>
            </a:r>
            <a:r>
              <a:rPr lang="en-US" dirty="0"/>
              <a:t>»</a:t>
            </a:r>
          </a:p>
          <a:p>
            <a:endParaRPr lang="ru-RU" dirty="0"/>
          </a:p>
        </p:txBody>
      </p:sp>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692696"/>
            <a:ext cx="4608512" cy="2108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3581469" y="2918936"/>
            <a:ext cx="1645963" cy="646331"/>
          </a:xfrm>
          <a:prstGeom prst="rect">
            <a:avLst/>
          </a:prstGeom>
        </p:spPr>
        <p:txBody>
          <a:bodyPr wrap="none">
            <a:spAutoFit/>
          </a:bodyPr>
          <a:lstStyle/>
          <a:p>
            <a:r>
              <a:rPr lang="en-US" dirty="0"/>
              <a:t>«Annunciation»</a:t>
            </a:r>
          </a:p>
          <a:p>
            <a:endParaRPr lang="ru-RU" dirty="0"/>
          </a:p>
        </p:txBody>
      </p:sp>
      <p:sp>
        <p:nvSpPr>
          <p:cNvPr id="10" name="Прямоугольник 9"/>
          <p:cNvSpPr/>
          <p:nvPr/>
        </p:nvSpPr>
        <p:spPr>
          <a:xfrm>
            <a:off x="918131" y="5958111"/>
            <a:ext cx="1921873" cy="646331"/>
          </a:xfrm>
          <a:prstGeom prst="rect">
            <a:avLst/>
          </a:prstGeom>
        </p:spPr>
        <p:txBody>
          <a:bodyPr wrap="none">
            <a:spAutoFit/>
          </a:bodyPr>
          <a:lstStyle/>
          <a:p>
            <a:r>
              <a:rPr lang="en-US" dirty="0"/>
              <a:t>«John The Baptist»</a:t>
            </a:r>
          </a:p>
          <a:p>
            <a:endParaRPr lang="ru-RU" dirty="0"/>
          </a:p>
        </p:txBody>
      </p:sp>
      <p:sp>
        <p:nvSpPr>
          <p:cNvPr id="11" name="Прямоугольник 10"/>
          <p:cNvSpPr/>
          <p:nvPr/>
        </p:nvSpPr>
        <p:spPr>
          <a:xfrm>
            <a:off x="3677380" y="3177558"/>
            <a:ext cx="1191352" cy="369332"/>
          </a:xfrm>
          <a:prstGeom prst="rect">
            <a:avLst/>
          </a:prstGeom>
        </p:spPr>
        <p:txBody>
          <a:bodyPr wrap="none">
            <a:spAutoFit/>
          </a:bodyPr>
          <a:lstStyle/>
          <a:p>
            <a:r>
              <a:rPr lang="ru-RU" dirty="0"/>
              <a:t>1472-1475</a:t>
            </a:r>
          </a:p>
        </p:txBody>
      </p:sp>
      <p:sp>
        <p:nvSpPr>
          <p:cNvPr id="12" name="Прямоугольник 11"/>
          <p:cNvSpPr/>
          <p:nvPr/>
        </p:nvSpPr>
        <p:spPr>
          <a:xfrm>
            <a:off x="1115616" y="6349606"/>
            <a:ext cx="1191352" cy="369332"/>
          </a:xfrm>
          <a:prstGeom prst="rect">
            <a:avLst/>
          </a:prstGeom>
        </p:spPr>
        <p:txBody>
          <a:bodyPr wrap="none">
            <a:spAutoFit/>
          </a:bodyPr>
          <a:lstStyle/>
          <a:p>
            <a:r>
              <a:rPr lang="ru-RU" dirty="0"/>
              <a:t>1513-1517</a:t>
            </a:r>
          </a:p>
        </p:txBody>
      </p:sp>
      <p:sp>
        <p:nvSpPr>
          <p:cNvPr id="14" name="Прямоугольник 13"/>
          <p:cNvSpPr/>
          <p:nvPr/>
        </p:nvSpPr>
        <p:spPr>
          <a:xfrm>
            <a:off x="6268276" y="6327443"/>
            <a:ext cx="2875724" cy="369332"/>
          </a:xfrm>
          <a:prstGeom prst="rect">
            <a:avLst/>
          </a:prstGeom>
        </p:spPr>
        <p:txBody>
          <a:bodyPr wrap="none">
            <a:spAutoFit/>
          </a:bodyPr>
          <a:lstStyle/>
          <a:p>
            <a:r>
              <a:rPr lang="en-US" dirty="0"/>
              <a:t>The end of the 16th century.</a:t>
            </a:r>
            <a:endParaRPr lang="ru-RU" dirty="0"/>
          </a:p>
        </p:txBody>
      </p:sp>
    </p:spTree>
    <p:extLst>
      <p:ext uri="{BB962C8B-B14F-4D97-AF65-F5344CB8AC3E}">
        <p14:creationId xmlns:p14="http://schemas.microsoft.com/office/powerpoint/2010/main" val="290965662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p:cTn id="7" dur="500" fill="hold"/>
                                        <p:tgtEl>
                                          <p:spTgt spid="2055"/>
                                        </p:tgtEl>
                                        <p:attrNameLst>
                                          <p:attrName>ppt_w</p:attrName>
                                        </p:attrNameLst>
                                      </p:cBhvr>
                                      <p:tavLst>
                                        <p:tav tm="0">
                                          <p:val>
                                            <p:fltVal val="0"/>
                                          </p:val>
                                        </p:tav>
                                        <p:tav tm="100000">
                                          <p:val>
                                            <p:strVal val="#ppt_w"/>
                                          </p:val>
                                        </p:tav>
                                      </p:tavLst>
                                    </p:anim>
                                    <p:anim calcmode="lin" valueType="num">
                                      <p:cBhvr>
                                        <p:cTn id="8" dur="500" fill="hold"/>
                                        <p:tgtEl>
                                          <p:spTgt spid="2055"/>
                                        </p:tgtEl>
                                        <p:attrNameLst>
                                          <p:attrName>ppt_h</p:attrName>
                                        </p:attrNameLst>
                                      </p:cBhvr>
                                      <p:tavLst>
                                        <p:tav tm="0">
                                          <p:val>
                                            <p:fltVal val="0"/>
                                          </p:val>
                                        </p:tav>
                                        <p:tav tm="100000">
                                          <p:val>
                                            <p:strVal val="#ppt_h"/>
                                          </p:val>
                                        </p:tav>
                                      </p:tavLst>
                                    </p:anim>
                                    <p:animEffect transition="in" filter="fade">
                                      <p:cBhvr>
                                        <p:cTn id="9" dur="500"/>
                                        <p:tgtEl>
                                          <p:spTgt spid="2055"/>
                                        </p:tgtEl>
                                      </p:cBhvr>
                                    </p:animEffect>
                                  </p:childTnLst>
                                </p:cTn>
                              </p:par>
                              <p:par>
                                <p:cTn id="10" presetID="53" presetClass="entr" presetSubtype="16"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 calcmode="lin" valueType="num">
                                      <p:cBhvr>
                                        <p:cTn id="12" dur="500" fill="hold"/>
                                        <p:tgtEl>
                                          <p:spTgt spid="2054"/>
                                        </p:tgtEl>
                                        <p:attrNameLst>
                                          <p:attrName>ppt_w</p:attrName>
                                        </p:attrNameLst>
                                      </p:cBhvr>
                                      <p:tavLst>
                                        <p:tav tm="0">
                                          <p:val>
                                            <p:fltVal val="0"/>
                                          </p:val>
                                        </p:tav>
                                        <p:tav tm="100000">
                                          <p:val>
                                            <p:strVal val="#ppt_w"/>
                                          </p:val>
                                        </p:tav>
                                      </p:tavLst>
                                    </p:anim>
                                    <p:anim calcmode="lin" valueType="num">
                                      <p:cBhvr>
                                        <p:cTn id="13" dur="500" fill="hold"/>
                                        <p:tgtEl>
                                          <p:spTgt spid="2054"/>
                                        </p:tgtEl>
                                        <p:attrNameLst>
                                          <p:attrName>ppt_h</p:attrName>
                                        </p:attrNameLst>
                                      </p:cBhvr>
                                      <p:tavLst>
                                        <p:tav tm="0">
                                          <p:val>
                                            <p:fltVal val="0"/>
                                          </p:val>
                                        </p:tav>
                                        <p:tav tm="100000">
                                          <p:val>
                                            <p:strVal val="#ppt_h"/>
                                          </p:val>
                                        </p:tav>
                                      </p:tavLst>
                                    </p:anim>
                                    <p:animEffect transition="in" filter="fade">
                                      <p:cBhvr>
                                        <p:cTn id="14" dur="500"/>
                                        <p:tgtEl>
                                          <p:spTgt spid="2054"/>
                                        </p:tgtEl>
                                      </p:cBhvr>
                                    </p:animEffect>
                                  </p:child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par>
                                <p:cTn id="20" presetID="53" presetClass="entr" presetSubtype="16" fill="hold" nodeType="withEffect">
                                  <p:stCondLst>
                                    <p:cond delay="0"/>
                                  </p:stCondLst>
                                  <p:childTnLst>
                                    <p:set>
                                      <p:cBhvr>
                                        <p:cTn id="21" dur="1" fill="hold">
                                          <p:stCondLst>
                                            <p:cond delay="0"/>
                                          </p:stCondLst>
                                        </p:cTn>
                                        <p:tgtEl>
                                          <p:spTgt spid="2053"/>
                                        </p:tgtEl>
                                        <p:attrNameLst>
                                          <p:attrName>style.visibility</p:attrName>
                                        </p:attrNameLst>
                                      </p:cBhvr>
                                      <p:to>
                                        <p:strVal val="visible"/>
                                      </p:to>
                                    </p:set>
                                    <p:anim calcmode="lin" valueType="num">
                                      <p:cBhvr>
                                        <p:cTn id="22" dur="500" fill="hold"/>
                                        <p:tgtEl>
                                          <p:spTgt spid="2053"/>
                                        </p:tgtEl>
                                        <p:attrNameLst>
                                          <p:attrName>ppt_w</p:attrName>
                                        </p:attrNameLst>
                                      </p:cBhvr>
                                      <p:tavLst>
                                        <p:tav tm="0">
                                          <p:val>
                                            <p:fltVal val="0"/>
                                          </p:val>
                                        </p:tav>
                                        <p:tav tm="100000">
                                          <p:val>
                                            <p:strVal val="#ppt_w"/>
                                          </p:val>
                                        </p:tav>
                                      </p:tavLst>
                                    </p:anim>
                                    <p:anim calcmode="lin" valueType="num">
                                      <p:cBhvr>
                                        <p:cTn id="23" dur="500" fill="hold"/>
                                        <p:tgtEl>
                                          <p:spTgt spid="2053"/>
                                        </p:tgtEl>
                                        <p:attrNameLst>
                                          <p:attrName>ppt_h</p:attrName>
                                        </p:attrNameLst>
                                      </p:cBhvr>
                                      <p:tavLst>
                                        <p:tav tm="0">
                                          <p:val>
                                            <p:fltVal val="0"/>
                                          </p:val>
                                        </p:tav>
                                        <p:tav tm="100000">
                                          <p:val>
                                            <p:strVal val="#ppt_h"/>
                                          </p:val>
                                        </p:tav>
                                      </p:tavLst>
                                    </p:anim>
                                    <p:animEffect transition="in" filter="fade">
                                      <p:cBhvr>
                                        <p:cTn id="24"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424813"/>
            <a:ext cx="2851699" cy="449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708420" y="5147810"/>
            <a:ext cx="2339743" cy="369332"/>
          </a:xfrm>
          <a:prstGeom prst="rect">
            <a:avLst/>
          </a:prstGeom>
        </p:spPr>
        <p:txBody>
          <a:bodyPr wrap="none">
            <a:spAutoFit/>
          </a:bodyPr>
          <a:lstStyle/>
          <a:p>
            <a:r>
              <a:rPr lang="en-US" dirty="0"/>
              <a:t>«Madonna of the rocks</a:t>
            </a:r>
            <a:endParaRPr lang="ru-RU" dirty="0"/>
          </a:p>
        </p:txBody>
      </p:sp>
      <p:sp>
        <p:nvSpPr>
          <p:cNvPr id="6" name="Прямоугольник 5"/>
          <p:cNvSpPr/>
          <p:nvPr/>
        </p:nvSpPr>
        <p:spPr>
          <a:xfrm>
            <a:off x="1196855" y="5478520"/>
            <a:ext cx="1249060" cy="369332"/>
          </a:xfrm>
          <a:prstGeom prst="rect">
            <a:avLst/>
          </a:prstGeom>
        </p:spPr>
        <p:txBody>
          <a:bodyPr wrap="none">
            <a:spAutoFit/>
          </a:bodyPr>
          <a:lstStyle/>
          <a:p>
            <a:r>
              <a:rPr lang="ru-RU" dirty="0"/>
              <a:t>1483-1494,</a:t>
            </a: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6619" y="422911"/>
            <a:ext cx="2905115" cy="4357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6498853" y="5493063"/>
            <a:ext cx="2359300" cy="923330"/>
          </a:xfrm>
          <a:prstGeom prst="rect">
            <a:avLst/>
          </a:prstGeom>
        </p:spPr>
        <p:txBody>
          <a:bodyPr wrap="none">
            <a:spAutoFit/>
          </a:bodyPr>
          <a:lstStyle/>
          <a:p>
            <a:r>
              <a:rPr lang="en-US" dirty="0"/>
              <a:t>«Saint Anna and Maria»</a:t>
            </a:r>
          </a:p>
          <a:p>
            <a:r>
              <a:rPr lang="en-US" dirty="0"/>
              <a:t>with the </a:t>
            </a:r>
            <a:r>
              <a:rPr lang="en-US" dirty="0" smtClean="0"/>
              <a:t>baby</a:t>
            </a:r>
          </a:p>
          <a:p>
            <a:r>
              <a:rPr lang="ru-RU" dirty="0" smtClean="0"/>
              <a:t> </a:t>
            </a:r>
            <a:r>
              <a:rPr lang="ru-RU" dirty="0"/>
              <a:t>1510</a:t>
            </a:r>
          </a:p>
        </p:txBody>
      </p:sp>
      <p:sp>
        <p:nvSpPr>
          <p:cNvPr id="10" name="Прямоугольник 9"/>
          <p:cNvSpPr/>
          <p:nvPr/>
        </p:nvSpPr>
        <p:spPr>
          <a:xfrm>
            <a:off x="2445915" y="5857019"/>
            <a:ext cx="4572000" cy="646331"/>
          </a:xfrm>
          <a:prstGeom prst="rect">
            <a:avLst/>
          </a:prstGeom>
        </p:spPr>
        <p:txBody>
          <a:bodyPr>
            <a:spAutoFit/>
          </a:bodyPr>
          <a:lstStyle/>
          <a:p>
            <a:pPr algn="ctr"/>
            <a:r>
              <a:rPr lang="en-US" dirty="0"/>
              <a:t>«Beautiful </a:t>
            </a:r>
            <a:r>
              <a:rPr lang="en-US" dirty="0" err="1"/>
              <a:t>Ferronera</a:t>
            </a:r>
            <a:r>
              <a:rPr lang="en-US" dirty="0"/>
              <a:t>»</a:t>
            </a:r>
            <a:endParaRPr lang="en-US" dirty="0" smtClean="0"/>
          </a:p>
          <a:p>
            <a:pPr algn="ctr"/>
            <a:r>
              <a:rPr lang="ru-RU" dirty="0" smtClean="0"/>
              <a:t>1490-е </a:t>
            </a:r>
            <a:r>
              <a:rPr lang="ru-RU" dirty="0"/>
              <a:t>годы</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1631136"/>
            <a:ext cx="2740275" cy="396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4106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nodeType="withEffect">
                                  <p:stCondLst>
                                    <p:cond delay="0"/>
                                  </p:stCondLst>
                                  <p:childTnLst>
                                    <p:set>
                                      <p:cBhvr>
                                        <p:cTn id="9" dur="1" fill="hold">
                                          <p:stCondLst>
                                            <p:cond delay="0"/>
                                          </p:stCondLst>
                                        </p:cTn>
                                        <p:tgtEl>
                                          <p:spTgt spid="3077"/>
                                        </p:tgtEl>
                                        <p:attrNameLst>
                                          <p:attrName>style.visibility</p:attrName>
                                        </p:attrNameLst>
                                      </p:cBhvr>
                                      <p:to>
                                        <p:strVal val="visible"/>
                                      </p:to>
                                    </p:set>
                                    <p:animEffect transition="in" filter="randombar(horizontal)">
                                      <p:cBhvr>
                                        <p:cTn id="10" dur="500"/>
                                        <p:tgtEl>
                                          <p:spTgt spid="3077"/>
                                        </p:tgtEl>
                                      </p:cBhvr>
                                    </p:animEffect>
                                  </p:childTnLst>
                                </p:cTn>
                              </p:par>
                              <p:par>
                                <p:cTn id="11" presetID="14" presetClass="entr" presetSubtype="1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randombar(horizontal)">
                                      <p:cBhvr>
                                        <p:cTn id="1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2277" y="-134281"/>
            <a:ext cx="7772400" cy="1143000"/>
          </a:xfrm>
        </p:spPr>
        <p:txBody>
          <a:bodyPr>
            <a:normAutofit/>
          </a:bodyPr>
          <a:lstStyle/>
          <a:p>
            <a:pPr algn="ctr"/>
            <a:r>
              <a:rPr lang="en-US" dirty="0">
                <a:solidFill>
                  <a:schemeClr val="bg1"/>
                </a:solidFill>
              </a:rPr>
              <a:t>Ivan </a:t>
            </a:r>
            <a:r>
              <a:rPr lang="en-US" dirty="0" err="1" smtClean="0">
                <a:solidFill>
                  <a:schemeClr val="bg1"/>
                </a:solidFill>
              </a:rPr>
              <a:t>Aivazovsky</a:t>
            </a:r>
            <a:r>
              <a:rPr lang="en-US" dirty="0" smtClean="0">
                <a:solidFill>
                  <a:schemeClr val="bg1"/>
                </a:solidFill>
              </a:rPr>
              <a:t> </a:t>
            </a:r>
            <a:endParaRPr lang="ru-RU" dirty="0">
              <a:solidFill>
                <a:schemeClr val="bg1"/>
              </a:solidFill>
            </a:endParaRPr>
          </a:p>
        </p:txBody>
      </p:sp>
      <p:sp>
        <p:nvSpPr>
          <p:cNvPr id="11" name="Объект 10"/>
          <p:cNvSpPr>
            <a:spLocks noGrp="1"/>
          </p:cNvSpPr>
          <p:nvPr>
            <p:ph sz="quarter" idx="14"/>
          </p:nvPr>
        </p:nvSpPr>
        <p:spPr>
          <a:xfrm>
            <a:off x="4334705" y="1124744"/>
            <a:ext cx="4809295" cy="5328592"/>
          </a:xfrm>
        </p:spPr>
        <p:txBody>
          <a:bodyPr>
            <a:normAutofit/>
          </a:bodyPr>
          <a:lstStyle/>
          <a:p>
            <a:r>
              <a:rPr lang="en-US" dirty="0">
                <a:solidFill>
                  <a:schemeClr val="bg1"/>
                </a:solidFill>
              </a:rPr>
              <a:t>Ivan </a:t>
            </a:r>
            <a:r>
              <a:rPr lang="en-US" dirty="0" err="1">
                <a:solidFill>
                  <a:schemeClr val="bg1"/>
                </a:solidFill>
              </a:rPr>
              <a:t>Konstantinovich</a:t>
            </a:r>
            <a:r>
              <a:rPr lang="en-US" dirty="0">
                <a:solidFill>
                  <a:schemeClr val="bg1"/>
                </a:solidFill>
              </a:rPr>
              <a:t> </a:t>
            </a:r>
            <a:r>
              <a:rPr lang="en-US" dirty="0" err="1">
                <a:solidFill>
                  <a:schemeClr val="bg1"/>
                </a:solidFill>
              </a:rPr>
              <a:t>Aivazovsky</a:t>
            </a:r>
            <a:r>
              <a:rPr lang="en-US" dirty="0">
                <a:solidFill>
                  <a:schemeClr val="bg1"/>
                </a:solidFill>
              </a:rPr>
              <a:t> - Russian painter-marine painter of Armenian origin. Created more than 6 thousand paintings, the most famous of which seascapes and scenes of sea battles.</a:t>
            </a:r>
          </a:p>
          <a:p>
            <a:r>
              <a:rPr lang="en-US" dirty="0">
                <a:solidFill>
                  <a:schemeClr val="bg1"/>
                </a:solidFill>
              </a:rPr>
              <a:t>Born in a family of Armenian shopkeeper, whose family moved to the Crimea from Galicia in 1812.</a:t>
            </a:r>
          </a:p>
          <a:p>
            <a:r>
              <a:rPr lang="en-US" dirty="0">
                <a:solidFill>
                  <a:schemeClr val="bg1"/>
                </a:solidFill>
              </a:rPr>
              <a:t>Ivan </a:t>
            </a:r>
            <a:r>
              <a:rPr lang="en-US" dirty="0" err="1">
                <a:solidFill>
                  <a:schemeClr val="bg1"/>
                </a:solidFill>
              </a:rPr>
              <a:t>Aivazovsky</a:t>
            </a:r>
            <a:r>
              <a:rPr lang="en-US" dirty="0">
                <a:solidFill>
                  <a:schemeClr val="bg1"/>
                </a:solidFill>
              </a:rPr>
              <a:t> travelled abroad, he worked in Rome, Naples, Sorrento, Venice, Paris, London, Amsterdam. 1845 at the invitation of the Turkish Sultan visited in Istanbul.</a:t>
            </a:r>
            <a:endParaRPr lang="ru-RU" dirty="0">
              <a:solidFill>
                <a:schemeClr val="bg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950228"/>
            <a:ext cx="3672822"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637535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anim calcmode="lin" valueType="num">
                                      <p:cBhvr>
                                        <p:cTn id="8" dur="2000" fill="hold"/>
                                        <p:tgtEl>
                                          <p:spTgt spid="4098"/>
                                        </p:tgtEl>
                                        <p:attrNameLst>
                                          <p:attrName>ppt_w</p:attrName>
                                        </p:attrNameLst>
                                      </p:cBhvr>
                                      <p:tavLst>
                                        <p:tav tm="0" fmla="#ppt_w*sin(2.5*pi*$)">
                                          <p:val>
                                            <p:fltVal val="0"/>
                                          </p:val>
                                        </p:tav>
                                        <p:tav tm="100000">
                                          <p:val>
                                            <p:fltVal val="1"/>
                                          </p:val>
                                        </p:tav>
                                      </p:tavLst>
                                    </p:anim>
                                    <p:anim calcmode="lin" valueType="num">
                                      <p:cBhvr>
                                        <p:cTn id="9" dur="2000" fill="hold"/>
                                        <p:tgtEl>
                                          <p:spTgt spid="40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70539"/>
            <a:ext cx="4922240" cy="2420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47293" y="2491172"/>
            <a:ext cx="4104456" cy="369332"/>
          </a:xfrm>
          <a:prstGeom prst="rect">
            <a:avLst/>
          </a:prstGeom>
        </p:spPr>
        <p:txBody>
          <a:bodyPr wrap="square">
            <a:spAutoFit/>
          </a:bodyPr>
          <a:lstStyle/>
          <a:p>
            <a:r>
              <a:rPr lang="en-US" dirty="0">
                <a:solidFill>
                  <a:schemeClr val="bg1"/>
                </a:solidFill>
              </a:rPr>
              <a:t>«The black sea fleet in </a:t>
            </a:r>
            <a:r>
              <a:rPr lang="en-US" dirty="0" err="1">
                <a:solidFill>
                  <a:schemeClr val="bg1"/>
                </a:solidFill>
              </a:rPr>
              <a:t>Feodosia</a:t>
            </a:r>
            <a:r>
              <a:rPr lang="en-US" dirty="0">
                <a:solidFill>
                  <a:schemeClr val="bg1"/>
                </a:solidFill>
              </a:rPr>
              <a:t>»  1890</a:t>
            </a:r>
            <a:endParaRPr lang="ru-RU" dirty="0">
              <a:solidFill>
                <a:schemeClr val="bg1"/>
              </a:solidFill>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0653" y="1674310"/>
            <a:ext cx="3517900" cy="50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5611603" y="1280735"/>
            <a:ext cx="3480440" cy="369332"/>
          </a:xfrm>
          <a:prstGeom prst="rect">
            <a:avLst/>
          </a:prstGeom>
        </p:spPr>
        <p:txBody>
          <a:bodyPr wrap="none">
            <a:spAutoFit/>
          </a:bodyPr>
          <a:lstStyle/>
          <a:p>
            <a:r>
              <a:rPr lang="en-US" dirty="0">
                <a:solidFill>
                  <a:schemeClr val="bg1"/>
                </a:solidFill>
              </a:rPr>
              <a:t>«Storm on the Arctic ocean»  </a:t>
            </a:r>
            <a:r>
              <a:rPr lang="en-US" dirty="0" smtClean="0">
                <a:solidFill>
                  <a:schemeClr val="bg1"/>
                </a:solidFill>
              </a:rPr>
              <a:t>1864</a:t>
            </a:r>
            <a:endParaRPr lang="ru-RU" dirty="0">
              <a:solidFill>
                <a:schemeClr val="bg1"/>
              </a:solidFill>
            </a:endParaRPr>
          </a:p>
        </p:txBody>
      </p:sp>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795" y="2846637"/>
            <a:ext cx="3694166" cy="3169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Прямоугольник 15"/>
          <p:cNvSpPr/>
          <p:nvPr/>
        </p:nvSpPr>
        <p:spPr>
          <a:xfrm>
            <a:off x="6039938" y="179347"/>
            <a:ext cx="2780534" cy="954107"/>
          </a:xfrm>
          <a:prstGeom prst="rect">
            <a:avLst/>
          </a:prstGeom>
        </p:spPr>
        <p:txBody>
          <a:bodyPr wrap="square">
            <a:spAutoFit/>
          </a:bodyPr>
          <a:lstStyle/>
          <a:p>
            <a:r>
              <a:rPr lang="en-US" sz="2800" dirty="0"/>
              <a:t>The artist's paintings</a:t>
            </a:r>
            <a:endParaRPr lang="ru-RU" sz="2800" dirty="0"/>
          </a:p>
        </p:txBody>
      </p:sp>
      <p:sp>
        <p:nvSpPr>
          <p:cNvPr id="17" name="Прямоугольник 16"/>
          <p:cNvSpPr/>
          <p:nvPr/>
        </p:nvSpPr>
        <p:spPr>
          <a:xfrm>
            <a:off x="1187624" y="6000230"/>
            <a:ext cx="4572000" cy="646331"/>
          </a:xfrm>
          <a:prstGeom prst="rect">
            <a:avLst/>
          </a:prstGeom>
        </p:spPr>
        <p:txBody>
          <a:bodyPr>
            <a:spAutoFit/>
          </a:bodyPr>
          <a:lstStyle/>
          <a:p>
            <a:r>
              <a:rPr lang="en-US" dirty="0"/>
              <a:t>	</a:t>
            </a:r>
          </a:p>
          <a:p>
            <a:r>
              <a:rPr lang="en-US" dirty="0">
                <a:solidFill>
                  <a:schemeClr val="bg1"/>
                </a:solidFill>
              </a:rPr>
              <a:t>«ICE MOUNTAIN» </a:t>
            </a:r>
            <a:endParaRPr lang="ru-RU" dirty="0">
              <a:solidFill>
                <a:schemeClr val="bg1"/>
              </a:solidFill>
            </a:endParaRPr>
          </a:p>
        </p:txBody>
      </p:sp>
    </p:spTree>
    <p:extLst>
      <p:ext uri="{BB962C8B-B14F-4D97-AF65-F5344CB8AC3E}">
        <p14:creationId xmlns:p14="http://schemas.microsoft.com/office/powerpoint/2010/main" val="350346307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Поп-музыка</Template>
  <TotalTime>1240</TotalTime>
  <Words>531</Words>
  <Application>Microsoft Office PowerPoint</Application>
  <PresentationFormat>Экран (4:3)</PresentationFormat>
  <Paragraphs>72</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Urban Pop</vt:lpstr>
      <vt:lpstr>Презентация PowerPoint</vt:lpstr>
      <vt:lpstr>Contents:</vt:lpstr>
      <vt:lpstr>ART</vt:lpstr>
      <vt:lpstr>Leonardo da  Vinci</vt:lpstr>
      <vt:lpstr> «Mona Lisa»</vt:lpstr>
      <vt:lpstr>The artist's paintings </vt:lpstr>
      <vt:lpstr>Презентация PowerPoint</vt:lpstr>
      <vt:lpstr>Ivan Aivazovsky </vt:lpstr>
      <vt:lpstr>Презентация PowerPoint</vt:lpstr>
      <vt:lpstr>Презентация PowerPoint</vt:lpstr>
      <vt:lpstr> Ilya Repin </vt:lpstr>
      <vt:lpstr>Презентация PowerPoint</vt:lpstr>
      <vt:lpstr>Презентация PowerPoint</vt:lpstr>
      <vt:lpstr>The list of the used sources of Information</vt:lpstr>
      <vt:lpstr>Thank you for your attention!!!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86</cp:revision>
  <dcterms:created xsi:type="dcterms:W3CDTF">2012-04-22T11:20:51Z</dcterms:created>
  <dcterms:modified xsi:type="dcterms:W3CDTF">2013-03-02T23:12:14Z</dcterms:modified>
</cp:coreProperties>
</file>