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824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EE6C-925B-4E67-AE20-F9C7A1D58416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F9F22-7E9A-4A7D-9AF9-26B8336E62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622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EE6C-925B-4E67-AE20-F9C7A1D58416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F9F22-7E9A-4A7D-9AF9-26B8336E62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8127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EE6C-925B-4E67-AE20-F9C7A1D58416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F9F22-7E9A-4A7D-9AF9-26B8336E62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4560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EE6C-925B-4E67-AE20-F9C7A1D58416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F9F22-7E9A-4A7D-9AF9-26B8336E62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744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EE6C-925B-4E67-AE20-F9C7A1D58416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F9F22-7E9A-4A7D-9AF9-26B8336E62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8053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EE6C-925B-4E67-AE20-F9C7A1D58416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F9F22-7E9A-4A7D-9AF9-26B8336E62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15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EE6C-925B-4E67-AE20-F9C7A1D58416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F9F22-7E9A-4A7D-9AF9-26B8336E62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365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EE6C-925B-4E67-AE20-F9C7A1D58416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F9F22-7E9A-4A7D-9AF9-26B8336E62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0369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EE6C-925B-4E67-AE20-F9C7A1D58416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F9F22-7E9A-4A7D-9AF9-26B8336E62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9147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EE6C-925B-4E67-AE20-F9C7A1D58416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F9F22-7E9A-4A7D-9AF9-26B8336E62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20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EE6C-925B-4E67-AE20-F9C7A1D58416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F9F22-7E9A-4A7D-9AF9-26B8336E62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0539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AEE6C-925B-4E67-AE20-F9C7A1D58416}" type="datetimeFigureOut">
              <a:rPr lang="ru-RU" smtClean="0"/>
              <a:pPr/>
              <a:t>31.01.2015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F9F22-7E9A-4A7D-9AF9-26B8336E62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554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Space__001575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64579" y="476672"/>
            <a:ext cx="421484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dirty="0" smtClean="0"/>
              <a:t>Вимірювання відстаней у просторі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STRO.FOTO.RU :: Новост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324529" cy="6828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5770984" cy="1143000"/>
          </a:xfrm>
        </p:spPr>
        <p:txBody>
          <a:bodyPr>
            <a:normAutofit/>
          </a:bodyPr>
          <a:lstStyle/>
          <a:p>
            <a:r>
              <a:rPr lang="uk-UA" sz="2400" i="1" dirty="0" smtClean="0">
                <a:solidFill>
                  <a:schemeClr val="bg1"/>
                </a:solidFill>
              </a:rPr>
              <a:t>Метод радіолокації </a:t>
            </a:r>
            <a:endParaRPr lang="ru-RU" sz="2400" i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284" y="1331139"/>
            <a:ext cx="55698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Як працює </a:t>
            </a:r>
            <a:r>
              <a:rPr lang="en-US" dirty="0" smtClean="0">
                <a:solidFill>
                  <a:schemeClr val="bg1"/>
                </a:solidFill>
              </a:rPr>
              <a:t>:</a:t>
            </a:r>
            <a:r>
              <a:rPr lang="uk-UA" dirty="0" smtClean="0">
                <a:solidFill>
                  <a:schemeClr val="bg1"/>
                </a:solidFill>
              </a:rPr>
              <a:t> посилаємо сигнал і приймаємо  віддзеркалений, час запізнення говорить</a:t>
            </a:r>
          </a:p>
          <a:p>
            <a:r>
              <a:rPr lang="uk-UA" dirty="0" smtClean="0">
                <a:solidFill>
                  <a:schemeClr val="bg1"/>
                </a:solidFill>
              </a:rPr>
              <a:t> про відстань. </a:t>
            </a:r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3563888" y="1988840"/>
            <a:ext cx="3456384" cy="1800200"/>
            <a:chOff x="3563888" y="1988840"/>
            <a:chExt cx="3456384" cy="1800200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 flipV="1">
              <a:off x="3563888" y="1988840"/>
              <a:ext cx="3456384" cy="1800200"/>
            </a:xfrm>
            <a:prstGeom prst="line">
              <a:avLst/>
            </a:prstGeom>
            <a:ln w="28575"/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 rot="19885535">
              <a:off x="4607759" y="2202352"/>
              <a:ext cx="21602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>
                  <a:ln w="19050">
                    <a:solidFill>
                      <a:schemeClr val="accent3">
                        <a:lumMod val="75000"/>
                      </a:schemeClr>
                    </a:solidFill>
                  </a:ln>
                  <a:solidFill>
                    <a:schemeClr val="accent3">
                      <a:lumMod val="75000"/>
                    </a:schemeClr>
                  </a:solidFill>
                </a:rPr>
                <a:t>Посланий сигнал </a:t>
              </a:r>
              <a:endParaRPr lang="ru-RU" dirty="0">
                <a:ln w="19050">
                  <a:solidFill>
                    <a:schemeClr val="accent3">
                      <a:lumMod val="75000"/>
                    </a:schemeClr>
                  </a:solidFill>
                </a:ln>
                <a:solidFill>
                  <a:schemeClr val="accent3">
                    <a:lumMod val="75000"/>
                  </a:schemeClr>
                </a:solidFill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3923928" y="2564904"/>
            <a:ext cx="3672408" cy="1944216"/>
            <a:chOff x="3923928" y="2564904"/>
            <a:chExt cx="3672408" cy="1944216"/>
          </a:xfrm>
        </p:grpSpPr>
        <p:cxnSp>
          <p:nvCxnSpPr>
            <p:cNvPr id="13" name="Прямая соединительная линия 12"/>
            <p:cNvCxnSpPr/>
            <p:nvPr/>
          </p:nvCxnSpPr>
          <p:spPr>
            <a:xfrm flipV="1">
              <a:off x="3923928" y="2564904"/>
              <a:ext cx="3672408" cy="1944216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 rot="19764221">
              <a:off x="5234978" y="3581015"/>
              <a:ext cx="20649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uk-UA" b="1" dirty="0" smtClean="0">
                  <a:solidFill>
                    <a:srgbClr val="FF0000"/>
                  </a:solidFill>
                </a:rPr>
                <a:t>Отриманий сигнал</a:t>
              </a:r>
              <a:endParaRPr lang="ru-RU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44889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Челябинск - Зонд НАСА во вторник достигнет Луны новости дня, последние новости, лента новостей из Челябинска, 74mail.ru - челяб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436"/>
            <a:ext cx="9144001" cy="6843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1828"/>
            <a:ext cx="8229600" cy="1143000"/>
          </a:xfrm>
        </p:spPr>
        <p:txBody>
          <a:bodyPr>
            <a:normAutofit/>
          </a:bodyPr>
          <a:lstStyle/>
          <a:p>
            <a:r>
              <a:rPr lang="uk-UA" sz="2800" i="1" dirty="0" smtClean="0">
                <a:solidFill>
                  <a:schemeClr val="bg1"/>
                </a:solidFill>
              </a:rPr>
              <a:t>Радіолокація Луни</a:t>
            </a:r>
            <a:endParaRPr lang="ru-RU" sz="2800" i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68144" y="3436218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Дозволяє засікати відстані на Луні с точністю до сантиметра 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6589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Картинки космос, солнечная система, солнце, звезда, планеты, масштаб, парад планет, явление - обои 1280x8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660" y="8136"/>
            <a:ext cx="91804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8229600" cy="1143000"/>
          </a:xfrm>
        </p:spPr>
        <p:txBody>
          <a:bodyPr>
            <a:normAutofit/>
          </a:bodyPr>
          <a:lstStyle/>
          <a:p>
            <a:r>
              <a:rPr lang="uk-UA" sz="2800" i="1" dirty="0" smtClean="0">
                <a:solidFill>
                  <a:schemeClr val="bg1">
                    <a:lumMod val="95000"/>
                  </a:schemeClr>
                </a:solidFill>
              </a:rPr>
              <a:t>Астрономічна одиниця </a:t>
            </a:r>
            <a:endParaRPr lang="ru-RU" sz="2800" i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16016" y="1522869"/>
            <a:ext cx="36158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Основна одиниця вимірювання відстані в Сонячній Системі. 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62656" y="4445138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Дорівнює середньої відстані від Землі до Сонця 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62656" y="5517232"/>
            <a:ext cx="20176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150 млн. км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931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7173416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100" name="Picture 4" descr="Одна земля и солнце. (Света Корнева) / философская лирика / Стихи.ру - национальный сервер современной поэз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1" y="1"/>
            <a:ext cx="9144000" cy="6926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олилиния 7"/>
          <p:cNvSpPr/>
          <p:nvPr/>
        </p:nvSpPr>
        <p:spPr>
          <a:xfrm>
            <a:off x="133277" y="3213100"/>
            <a:ext cx="5530923" cy="1814218"/>
          </a:xfrm>
          <a:custGeom>
            <a:avLst/>
            <a:gdLst>
              <a:gd name="connsiteX0" fmla="*/ 679523 w 5530923"/>
              <a:gd name="connsiteY0" fmla="*/ 0 h 1814218"/>
              <a:gd name="connsiteX1" fmla="*/ 412823 w 5530923"/>
              <a:gd name="connsiteY1" fmla="*/ 1689100 h 1814218"/>
              <a:gd name="connsiteX2" fmla="*/ 5530923 w 5530923"/>
              <a:gd name="connsiteY2" fmla="*/ 1689100 h 1814218"/>
              <a:gd name="connsiteX3" fmla="*/ 5530923 w 5530923"/>
              <a:gd name="connsiteY3" fmla="*/ 1689100 h 1814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0923" h="1814218">
                <a:moveTo>
                  <a:pt x="679523" y="0"/>
                </a:moveTo>
                <a:cubicBezTo>
                  <a:pt x="141889" y="703791"/>
                  <a:pt x="-395744" y="1407583"/>
                  <a:pt x="412823" y="1689100"/>
                </a:cubicBezTo>
                <a:cubicBezTo>
                  <a:pt x="1221390" y="1970617"/>
                  <a:pt x="5530923" y="1689100"/>
                  <a:pt x="5530923" y="1689100"/>
                </a:cubicBezTo>
                <a:lnTo>
                  <a:pt x="5530923" y="1689100"/>
                </a:lnTo>
              </a:path>
            </a:pathLst>
          </a:custGeom>
          <a:noFill/>
          <a:ln>
            <a:solidFill>
              <a:schemeClr val="tx2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олилиния 9"/>
          <p:cNvSpPr/>
          <p:nvPr/>
        </p:nvSpPr>
        <p:spPr>
          <a:xfrm>
            <a:off x="7524328" y="1700808"/>
            <a:ext cx="1466146" cy="1791692"/>
          </a:xfrm>
          <a:custGeom>
            <a:avLst/>
            <a:gdLst>
              <a:gd name="connsiteX0" fmla="*/ 762000 w 1446674"/>
              <a:gd name="connsiteY0" fmla="*/ 1917700 h 1917700"/>
              <a:gd name="connsiteX1" fmla="*/ 1422400 w 1446674"/>
              <a:gd name="connsiteY1" fmla="*/ 673100 h 1917700"/>
              <a:gd name="connsiteX2" fmla="*/ 0 w 1446674"/>
              <a:gd name="connsiteY2" fmla="*/ 0 h 1917700"/>
              <a:gd name="connsiteX3" fmla="*/ 0 w 1446674"/>
              <a:gd name="connsiteY3" fmla="*/ 0 h 1917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6674" h="1917700">
                <a:moveTo>
                  <a:pt x="762000" y="1917700"/>
                </a:moveTo>
                <a:cubicBezTo>
                  <a:pt x="1155700" y="1455208"/>
                  <a:pt x="1549400" y="992717"/>
                  <a:pt x="1422400" y="673100"/>
                </a:cubicBezTo>
                <a:cubicBezTo>
                  <a:pt x="1295400" y="353483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noFill/>
          <a:ln>
            <a:solidFill>
              <a:schemeClr val="tx2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5304160" y="188640"/>
            <a:ext cx="720080" cy="504056"/>
          </a:xfrm>
          <a:prstGeom prst="ellips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4139952" y="440668"/>
            <a:ext cx="1940565" cy="270828"/>
          </a:xfrm>
          <a:custGeom>
            <a:avLst/>
            <a:gdLst>
              <a:gd name="connsiteX0" fmla="*/ 1283728 w 2212362"/>
              <a:gd name="connsiteY0" fmla="*/ 0 h 254296"/>
              <a:gd name="connsiteX1" fmla="*/ 13728 w 2212362"/>
              <a:gd name="connsiteY1" fmla="*/ 254000 h 254296"/>
              <a:gd name="connsiteX2" fmla="*/ 2007628 w 2212362"/>
              <a:gd name="connsiteY2" fmla="*/ 50800 h 254296"/>
              <a:gd name="connsiteX3" fmla="*/ 2045728 w 2212362"/>
              <a:gd name="connsiteY3" fmla="*/ 38100 h 254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12362" h="254296">
                <a:moveTo>
                  <a:pt x="1283728" y="0"/>
                </a:moveTo>
                <a:cubicBezTo>
                  <a:pt x="588403" y="122766"/>
                  <a:pt x="-106922" y="245533"/>
                  <a:pt x="13728" y="254000"/>
                </a:cubicBezTo>
                <a:cubicBezTo>
                  <a:pt x="134378" y="262467"/>
                  <a:pt x="1668961" y="86783"/>
                  <a:pt x="2007628" y="50800"/>
                </a:cubicBezTo>
                <a:cubicBezTo>
                  <a:pt x="2346295" y="14817"/>
                  <a:pt x="2196011" y="26458"/>
                  <a:pt x="2045728" y="38100"/>
                </a:cubicBezTo>
              </a:path>
            </a:pathLst>
          </a:cu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олилиния 14"/>
          <p:cNvSpPr/>
          <p:nvPr/>
        </p:nvSpPr>
        <p:spPr>
          <a:xfrm>
            <a:off x="6000310" y="317500"/>
            <a:ext cx="591197" cy="152400"/>
          </a:xfrm>
          <a:custGeom>
            <a:avLst/>
            <a:gdLst>
              <a:gd name="connsiteX0" fmla="*/ 95690 w 591197"/>
              <a:gd name="connsiteY0" fmla="*/ 152400 h 152400"/>
              <a:gd name="connsiteX1" fmla="*/ 590990 w 591197"/>
              <a:gd name="connsiteY1" fmla="*/ 88900 h 152400"/>
              <a:gd name="connsiteX2" fmla="*/ 44890 w 591197"/>
              <a:gd name="connsiteY2" fmla="*/ 25400 h 152400"/>
              <a:gd name="connsiteX3" fmla="*/ 70290 w 591197"/>
              <a:gd name="connsiteY3" fmla="*/ 0 h 152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1197" h="152400">
                <a:moveTo>
                  <a:pt x="95690" y="152400"/>
                </a:moveTo>
                <a:cubicBezTo>
                  <a:pt x="347573" y="131233"/>
                  <a:pt x="599457" y="110067"/>
                  <a:pt x="590990" y="88900"/>
                </a:cubicBezTo>
                <a:cubicBezTo>
                  <a:pt x="582523" y="67733"/>
                  <a:pt x="131673" y="40217"/>
                  <a:pt x="44890" y="25400"/>
                </a:cubicBezTo>
                <a:cubicBezTo>
                  <a:pt x="-41893" y="10583"/>
                  <a:pt x="14198" y="5291"/>
                  <a:pt x="70290" y="0"/>
                </a:cubicBezTo>
              </a:path>
            </a:pathLst>
          </a:cu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467544" y="469900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Розмір </a:t>
            </a:r>
            <a:r>
              <a:rPr lang="uk-UA" dirty="0">
                <a:solidFill>
                  <a:schemeClr val="bg1"/>
                </a:solidFill>
              </a:rPr>
              <a:t>е</a:t>
            </a:r>
            <a:r>
              <a:rPr lang="uk-UA" dirty="0" smtClean="0">
                <a:solidFill>
                  <a:schemeClr val="bg1"/>
                </a:solidFill>
              </a:rPr>
              <a:t>ліпса орбіти зірки </a:t>
            </a:r>
            <a:r>
              <a:rPr lang="uk-UA" dirty="0" err="1" smtClean="0">
                <a:solidFill>
                  <a:schemeClr val="bg1"/>
                </a:solidFill>
              </a:rPr>
              <a:t>прямопропорційний</a:t>
            </a:r>
            <a:r>
              <a:rPr lang="uk-UA" dirty="0" smtClean="0">
                <a:solidFill>
                  <a:schemeClr val="bg1"/>
                </a:solidFill>
              </a:rPr>
              <a:t> її розмірам 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938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4" grpId="0" animBg="1"/>
      <p:bldP spid="15" grpId="0" animBg="1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6957392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122" name="Picture 2" descr="catsqq: Мэр и рэп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35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121" name="Группа 5120"/>
          <p:cNvGrpSpPr/>
          <p:nvPr/>
        </p:nvGrpSpPr>
        <p:grpSpPr>
          <a:xfrm>
            <a:off x="1619672" y="4545123"/>
            <a:ext cx="6192688" cy="1872209"/>
            <a:chOff x="1619672" y="4545123"/>
            <a:chExt cx="6192688" cy="1872209"/>
          </a:xfrm>
        </p:grpSpPr>
        <p:sp>
          <p:nvSpPr>
            <p:cNvPr id="6" name="Дуга 5"/>
            <p:cNvSpPr/>
            <p:nvPr/>
          </p:nvSpPr>
          <p:spPr>
            <a:xfrm>
              <a:off x="1619672" y="4545123"/>
              <a:ext cx="6192688" cy="1872209"/>
            </a:xfrm>
            <a:prstGeom prst="arc">
              <a:avLst>
                <a:gd name="adj1" fmla="val 16200000"/>
                <a:gd name="adj2" fmla="val 16100998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 flipV="1">
              <a:off x="1943708" y="5481227"/>
              <a:ext cx="2268252" cy="4489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Прямая соединительная линия 17"/>
          <p:cNvCxnSpPr/>
          <p:nvPr/>
        </p:nvCxnSpPr>
        <p:spPr>
          <a:xfrm flipV="1">
            <a:off x="5274078" y="5436338"/>
            <a:ext cx="2268252" cy="4489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123" name="Группа 5122"/>
          <p:cNvGrpSpPr/>
          <p:nvPr/>
        </p:nvGrpSpPr>
        <p:grpSpPr>
          <a:xfrm>
            <a:off x="3563888" y="4149080"/>
            <a:ext cx="1152128" cy="369332"/>
            <a:chOff x="3563888" y="4149080"/>
            <a:chExt cx="1152128" cy="369332"/>
          </a:xfrm>
        </p:grpSpPr>
        <p:cxnSp>
          <p:nvCxnSpPr>
            <p:cNvPr id="19" name="Прямая со стрелкой 18"/>
            <p:cNvCxnSpPr/>
            <p:nvPr/>
          </p:nvCxnSpPr>
          <p:spPr>
            <a:xfrm>
              <a:off x="3779912" y="4149080"/>
              <a:ext cx="936104" cy="0"/>
            </a:xfrm>
            <a:prstGeom prst="straightConnector1">
              <a:avLst/>
            </a:prstGeom>
            <a:ln w="28575">
              <a:solidFill>
                <a:schemeClr val="bg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3563888" y="4149080"/>
              <a:ext cx="11521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>
                  <a:solidFill>
                    <a:schemeClr val="bg1"/>
                  </a:solidFill>
                </a:rPr>
                <a:t>паралакс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1370252" y="3653780"/>
            <a:ext cx="3057484" cy="1503051"/>
            <a:chOff x="1370252" y="3653780"/>
            <a:chExt cx="3057484" cy="1503051"/>
          </a:xfrm>
        </p:grpSpPr>
        <p:cxnSp>
          <p:nvCxnSpPr>
            <p:cNvPr id="10" name="Прямая со стрелкой 9"/>
            <p:cNvCxnSpPr/>
            <p:nvPr/>
          </p:nvCxnSpPr>
          <p:spPr>
            <a:xfrm flipV="1">
              <a:off x="1691432" y="3653780"/>
              <a:ext cx="2736304" cy="1503051"/>
            </a:xfrm>
            <a:prstGeom prst="straightConnector1">
              <a:avLst/>
            </a:prstGeom>
            <a:ln w="38100">
              <a:solidFill>
                <a:schemeClr val="bg1"/>
              </a:solidFill>
              <a:prstDash val="lg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 rot="19769491">
              <a:off x="1370252" y="4054911"/>
              <a:ext cx="29523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>
                  <a:solidFill>
                    <a:schemeClr val="bg1"/>
                  </a:solidFill>
                </a:rPr>
                <a:t>Лінія видимості у січні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5004048" y="3653780"/>
            <a:ext cx="3012825" cy="1431405"/>
            <a:chOff x="5004048" y="3653780"/>
            <a:chExt cx="3012825" cy="1431405"/>
          </a:xfrm>
        </p:grpSpPr>
        <p:cxnSp>
          <p:nvCxnSpPr>
            <p:cNvPr id="12" name="Прямая со стрелкой 11"/>
            <p:cNvCxnSpPr/>
            <p:nvPr/>
          </p:nvCxnSpPr>
          <p:spPr>
            <a:xfrm flipH="1" flipV="1">
              <a:off x="5004048" y="3653780"/>
              <a:ext cx="2808312" cy="1431405"/>
            </a:xfrm>
            <a:prstGeom prst="straightConnector1">
              <a:avLst/>
            </a:prstGeom>
            <a:ln w="38100">
              <a:solidFill>
                <a:schemeClr val="bg1"/>
              </a:solidFill>
              <a:prstDash val="lg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 rot="1710535">
              <a:off x="5136553" y="3964414"/>
              <a:ext cx="28803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>
                  <a:solidFill>
                    <a:schemeClr val="bg1"/>
                  </a:solidFill>
                </a:rPr>
                <a:t>Лінія видимості у липні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4211960" y="5085184"/>
            <a:ext cx="1098122" cy="1135288"/>
            <a:chOff x="4211960" y="5085184"/>
            <a:chExt cx="1098122" cy="1135288"/>
          </a:xfrm>
        </p:grpSpPr>
        <p:sp>
          <p:nvSpPr>
            <p:cNvPr id="3" name="Овал 2"/>
            <p:cNvSpPr/>
            <p:nvPr/>
          </p:nvSpPr>
          <p:spPr>
            <a:xfrm>
              <a:off x="4211960" y="5085184"/>
              <a:ext cx="1008112" cy="792088"/>
            </a:xfrm>
            <a:prstGeom prst="ellipse">
              <a:avLst/>
            </a:prstGeom>
            <a:gradFill flip="none" rotWithShape="1">
              <a:gsLst>
                <a:gs pos="0">
                  <a:srgbClr val="FFFF66">
                    <a:shade val="30000"/>
                    <a:satMod val="115000"/>
                  </a:srgbClr>
                </a:gs>
                <a:gs pos="50000">
                  <a:srgbClr val="FFFF66">
                    <a:shade val="67500"/>
                    <a:satMod val="115000"/>
                  </a:srgbClr>
                </a:gs>
                <a:gs pos="100000">
                  <a:srgbClr val="FFFF66">
                    <a:shade val="100000"/>
                    <a:satMod val="11500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409982" y="5851140"/>
              <a:ext cx="9001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>
                  <a:solidFill>
                    <a:schemeClr val="bg1"/>
                  </a:solidFill>
                </a:rPr>
                <a:t>Сонце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120" name="Группа 5119"/>
          <p:cNvGrpSpPr/>
          <p:nvPr/>
        </p:nvGrpSpPr>
        <p:grpSpPr>
          <a:xfrm>
            <a:off x="971600" y="5148075"/>
            <a:ext cx="1368152" cy="1122383"/>
            <a:chOff x="971600" y="5148075"/>
            <a:chExt cx="1368152" cy="1122383"/>
          </a:xfrm>
        </p:grpSpPr>
        <p:sp>
          <p:nvSpPr>
            <p:cNvPr id="7" name="Овал 6"/>
            <p:cNvSpPr/>
            <p:nvPr/>
          </p:nvSpPr>
          <p:spPr>
            <a:xfrm>
              <a:off x="1295636" y="5148075"/>
              <a:ext cx="648072" cy="75608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971600" y="5901126"/>
              <a:ext cx="1368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>
                  <a:solidFill>
                    <a:schemeClr val="bg1"/>
                  </a:solidFill>
                </a:rPr>
                <a:t>Земля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7246308" y="5103185"/>
            <a:ext cx="1368152" cy="1131665"/>
            <a:chOff x="7246308" y="5103185"/>
            <a:chExt cx="1368152" cy="1131665"/>
          </a:xfrm>
        </p:grpSpPr>
        <p:sp>
          <p:nvSpPr>
            <p:cNvPr id="9" name="Овал 8"/>
            <p:cNvSpPr/>
            <p:nvPr/>
          </p:nvSpPr>
          <p:spPr>
            <a:xfrm>
              <a:off x="7488324" y="5103185"/>
              <a:ext cx="648072" cy="75608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7246308" y="5865518"/>
              <a:ext cx="1368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uk-UA" dirty="0" smtClean="0">
                  <a:solidFill>
                    <a:schemeClr val="bg1"/>
                  </a:solidFill>
                </a:rPr>
                <a:t>Земля</a:t>
              </a:r>
              <a:endParaRPr lang="ru-RU" dirty="0">
                <a:solidFill>
                  <a:schemeClr val="bg1"/>
                </a:solidFill>
              </a:endParaRPr>
            </a:p>
          </p:txBody>
        </p:sp>
      </p:grpSp>
      <p:sp>
        <p:nvSpPr>
          <p:cNvPr id="5124" name="TextBox 5123"/>
          <p:cNvSpPr txBox="1"/>
          <p:nvPr/>
        </p:nvSpPr>
        <p:spPr>
          <a:xfrm>
            <a:off x="0" y="764704"/>
            <a:ext cx="52740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i="1" dirty="0" smtClean="0">
                <a:solidFill>
                  <a:schemeClr val="bg1"/>
                </a:solidFill>
              </a:rPr>
              <a:t>Паралакс</a:t>
            </a:r>
            <a:r>
              <a:rPr lang="uk-UA" dirty="0" smtClean="0">
                <a:solidFill>
                  <a:schemeClr val="bg1"/>
                </a:solidFill>
              </a:rPr>
              <a:t> – парсек секунди. Відстань, з якої радіус земної орбіти можна побачити  під кутом в одну секунду дуги ( дуже маленький кут )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873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103</Words>
  <Application>Microsoft Office PowerPoint</Application>
  <PresentationFormat>Экран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Метод радіолокації </vt:lpstr>
      <vt:lpstr>Радіолокація Луни</vt:lpstr>
      <vt:lpstr>Астрономічна одиниця 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 радіолокації</dc:title>
  <dc:creator>Admin</dc:creator>
  <cp:lastModifiedBy>Admin</cp:lastModifiedBy>
  <cp:revision>11</cp:revision>
  <dcterms:created xsi:type="dcterms:W3CDTF">2014-10-07T18:33:51Z</dcterms:created>
  <dcterms:modified xsi:type="dcterms:W3CDTF">2015-01-31T18:07:50Z</dcterms:modified>
</cp:coreProperties>
</file>