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96752"/>
            <a:ext cx="6984776" cy="2448272"/>
          </a:xfrm>
        </p:spPr>
        <p:txBody>
          <a:bodyPr/>
          <a:lstStyle/>
          <a:p>
            <a:r>
              <a:rPr lang="uk-UA" dirty="0" smtClean="0"/>
              <a:t>Глобальні проблеми людства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6984776" cy="2016224"/>
          </a:xfrm>
        </p:spPr>
        <p:txBody>
          <a:bodyPr>
            <a:normAutofit/>
          </a:bodyPr>
          <a:lstStyle/>
          <a:p>
            <a:r>
              <a:rPr lang="uk-UA" sz="4400" dirty="0" smtClean="0"/>
              <a:t>Чи існує рішення проблеми?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9457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Екологічні проблеми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турбує</a:t>
            </a:r>
            <a:r>
              <a:rPr lang="ru-RU" dirty="0"/>
              <a:t> стан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як 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істота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без чистого </a:t>
            </a:r>
            <a:r>
              <a:rPr lang="ru-RU" dirty="0" err="1"/>
              <a:t>довкілля</a:t>
            </a:r>
            <a:r>
              <a:rPr lang="ru-RU" dirty="0"/>
              <a:t>. Основною причиною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 с </a:t>
            </a:r>
            <a:r>
              <a:rPr lang="ru-RU" dirty="0" err="1"/>
              <a:t>нераціональне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68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76672"/>
            <a:ext cx="7488832" cy="208823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оцінками</a:t>
            </a:r>
            <a:r>
              <a:rPr lang="ru-RU" dirty="0"/>
              <a:t>, </a:t>
            </a:r>
            <a:r>
              <a:rPr lang="ru-RU" dirty="0" err="1"/>
              <a:t>подвоєння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en-US" dirty="0"/>
              <a:t>CO2 </a:t>
            </a:r>
            <a:r>
              <a:rPr lang="ru-RU" dirty="0"/>
              <a:t>в </a:t>
            </a:r>
            <a:r>
              <a:rPr lang="ru-RU" dirty="0" err="1"/>
              <a:t>повітрі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привести до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на 2-4 °С.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очікувати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у 2030 р.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потеплінню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і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теплове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коефіцієнтом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машин і </a:t>
            </a:r>
            <a:r>
              <a:rPr lang="ru-RU" dirty="0" err="1"/>
              <a:t>механізмів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яскраво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над великими </a:t>
            </a:r>
            <a:r>
              <a:rPr lang="ru-RU" dirty="0" err="1"/>
              <a:t>агломераціями</a:t>
            </a:r>
            <a:r>
              <a:rPr lang="ru-RU" dirty="0"/>
              <a:t>, </a:t>
            </a:r>
            <a:r>
              <a:rPr lang="ru-RU" dirty="0" err="1"/>
              <a:t>мікроклімат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тепліший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навколишніх</a:t>
            </a:r>
            <a:r>
              <a:rPr lang="ru-RU" dirty="0"/>
              <a:t> </a:t>
            </a:r>
            <a:r>
              <a:rPr lang="ru-RU" dirty="0" err="1"/>
              <a:t>територіях</a:t>
            </a:r>
            <a:r>
              <a:rPr lang="ru-RU" dirty="0"/>
              <a:t>. </a:t>
            </a:r>
          </a:p>
        </p:txBody>
      </p:sp>
      <p:pic>
        <p:nvPicPr>
          <p:cNvPr id="3074" name="Picture 2" descr="D:\KIS@mail.ru\Додатковий матеріал на уроки\11-А клас\Технології\Глобальні проблеми людства\Картинки\екологічні пробле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35" y="256490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5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Деградація земель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обмежена</a:t>
            </a:r>
            <a:r>
              <a:rPr lang="ru-RU" dirty="0"/>
              <a:t>, до того ж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замінити</a:t>
            </a:r>
            <a:r>
              <a:rPr lang="ru-RU" dirty="0"/>
              <a:t> </a:t>
            </a:r>
            <a:r>
              <a:rPr lang="ru-RU" dirty="0" err="1"/>
              <a:t>жодними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ресурсами. </a:t>
            </a:r>
            <a:r>
              <a:rPr lang="ru-RU" dirty="0" err="1"/>
              <a:t>Щороку</a:t>
            </a:r>
            <a:r>
              <a:rPr lang="ru-RU" dirty="0"/>
              <a:t> з активного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вилучаються</a:t>
            </a:r>
            <a:r>
              <a:rPr lang="ru-RU" dirty="0"/>
              <a:t> </a:t>
            </a:r>
            <a:r>
              <a:rPr lang="ru-RU" dirty="0" err="1"/>
              <a:t>мільйони</a:t>
            </a:r>
            <a:r>
              <a:rPr lang="ru-RU" dirty="0"/>
              <a:t> </a:t>
            </a:r>
            <a:r>
              <a:rPr lang="ru-RU" dirty="0" err="1"/>
              <a:t>гектарів</a:t>
            </a:r>
            <a:r>
              <a:rPr lang="ru-RU" dirty="0"/>
              <a:t> земель, </a:t>
            </a:r>
            <a:r>
              <a:rPr lang="ru-RU" dirty="0" err="1"/>
              <a:t>втрата</a:t>
            </a:r>
            <a:r>
              <a:rPr lang="ru-RU" dirty="0"/>
              <a:t> кожного гектара </a:t>
            </a:r>
            <a:r>
              <a:rPr lang="ru-RU" dirty="0" err="1"/>
              <a:t>родючої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зменшує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продовольчу</a:t>
            </a:r>
            <a:r>
              <a:rPr lang="ru-RU" dirty="0"/>
              <a:t>, </a:t>
            </a:r>
            <a:r>
              <a:rPr lang="ru-RU" dirty="0" err="1"/>
              <a:t>сировинну</a:t>
            </a:r>
            <a:r>
              <a:rPr lang="ru-RU" dirty="0"/>
              <a:t>, </a:t>
            </a:r>
            <a:r>
              <a:rPr lang="ru-RU" dirty="0" err="1"/>
              <a:t>соціальну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72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Фактори деградації земель (схема)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4221088"/>
            <a:ext cx="2376264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гірничі</a:t>
            </a:r>
            <a:r>
              <a:rPr lang="ru-RU" sz="3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розробки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2345085"/>
            <a:ext cx="2376264" cy="147732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посилення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водної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вітрової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ерозії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внаслідок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людської</a:t>
            </a: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діяльності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3151" y="4159532"/>
            <a:ext cx="2880320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хімічне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забруднення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грунтів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міндобривами</a:t>
            </a:r>
            <a:r>
              <a:rPr lang="ru-RU" sz="2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20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отрутохімікатами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31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Економічні проблеми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проблем </a:t>
            </a:r>
            <a:r>
              <a:rPr lang="ru-RU" dirty="0" err="1"/>
              <a:t>відносять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енергетичну</a:t>
            </a:r>
            <a:r>
              <a:rPr lang="ru-RU" dirty="0"/>
              <a:t>, </a:t>
            </a:r>
            <a:r>
              <a:rPr lang="ru-RU" dirty="0" err="1"/>
              <a:t>сировинну</a:t>
            </a:r>
            <a:r>
              <a:rPr lang="ru-RU" dirty="0"/>
              <a:t> та </a:t>
            </a:r>
            <a:r>
              <a:rPr lang="ru-RU" dirty="0" err="1"/>
              <a:t>продовольчу</a:t>
            </a:r>
            <a:r>
              <a:rPr lang="ru-RU" dirty="0"/>
              <a:t>. </a:t>
            </a:r>
          </a:p>
          <a:p>
            <a:r>
              <a:rPr lang="ru-RU" dirty="0"/>
              <a:t>   </a:t>
            </a:r>
            <a:r>
              <a:rPr lang="ru-RU" dirty="0" err="1"/>
              <a:t>Сировинна</a:t>
            </a:r>
            <a:r>
              <a:rPr lang="ru-RU" dirty="0"/>
              <a:t> та </a:t>
            </a:r>
            <a:r>
              <a:rPr lang="ru-RU" dirty="0" err="1"/>
              <a:t>енергетична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. </a:t>
            </a:r>
            <a:r>
              <a:rPr lang="ru-RU" dirty="0" err="1"/>
              <a:t>Викликані</a:t>
            </a:r>
            <a:r>
              <a:rPr lang="ru-RU" dirty="0"/>
              <a:t> вони,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недостатньою</a:t>
            </a:r>
            <a:r>
              <a:rPr lang="ru-RU" dirty="0"/>
              <a:t>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розвіданих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нераціональним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використанням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доводиться </a:t>
            </a:r>
            <a:r>
              <a:rPr lang="ru-RU" dirty="0" err="1"/>
              <a:t>експлуатувати</a:t>
            </a:r>
            <a:r>
              <a:rPr lang="ru-RU" dirty="0"/>
              <a:t> </a:t>
            </a:r>
            <a:r>
              <a:rPr lang="ru-RU" dirty="0" err="1"/>
              <a:t>родовища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гірших</a:t>
            </a:r>
            <a:r>
              <a:rPr lang="ru-RU" dirty="0"/>
              <a:t> </a:t>
            </a:r>
            <a:r>
              <a:rPr lang="ru-RU" dirty="0" err="1"/>
              <a:t>гірничо-геологічних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6101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348533" cy="2592288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/>
              <a:t>шляхом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сировинноенергетичної</a:t>
            </a:r>
            <a:r>
              <a:rPr lang="ru-RU" dirty="0"/>
              <a:t> </a:t>
            </a:r>
            <a:r>
              <a:rPr lang="ru-RU" dirty="0" err="1" smtClean="0"/>
              <a:t>кризи</a:t>
            </a:r>
            <a:r>
              <a:rPr lang="ru-RU" dirty="0" smtClean="0"/>
              <a:t> (</a:t>
            </a:r>
            <a:r>
              <a:rPr lang="ru-RU" dirty="0" err="1" smtClean="0"/>
              <a:t>тобото</a:t>
            </a:r>
            <a:r>
              <a:rPr lang="ru-RU" dirty="0" smtClean="0"/>
              <a:t>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проблеми</a:t>
            </a:r>
            <a:r>
              <a:rPr lang="ru-RU" dirty="0" smtClean="0"/>
              <a:t>) </a:t>
            </a:r>
            <a:r>
              <a:rPr lang="ru-RU" dirty="0"/>
              <a:t>є </a:t>
            </a:r>
            <a:r>
              <a:rPr lang="ru-RU" dirty="0" err="1"/>
              <a:t>перехід</a:t>
            </a:r>
            <a:r>
              <a:rPr lang="ru-RU" dirty="0"/>
              <a:t> до </a:t>
            </a:r>
            <a:r>
              <a:rPr lang="ru-RU" dirty="0" err="1"/>
              <a:t>матеріало</a:t>
            </a:r>
            <a:r>
              <a:rPr lang="ru-RU" dirty="0"/>
              <a:t>- і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, комплексного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маловідхідного</a:t>
            </a:r>
            <a:r>
              <a:rPr lang="ru-RU" dirty="0"/>
              <a:t> і </a:t>
            </a:r>
            <a:r>
              <a:rPr lang="ru-RU" dirty="0" err="1"/>
              <a:t>безвідходного</a:t>
            </a:r>
            <a:r>
              <a:rPr lang="ru-RU" dirty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D:\KIS@mail.ru\Додатковий матеріал на уроки\11-А клас\Технології\Глобальні проблеми людства\Картинки\економічні пробле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5694344" cy="329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Продовольча 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Визначається </a:t>
            </a:r>
            <a:r>
              <a:rPr lang="uk-UA" dirty="0"/>
              <a:t>спроможністю Землі прогодувати нинішнє і майбутні покоління планети. </a:t>
            </a:r>
            <a:r>
              <a:rPr lang="ru-RU" dirty="0"/>
              <a:t>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 того, то </a:t>
            </a:r>
            <a:r>
              <a:rPr lang="ru-RU" dirty="0" err="1"/>
              <a:t>харчування</a:t>
            </a:r>
            <a:r>
              <a:rPr lang="ru-RU" dirty="0"/>
              <a:t> є </a:t>
            </a:r>
            <a:r>
              <a:rPr lang="ru-RU" dirty="0" err="1"/>
              <a:t>фізіологічною</a:t>
            </a:r>
            <a:r>
              <a:rPr lang="ru-RU" dirty="0"/>
              <a:t> потребою людини. </a:t>
            </a:r>
          </a:p>
          <a:p>
            <a:r>
              <a:rPr lang="ru-RU" dirty="0"/>
              <a:t>  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даними</a:t>
            </a:r>
            <a:r>
              <a:rPr lang="ru-RU" dirty="0"/>
              <a:t> ФАО (</a:t>
            </a:r>
            <a:r>
              <a:rPr lang="ru-RU" dirty="0" err="1"/>
              <a:t>продовольчої</a:t>
            </a:r>
            <a:r>
              <a:rPr lang="ru-RU" dirty="0"/>
              <a:t> і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ООН), </a:t>
            </a:r>
            <a:r>
              <a:rPr lang="ru-RU" dirty="0" err="1"/>
              <a:t>нині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</a:t>
            </a:r>
            <a:r>
              <a:rPr lang="ru-RU" dirty="0" err="1"/>
              <a:t>голодують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500 млн. </a:t>
            </a:r>
            <a:r>
              <a:rPr lang="ru-RU" dirty="0" err="1"/>
              <a:t>осіб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1 млрд.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недоїдають</a:t>
            </a:r>
            <a:r>
              <a:rPr lang="ru-RU" dirty="0"/>
              <a:t>. </a:t>
            </a:r>
            <a:r>
              <a:rPr lang="ru-RU" dirty="0" err="1"/>
              <a:t>Продовольча</a:t>
            </a:r>
            <a:r>
              <a:rPr lang="ru-RU" dirty="0"/>
              <a:t> криза особливо актуальна для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Африки,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Латинської</a:t>
            </a:r>
            <a:r>
              <a:rPr lang="ru-RU" dirty="0"/>
              <a:t> Америки і </a:t>
            </a:r>
            <a:r>
              <a:rPr lang="ru-RU" dirty="0" err="1"/>
              <a:t>загрожує</a:t>
            </a:r>
            <a:r>
              <a:rPr lang="ru-RU" dirty="0"/>
              <a:t> </a:t>
            </a:r>
            <a:r>
              <a:rPr lang="ru-RU" dirty="0" err="1"/>
              <a:t>поширитися</a:t>
            </a:r>
            <a:r>
              <a:rPr lang="ru-RU" dirty="0"/>
              <a:t> на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3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Причини голоду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Причиною голоду є не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зерна, а </a:t>
            </a:r>
            <a:r>
              <a:rPr lang="ru-RU" dirty="0" err="1"/>
              <a:t>неспроможність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через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низькі</a:t>
            </a:r>
            <a:r>
              <a:rPr lang="ru-RU" dirty="0"/>
              <a:t> доходи </a:t>
            </a:r>
            <a:r>
              <a:rPr lang="ru-RU" dirty="0" err="1"/>
              <a:t>закуповувати</a:t>
            </a:r>
            <a:r>
              <a:rPr lang="ru-RU" dirty="0"/>
              <a:t> на </a:t>
            </a:r>
            <a:r>
              <a:rPr lang="ru-RU" dirty="0" err="1"/>
              <a:t>світовому</a:t>
            </a:r>
            <a:r>
              <a:rPr lang="ru-RU" dirty="0"/>
              <a:t> ринку </a:t>
            </a:r>
            <a:r>
              <a:rPr lang="ru-RU" dirty="0" err="1"/>
              <a:t>продукти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У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бюджету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продовольчих</a:t>
            </a:r>
            <a:r>
              <a:rPr lang="ru-RU" dirty="0"/>
              <a:t> затрат у них </a:t>
            </a:r>
            <a:r>
              <a:rPr lang="ru-RU" dirty="0" err="1"/>
              <a:t>перевищує</a:t>
            </a:r>
            <a:r>
              <a:rPr lang="ru-RU" dirty="0"/>
              <a:t> 60 %, </a:t>
            </a:r>
            <a:r>
              <a:rPr lang="ru-RU" dirty="0" err="1"/>
              <a:t>тоді</a:t>
            </a:r>
            <a:r>
              <a:rPr lang="ru-RU" dirty="0"/>
              <a:t> як у </a:t>
            </a:r>
            <a:r>
              <a:rPr lang="ru-RU" dirty="0" err="1"/>
              <a:t>Німеччині</a:t>
            </a:r>
            <a:r>
              <a:rPr lang="ru-RU" dirty="0"/>
              <a:t> 17%. у США - 19%,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Дніпровсько-чорноморського</a:t>
            </a:r>
            <a:r>
              <a:rPr lang="ru-RU" dirty="0"/>
              <a:t> </a:t>
            </a:r>
            <a:r>
              <a:rPr lang="ru-RU" dirty="0" err="1"/>
              <a:t>субрегіону</a:t>
            </a:r>
            <a:r>
              <a:rPr lang="ru-RU" dirty="0"/>
              <a:t>, </a:t>
            </a:r>
            <a:r>
              <a:rPr lang="ru-RU" dirty="0" err="1"/>
              <a:t>Російській</a:t>
            </a:r>
            <a:r>
              <a:rPr lang="ru-RU" dirty="0"/>
              <a:t> </a:t>
            </a:r>
            <a:r>
              <a:rPr lang="ru-RU" dirty="0" err="1"/>
              <a:t>Федерації</a:t>
            </a:r>
            <a:r>
              <a:rPr lang="ru-RU" dirty="0"/>
              <a:t>, через </a:t>
            </a:r>
            <a:r>
              <a:rPr lang="ru-RU" dirty="0" err="1"/>
              <a:t>невисокі</a:t>
            </a:r>
            <a:r>
              <a:rPr lang="ru-RU" dirty="0"/>
              <a:t> доходи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показник</a:t>
            </a:r>
            <a:r>
              <a:rPr lang="ru-RU" dirty="0"/>
              <a:t> </a:t>
            </a:r>
            <a:r>
              <a:rPr lang="ru-RU" dirty="0" err="1"/>
              <a:t>наближається</a:t>
            </a:r>
            <a:r>
              <a:rPr lang="ru-RU" dirty="0"/>
              <a:t> до 70 %,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обмежується</a:t>
            </a:r>
            <a:r>
              <a:rPr lang="ru-RU" dirty="0"/>
              <a:t> </a:t>
            </a:r>
            <a:r>
              <a:rPr lang="ru-RU" dirty="0" err="1"/>
              <a:t>споживанням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, круп, </a:t>
            </a:r>
            <a:r>
              <a:rPr lang="ru-RU" dirty="0" err="1"/>
              <a:t>картоплі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46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908720"/>
            <a:ext cx="3168352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продовольчої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с земля. </a:t>
            </a:r>
            <a:r>
              <a:rPr lang="ru-RU" dirty="0" err="1"/>
              <a:t>Однак</a:t>
            </a:r>
            <a:r>
              <a:rPr lang="ru-RU" dirty="0"/>
              <a:t> не вся земля с </a:t>
            </a:r>
            <a:r>
              <a:rPr lang="ru-RU" dirty="0" err="1"/>
              <a:t>придатною</a:t>
            </a:r>
            <a:r>
              <a:rPr lang="ru-RU" dirty="0"/>
              <a:t> для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культур. </a:t>
            </a:r>
          </a:p>
          <a:p>
            <a:r>
              <a:rPr lang="ru-RU" dirty="0"/>
              <a:t>   </a:t>
            </a:r>
            <a:r>
              <a:rPr lang="ru-RU" dirty="0" err="1"/>
              <a:t>Тільки</a:t>
            </a:r>
            <a:r>
              <a:rPr lang="ru-RU" dirty="0"/>
              <a:t> 11,3%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 </a:t>
            </a:r>
            <a:r>
              <a:rPr lang="ru-RU" dirty="0" err="1"/>
              <a:t>придатні</a:t>
            </a:r>
            <a:r>
              <a:rPr lang="ru-RU" dirty="0"/>
              <a:t> до </a:t>
            </a:r>
            <a:r>
              <a:rPr lang="ru-RU" dirty="0" err="1"/>
              <a:t>обробітку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є </a:t>
            </a:r>
            <a:r>
              <a:rPr lang="ru-RU" dirty="0" err="1"/>
              <a:t>орними</a:t>
            </a:r>
            <a:r>
              <a:rPr lang="ru-RU" dirty="0"/>
              <a:t> землями. </a:t>
            </a:r>
            <a:r>
              <a:rPr lang="ru-RU" dirty="0" err="1"/>
              <a:t>Приблизно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1800 млн. га (12%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суші</a:t>
            </a:r>
            <a:r>
              <a:rPr lang="ru-RU" dirty="0"/>
              <a:t>)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освоєна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орні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та </a:t>
            </a:r>
            <a:r>
              <a:rPr lang="ru-RU" dirty="0" err="1"/>
              <a:t>багаторічні</a:t>
            </a:r>
            <a:r>
              <a:rPr lang="ru-RU" dirty="0"/>
              <a:t> </a:t>
            </a:r>
            <a:r>
              <a:rPr lang="ru-RU" dirty="0" err="1"/>
              <a:t>насадження</a:t>
            </a:r>
            <a:r>
              <a:rPr lang="ru-RU" dirty="0"/>
              <a:t>. </a:t>
            </a:r>
          </a:p>
        </p:txBody>
      </p:sp>
      <p:pic>
        <p:nvPicPr>
          <p:cNvPr id="5122" name="Picture 2" descr="D:\KIS@mail.ru\Додатковий матеріал на уроки\11-А клас\Технології\Глобальні проблеми людства\Картинки\продовольча про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52736"/>
            <a:ext cx="4893146" cy="489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3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Соціальні проблеми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і </a:t>
            </a:r>
            <a:r>
              <a:rPr lang="ru-RU" dirty="0" err="1"/>
              <a:t>суспільством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злочинності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розв'язання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проблем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, тому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гостроти</a:t>
            </a:r>
            <a:r>
              <a:rPr lang="ru-RU" dirty="0"/>
              <a:t> вони </a:t>
            </a:r>
            <a:r>
              <a:rPr lang="ru-RU" dirty="0" err="1"/>
              <a:t>набирають</a:t>
            </a:r>
            <a:r>
              <a:rPr lang="ru-RU" dirty="0"/>
              <a:t> у </a:t>
            </a:r>
            <a:r>
              <a:rPr lang="ru-RU" dirty="0" err="1"/>
              <a:t>слаборозвинених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57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 роботи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Вступ</a:t>
            </a:r>
          </a:p>
          <a:p>
            <a:r>
              <a:rPr lang="uk-UA" dirty="0" smtClean="0"/>
              <a:t>Політичні проблеми</a:t>
            </a:r>
          </a:p>
          <a:p>
            <a:r>
              <a:rPr lang="uk-UA" dirty="0" smtClean="0"/>
              <a:t>Проблеми народонаселення</a:t>
            </a:r>
          </a:p>
          <a:p>
            <a:r>
              <a:rPr lang="uk-UA" dirty="0" smtClean="0"/>
              <a:t>Екологічні проблеми</a:t>
            </a:r>
          </a:p>
          <a:p>
            <a:r>
              <a:rPr lang="uk-UA" dirty="0" smtClean="0"/>
              <a:t>Деградація земель</a:t>
            </a:r>
          </a:p>
          <a:p>
            <a:r>
              <a:rPr lang="uk-UA" dirty="0" smtClean="0"/>
              <a:t>Економічні проблеми</a:t>
            </a:r>
          </a:p>
          <a:p>
            <a:r>
              <a:rPr lang="uk-UA" dirty="0" smtClean="0"/>
              <a:t>Продовольча проблема</a:t>
            </a:r>
          </a:p>
          <a:p>
            <a:r>
              <a:rPr lang="uk-UA" dirty="0" smtClean="0"/>
              <a:t>Соціальні проблеми</a:t>
            </a:r>
          </a:p>
          <a:p>
            <a:r>
              <a:rPr lang="uk-UA" dirty="0" smtClean="0"/>
              <a:t>Висновок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8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416824" cy="208823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ліквідацію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епідемій</a:t>
            </a:r>
            <a:r>
              <a:rPr lang="ru-RU" dirty="0"/>
              <a:t> (</a:t>
            </a:r>
            <a:r>
              <a:rPr lang="ru-RU" dirty="0" err="1"/>
              <a:t>віспа</a:t>
            </a:r>
            <a:r>
              <a:rPr lang="ru-RU" dirty="0"/>
              <a:t>, чума, холера), стан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тривогу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хвороб (</a:t>
            </a:r>
            <a:r>
              <a:rPr lang="ru-RU" dirty="0" err="1"/>
              <a:t>серцево-судинні</a:t>
            </a:r>
            <a:r>
              <a:rPr lang="ru-RU" dirty="0"/>
              <a:t>, </a:t>
            </a:r>
            <a:r>
              <a:rPr lang="ru-RU" dirty="0" err="1"/>
              <a:t>легеневі</a:t>
            </a:r>
            <a:r>
              <a:rPr lang="ru-RU" dirty="0"/>
              <a:t>, </a:t>
            </a:r>
            <a:r>
              <a:rPr lang="ru-RU" dirty="0" err="1"/>
              <a:t>ракові</a:t>
            </a:r>
            <a:r>
              <a:rPr lang="ru-RU" dirty="0"/>
              <a:t>) є </a:t>
            </a:r>
            <a:r>
              <a:rPr lang="ru-RU" dirty="0" err="1"/>
              <a:t>наслідком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малорухомого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частих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</a:t>
            </a:r>
            <a:r>
              <a:rPr lang="ru-RU" dirty="0" err="1"/>
              <a:t>стресів</a:t>
            </a:r>
            <a:r>
              <a:rPr lang="ru-RU" dirty="0"/>
              <a:t>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подоланих</a:t>
            </a:r>
            <a:r>
              <a:rPr lang="ru-RU" dirty="0"/>
              <a:t>, </a:t>
            </a:r>
            <a:r>
              <a:rPr lang="ru-RU" dirty="0" err="1"/>
              <a:t>виникають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епідемії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загрозливою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СНІД. </a:t>
            </a:r>
          </a:p>
        </p:txBody>
      </p:sp>
      <p:pic>
        <p:nvPicPr>
          <p:cNvPr id="6146" name="Picture 2" descr="D:\KIS@mail.ru\Додатковий матеріал на уроки\11-А клас\Технології\Глобальні проблеми людства\Картинки\соціальні пробле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35058"/>
            <a:ext cx="5544616" cy="34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4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, </a:t>
            </a:r>
            <a:r>
              <a:rPr lang="ru-RU" dirty="0" err="1"/>
              <a:t>важливою</a:t>
            </a:r>
            <a:r>
              <a:rPr lang="ru-RU" dirty="0"/>
              <a:t> причиною </a:t>
            </a:r>
            <a:r>
              <a:rPr lang="ru-RU" dirty="0" err="1"/>
              <a:t>смертності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інфекційні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(</a:t>
            </a:r>
            <a:r>
              <a:rPr lang="ru-RU" dirty="0" err="1"/>
              <a:t>шлунково-кишкові</a:t>
            </a:r>
            <a:r>
              <a:rPr lang="ru-RU" dirty="0"/>
              <a:t> і </a:t>
            </a:r>
            <a:r>
              <a:rPr lang="ru-RU" dirty="0" err="1"/>
              <a:t>гострі</a:t>
            </a:r>
            <a:r>
              <a:rPr lang="ru-RU" dirty="0"/>
              <a:t> </a:t>
            </a:r>
            <a:r>
              <a:rPr lang="ru-RU" dirty="0" err="1"/>
              <a:t>респіраторні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, </a:t>
            </a:r>
            <a:r>
              <a:rPr lang="ru-RU" dirty="0" err="1"/>
              <a:t>туберкульоз</a:t>
            </a:r>
            <a:r>
              <a:rPr lang="ru-RU" dirty="0"/>
              <a:t>).  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проблем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с </a:t>
            </a:r>
            <a:r>
              <a:rPr lang="ru-RU" dirty="0" err="1"/>
              <a:t>перехід</a:t>
            </a:r>
            <a:r>
              <a:rPr lang="ru-RU" dirty="0"/>
              <a:t> до здорового способу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повноцінного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поліпшення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умов </a:t>
            </a:r>
            <a:r>
              <a:rPr lang="ru-RU" dirty="0" err="1"/>
              <a:t>проживання</a:t>
            </a:r>
            <a:r>
              <a:rPr lang="ru-RU" dirty="0"/>
              <a:t> і,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медицини</a:t>
            </a:r>
            <a:r>
              <a:rPr lang="ru-RU" dirty="0"/>
              <a:t>, пропаганда здорового способу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боротьба</a:t>
            </a:r>
            <a:r>
              <a:rPr lang="ru-RU" dirty="0"/>
              <a:t> з </a:t>
            </a:r>
            <a:r>
              <a:rPr lang="ru-RU" dirty="0" err="1"/>
              <a:t>курінням</a:t>
            </a:r>
            <a:r>
              <a:rPr lang="ru-RU" dirty="0"/>
              <a:t>, </a:t>
            </a:r>
            <a:r>
              <a:rPr lang="ru-RU" dirty="0" err="1"/>
              <a:t>алкоголізмом</a:t>
            </a:r>
            <a:r>
              <a:rPr lang="ru-RU" dirty="0"/>
              <a:t>, </a:t>
            </a:r>
            <a:r>
              <a:rPr lang="ru-RU" dirty="0" err="1"/>
              <a:t>наркоманією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97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Складна </a:t>
            </a:r>
            <a:r>
              <a:rPr lang="ru-RU" dirty="0" err="1"/>
              <a:t>соціально-економічна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всесвітня</a:t>
            </a:r>
            <a:r>
              <a:rPr lang="ru-RU" dirty="0"/>
              <a:t> криза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переростанню</a:t>
            </a:r>
            <a:r>
              <a:rPr lang="ru-RU" dirty="0"/>
              <a:t> такого негативного </a:t>
            </a:r>
            <a:r>
              <a:rPr lang="ru-RU" dirty="0" err="1"/>
              <a:t>явища</a:t>
            </a:r>
            <a:r>
              <a:rPr lang="ru-RU" dirty="0"/>
              <a:t> у проблему глобального масштабу, як </a:t>
            </a:r>
            <a:r>
              <a:rPr lang="ru-RU" dirty="0" err="1"/>
              <a:t>злочинність</a:t>
            </a:r>
            <a:r>
              <a:rPr lang="ru-RU" dirty="0"/>
              <a:t>, </a:t>
            </a:r>
            <a:r>
              <a:rPr lang="ru-RU" dirty="0" err="1"/>
              <a:t>Інтернаціоналізація</a:t>
            </a:r>
            <a:r>
              <a:rPr lang="ru-RU" dirty="0"/>
              <a:t> </a:t>
            </a:r>
            <a:r>
              <a:rPr lang="ru-RU" dirty="0" err="1"/>
              <a:t>злочинності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випереджує</a:t>
            </a:r>
            <a:r>
              <a:rPr lang="ru-RU" dirty="0"/>
              <a:t>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в </a:t>
            </a:r>
            <a:r>
              <a:rPr lang="ru-RU" dirty="0" err="1"/>
              <a:t>економічній</a:t>
            </a:r>
            <a:r>
              <a:rPr lang="ru-RU" dirty="0"/>
              <a:t>, </a:t>
            </a:r>
            <a:r>
              <a:rPr lang="ru-RU" dirty="0" err="1"/>
              <a:t>соціальній</a:t>
            </a:r>
            <a:r>
              <a:rPr lang="ru-RU" dirty="0"/>
              <a:t> і </a:t>
            </a:r>
            <a:r>
              <a:rPr lang="ru-RU" dirty="0" err="1"/>
              <a:t>культурній</a:t>
            </a:r>
            <a:r>
              <a:rPr lang="ru-RU" dirty="0"/>
              <a:t> сферах. </a:t>
            </a:r>
          </a:p>
        </p:txBody>
      </p:sp>
    </p:spTree>
    <p:extLst>
      <p:ext uri="{BB962C8B-B14F-4D97-AF65-F5344CB8AC3E}">
        <p14:creationId xmlns:p14="http://schemas.microsoft.com/office/powerpoint/2010/main" val="15662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606373"/>
            <a:ext cx="6196405" cy="116644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небезпечним</a:t>
            </a:r>
            <a:r>
              <a:rPr lang="ru-RU" dirty="0"/>
              <a:t> </a:t>
            </a:r>
            <a:r>
              <a:rPr lang="ru-RU" dirty="0" err="1"/>
              <a:t>проявом</a:t>
            </a:r>
            <a:r>
              <a:rPr lang="ru-RU" dirty="0"/>
              <a:t>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злочинності</a:t>
            </a:r>
            <a:r>
              <a:rPr lang="ru-RU" dirty="0"/>
              <a:t> є  </a:t>
            </a:r>
            <a:r>
              <a:rPr lang="ru-RU" dirty="0" err="1"/>
              <a:t>тероризм</a:t>
            </a:r>
            <a:r>
              <a:rPr lang="ru-RU" dirty="0"/>
              <a:t>.</a:t>
            </a:r>
          </a:p>
        </p:txBody>
      </p:sp>
      <p:pic>
        <p:nvPicPr>
          <p:cNvPr id="7170" name="Picture 2" descr="D:\KIS@mail.ru\Додатковий матеріал на уроки\11-А клас\Технології\Глобальні проблеми людства\Картинки\терориз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37" y="1556792"/>
            <a:ext cx="5747618" cy="43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Численні соціальні проблеми (охорона здоров'я, освіта, наука і культура, соціальне забезпечення) вимагають для свого вирішення великої кількості коштів і підготовки кваліфікованих спеціалістів.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1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80728"/>
            <a:ext cx="7416824" cy="5040560"/>
          </a:xfrm>
        </p:spPr>
        <p:txBody>
          <a:bodyPr>
            <a:normAutofit/>
          </a:bodyPr>
          <a:lstStyle/>
          <a:p>
            <a:r>
              <a:rPr lang="ru-RU" dirty="0"/>
              <a:t> За </a:t>
            </a:r>
            <a:r>
              <a:rPr lang="ru-RU" dirty="0" err="1"/>
              <a:t>останні</a:t>
            </a:r>
            <a:r>
              <a:rPr lang="ru-RU" dirty="0"/>
              <a:t> два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успіхів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 </a:t>
            </a:r>
            <a:r>
              <a:rPr lang="ru-RU" dirty="0" err="1"/>
              <a:t>досягло</a:t>
            </a:r>
            <a:r>
              <a:rPr lang="ru-RU" dirty="0"/>
              <a:t> у </a:t>
            </a:r>
            <a:r>
              <a:rPr lang="ru-RU" dirty="0" err="1"/>
              <a:t>розв'язанні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проблем - </a:t>
            </a:r>
            <a:r>
              <a:rPr lang="ru-RU" dirty="0" err="1"/>
              <a:t>сировинної</a:t>
            </a:r>
            <a:r>
              <a:rPr lang="ru-RU" dirty="0"/>
              <a:t> і </a:t>
            </a:r>
            <a:r>
              <a:rPr lang="ru-RU" dirty="0" err="1"/>
              <a:t>енергетичної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районах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так само як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економічна</a:t>
            </a:r>
            <a:r>
              <a:rPr lang="ru-RU" dirty="0"/>
              <a:t> проблема — </a:t>
            </a:r>
            <a:r>
              <a:rPr lang="ru-RU" dirty="0" err="1"/>
              <a:t>продовольча</a:t>
            </a:r>
            <a:r>
              <a:rPr lang="ru-RU" dirty="0"/>
              <a:t>, є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гострими</a:t>
            </a:r>
            <a:r>
              <a:rPr lang="ru-RU" dirty="0"/>
              <a:t>. </a:t>
            </a:r>
          </a:p>
          <a:p>
            <a:r>
              <a:rPr lang="ru-RU" dirty="0"/>
              <a:t>   Усе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актуальності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міжгалузеві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як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океану та космосу.</a:t>
            </a:r>
          </a:p>
        </p:txBody>
      </p:sp>
    </p:spTree>
    <p:extLst>
      <p:ext uri="{BB962C8B-B14F-4D97-AF65-F5344CB8AC3E}">
        <p14:creationId xmlns:p14="http://schemas.microsoft.com/office/powerpoint/2010/main" val="953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KIS@mail.ru\Додатковий матеріал на уроки\11-А клас\Технології\Глобальні проблеми людства\Картинки\R_2_2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528792" cy="56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4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KIS@mail.ru\Додатковий матеріал на уроки\11-А клас\Технології\Глобальні проблеми людства\Картинки\proble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5016"/>
            <a:ext cx="6553522" cy="49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Політичні, економічні і соціальні проблеми, які стосуються інтересів усіх країн і народів, усього людства, називають глобальними.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на </a:t>
            </a:r>
            <a:r>
              <a:rPr lang="ru-RU" dirty="0" err="1"/>
              <a:t>рубежі</a:t>
            </a:r>
            <a:r>
              <a:rPr lang="ru-RU" dirty="0"/>
              <a:t> XIX і XX ст., коли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колоніальних</a:t>
            </a:r>
            <a:r>
              <a:rPr lang="ru-RU" dirty="0"/>
              <a:t> </a:t>
            </a:r>
            <a:r>
              <a:rPr lang="ru-RU" dirty="0" err="1"/>
              <a:t>завоювань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заселені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поділені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провідними</a:t>
            </a:r>
            <a:r>
              <a:rPr lang="ru-RU" dirty="0"/>
              <a:t> </a:t>
            </a:r>
            <a:r>
              <a:rPr lang="ru-RU" dirty="0" err="1"/>
              <a:t>країнами</a:t>
            </a:r>
            <a:r>
              <a:rPr lang="ru-RU" dirty="0"/>
              <a:t> і </a:t>
            </a:r>
            <a:r>
              <a:rPr lang="ru-RU" dirty="0" err="1"/>
              <a:t>втягнуті</a:t>
            </a:r>
            <a:r>
              <a:rPr lang="ru-RU" dirty="0"/>
              <a:t> у </a:t>
            </a:r>
            <a:r>
              <a:rPr lang="ru-RU" dirty="0" err="1"/>
              <a:t>світове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25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465020" cy="448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3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Політичні проблеми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Упродовж багатьох століть на політичний розвиток людського суспільства впливали дві протилежні тенденції - створення світових імперій і національних держав. Тривалий час інтеграційні процеси, яких вимагає розвиток світового господарства, відбувалися шляхом створення велетенських наддержав - імперій, де можна було мобілізувати великі трудові і фінансові ресурси, створити місткий внутрішній ринок.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6196405" cy="3603812"/>
          </a:xfrm>
        </p:spPr>
        <p:txBody>
          <a:bodyPr/>
          <a:lstStyle/>
          <a:p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при </a:t>
            </a:r>
            <a:r>
              <a:rPr lang="ru-RU" dirty="0" err="1"/>
              <a:t>виясненні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причин,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в </a:t>
            </a:r>
            <a:r>
              <a:rPr lang="ru-RU" dirty="0" err="1"/>
              <a:t>існуванні</a:t>
            </a:r>
            <a:r>
              <a:rPr lang="ru-RU" dirty="0"/>
              <a:t>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, </a:t>
            </a:r>
            <a:r>
              <a:rPr lang="ru-RU" dirty="0" err="1"/>
              <a:t>національному</a:t>
            </a:r>
            <a:r>
              <a:rPr lang="ru-RU" dirty="0"/>
              <a:t>, </a:t>
            </a:r>
            <a:r>
              <a:rPr lang="ru-RU" dirty="0" err="1"/>
              <a:t>релігійному</a:t>
            </a:r>
            <a:r>
              <a:rPr lang="ru-RU" dirty="0"/>
              <a:t> і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гнобленні</a:t>
            </a:r>
            <a:r>
              <a:rPr lang="ru-RU" dirty="0"/>
              <a:t>. </a:t>
            </a:r>
          </a:p>
        </p:txBody>
      </p:sp>
      <p:pic>
        <p:nvPicPr>
          <p:cNvPr id="1026" name="Picture 2" descr="D:\KIS@mail.ru\Додатковий матеріал на уроки\11-А клас\Технології\Глобальні проблеми людства\Картинки\політичні пробле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11982"/>
            <a:ext cx="5665812" cy="375832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6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Проблеми народонаселення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Переважна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(4,2 млрд. </a:t>
            </a:r>
            <a:r>
              <a:rPr lang="ru-RU" dirty="0" err="1"/>
              <a:t>осіб</a:t>
            </a:r>
            <a:r>
              <a:rPr lang="ru-RU" dirty="0"/>
              <a:t>). До 2025 р.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зросте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3 млрд.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становитиме</a:t>
            </a:r>
            <a:r>
              <a:rPr lang="ru-RU" dirty="0"/>
              <a:t> 95 % приросту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</a:p>
          <a:p>
            <a:r>
              <a:rPr lang="ru-RU" dirty="0"/>
              <a:t>   </a:t>
            </a:r>
            <a:r>
              <a:rPr lang="ru-RU" dirty="0" err="1"/>
              <a:t>Прогнозні</a:t>
            </a:r>
            <a:r>
              <a:rPr lang="ru-RU" dirty="0"/>
              <a:t> </a:t>
            </a:r>
            <a:r>
              <a:rPr lang="ru-RU" dirty="0" err="1"/>
              <a:t>розрахунки</a:t>
            </a:r>
            <a:r>
              <a:rPr lang="ru-RU" dirty="0"/>
              <a:t> 00Н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сучасних</a:t>
            </a:r>
            <a:r>
              <a:rPr lang="ru-RU" dirty="0"/>
              <a:t> темпах приросту </a:t>
            </a:r>
            <a:r>
              <a:rPr lang="ru-RU" dirty="0" err="1"/>
              <a:t>населення</a:t>
            </a:r>
            <a:r>
              <a:rPr lang="ru-RU" dirty="0"/>
              <a:t> у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 і Африки,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в </a:t>
            </a:r>
            <a:r>
              <a:rPr lang="ru-RU" dirty="0" err="1"/>
              <a:t>населенні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 XXI ст. </a:t>
            </a:r>
            <a:r>
              <a:rPr lang="ru-RU" dirty="0" err="1"/>
              <a:t>перевищить</a:t>
            </a:r>
            <a:r>
              <a:rPr lang="ru-RU" dirty="0"/>
              <a:t> 60 %. </a:t>
            </a:r>
          </a:p>
        </p:txBody>
      </p:sp>
    </p:spTree>
    <p:extLst>
      <p:ext uri="{BB962C8B-B14F-4D97-AF65-F5344CB8AC3E}">
        <p14:creationId xmlns:p14="http://schemas.microsoft.com/office/powerpoint/2010/main" val="13723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KIS@mail.ru\Додатковий матеріал на уроки\11-А клас\Технології\Глобальні проблеми людства\Картинки\проблеми народонаселення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12606"/>
            <a:ext cx="5676503" cy="45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6196405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індустріалізації</a:t>
            </a:r>
            <a:r>
              <a:rPr lang="ru-RU" dirty="0"/>
              <a:t> (</a:t>
            </a:r>
            <a:r>
              <a:rPr lang="ru-RU" dirty="0" err="1"/>
              <a:t>Східна</a:t>
            </a:r>
            <a:r>
              <a:rPr lang="ru-RU" dirty="0"/>
              <a:t> </a:t>
            </a:r>
            <a:r>
              <a:rPr lang="ru-RU" dirty="0" err="1"/>
              <a:t>Азія</a:t>
            </a:r>
            <a:r>
              <a:rPr lang="ru-RU" dirty="0"/>
              <a:t>.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Латинської</a:t>
            </a:r>
            <a:r>
              <a:rPr lang="ru-RU" dirty="0"/>
              <a:t> Америки) </a:t>
            </a:r>
            <a:r>
              <a:rPr lang="ru-RU" dirty="0" err="1"/>
              <a:t>показники</a:t>
            </a:r>
            <a:r>
              <a:rPr lang="ru-RU" dirty="0"/>
              <a:t> природного приросту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0,7 до 1,5 %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втілення</a:t>
            </a:r>
            <a:r>
              <a:rPr lang="ru-RU" dirty="0"/>
              <a:t> 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. </a:t>
            </a:r>
          </a:p>
          <a:p>
            <a:r>
              <a:rPr lang="ru-RU" dirty="0"/>
              <a:t>   У </a:t>
            </a:r>
            <a:r>
              <a:rPr lang="ru-RU" dirty="0" err="1"/>
              <a:t>великій</a:t>
            </a:r>
            <a:r>
              <a:rPr lang="ru-RU" dirty="0"/>
              <a:t> </a:t>
            </a:r>
            <a:r>
              <a:rPr lang="ru-RU" dirty="0" err="1"/>
              <a:t>групі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тропічної</a:t>
            </a:r>
            <a:r>
              <a:rPr lang="ru-RU" dirty="0"/>
              <a:t> Африки, </a:t>
            </a:r>
            <a:r>
              <a:rPr lang="ru-RU" dirty="0" err="1"/>
              <a:t>Південної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,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і </a:t>
            </a:r>
            <a:r>
              <a:rPr lang="ru-RU" dirty="0" err="1"/>
              <a:t>Південної</a:t>
            </a:r>
            <a:r>
              <a:rPr lang="ru-RU" dirty="0"/>
              <a:t> Америки,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мусульманського</a:t>
            </a:r>
            <a:r>
              <a:rPr lang="ru-RU" dirty="0"/>
              <a:t> Сходу </a:t>
            </a:r>
            <a:r>
              <a:rPr lang="ru-RU" dirty="0" err="1"/>
              <a:t>зберігаються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народжуваності</a:t>
            </a:r>
            <a:r>
              <a:rPr lang="ru-RU" dirty="0"/>
              <a:t> і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приріст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2,5-3 %. </a:t>
            </a:r>
          </a:p>
        </p:txBody>
      </p:sp>
    </p:spTree>
    <p:extLst>
      <p:ext uri="{BB962C8B-B14F-4D97-AF65-F5344CB8AC3E}">
        <p14:creationId xmlns:p14="http://schemas.microsoft.com/office/powerpoint/2010/main" val="8552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</TotalTime>
  <Words>1084</Words>
  <Application>Microsoft Office PowerPoint</Application>
  <PresentationFormat>Экран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Кнопка</vt:lpstr>
      <vt:lpstr>Глобальні проблеми людства</vt:lpstr>
      <vt:lpstr>Зміст роботи</vt:lpstr>
      <vt:lpstr>Презентация PowerPoint</vt:lpstr>
      <vt:lpstr>Вступ</vt:lpstr>
      <vt:lpstr>Презентация PowerPoint</vt:lpstr>
      <vt:lpstr>Політичні проблеми</vt:lpstr>
      <vt:lpstr>Презентация PowerPoint</vt:lpstr>
      <vt:lpstr>Проблеми народонаселення</vt:lpstr>
      <vt:lpstr>Презентация PowerPoint</vt:lpstr>
      <vt:lpstr>Екологічні проблеми</vt:lpstr>
      <vt:lpstr>Презентация PowerPoint</vt:lpstr>
      <vt:lpstr>Деградація земель</vt:lpstr>
      <vt:lpstr>Фактори деградації земель (схема)</vt:lpstr>
      <vt:lpstr>Економічні проблеми</vt:lpstr>
      <vt:lpstr>Презентация PowerPoint</vt:lpstr>
      <vt:lpstr>Продовольча проблема</vt:lpstr>
      <vt:lpstr>Причини голоду</vt:lpstr>
      <vt:lpstr>Презентация PowerPoint</vt:lpstr>
      <vt:lpstr>Соціальні проблеми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Глобальні проблеми людства</dc:title>
  <cp:lastModifiedBy>Admin</cp:lastModifiedBy>
  <cp:revision>4</cp:revision>
  <dcterms:modified xsi:type="dcterms:W3CDTF">2013-12-13T03:38:51Z</dcterms:modified>
</cp:coreProperties>
</file>