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8" r:id="rId2"/>
    <p:sldMasterId id="2147483756" r:id="rId3"/>
    <p:sldMasterId id="2147483773" r:id="rId4"/>
    <p:sldMasterId id="2147483785" r:id="rId5"/>
    <p:sldMasterId id="2147483797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рослав_Люда" initials="Я" lastIdx="1" clrIdx="0">
    <p:extLst>
      <p:ext uri="{19B8F6BF-5375-455C-9EA6-DF929625EA0E}">
        <p15:presenceInfo xmlns:p15="http://schemas.microsoft.com/office/powerpoint/2012/main" userId="Ярослав_Люд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065"/>
    <a:srgbClr val="251E62"/>
    <a:srgbClr val="450B55"/>
    <a:srgbClr val="262F26"/>
    <a:srgbClr val="048EB6"/>
    <a:srgbClr val="6494D4"/>
    <a:srgbClr val="C8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0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876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230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24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81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49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369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865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4217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45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336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499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4194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148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890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1331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835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18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752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5169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93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78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413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232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052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8587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08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774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134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177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3685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1196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88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7813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089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763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942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869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342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177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620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0620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0216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299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2903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896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65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637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0308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5600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298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3541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362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0191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122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665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0034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670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30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255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7077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7008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397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054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56611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07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54225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7508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417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148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9904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426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2988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62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910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6610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46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2970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048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33783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7026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4108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090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47901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727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6110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22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97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835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254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43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51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398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A005-5C7D-4C47-97FB-ECC98DF9B0D3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70D504-97CF-40CC-8B44-E59D7C2FAEE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54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70" y="0"/>
            <a:ext cx="789014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940" y="177152"/>
            <a:ext cx="10515600" cy="285273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Презентація на тему: «Польща»</a:t>
            </a:r>
            <a:endParaRPr lang="uk-UA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9580" y="5021705"/>
            <a:ext cx="356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9284068" y="5478187"/>
            <a:ext cx="317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Учня 10 класу</a:t>
            </a:r>
          </a:p>
          <a:p>
            <a:pPr algn="ctr"/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Пуйди Тимофія</a:t>
            </a:r>
            <a:endParaRPr lang="uk-UA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49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0" y="14677"/>
            <a:ext cx="10337442" cy="684332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28787" y="14677"/>
            <a:ext cx="11565230" cy="6748530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249251" y="1455313"/>
            <a:ext cx="99167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Польща складається з 16 воєводств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Сучасна Польща – одна з мононаціональних країн світу.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По даним 2002 року, 96,74% населення віднесли себе до етнічних поляків.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1,23% –</a:t>
            </a:r>
            <a:r>
              <a:rPr lang="uk-UA" sz="2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інші національності: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Сілезці – 0,45%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Німці – 0,4%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Білоруси – 0,1%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bg2">
                    <a:lumMod val="50000"/>
                  </a:schemeClr>
                </a:solidFill>
              </a:rPr>
              <a:t>Українці – 0,1%</a:t>
            </a:r>
          </a:p>
          <a:p>
            <a:endParaRPr lang="uk-UA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9730" y="134830"/>
            <a:ext cx="4069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endParaRPr lang="uk-UA" sz="20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25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" y="0"/>
            <a:ext cx="12161188" cy="6858000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93" y="878234"/>
            <a:ext cx="8654322" cy="56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9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r="-8715"/>
          <a:stretch/>
        </p:blipFill>
        <p:spPr>
          <a:xfrm>
            <a:off x="1429555" y="364902"/>
            <a:ext cx="9787944" cy="649309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18562" y="2667071"/>
            <a:ext cx="10972800" cy="1888760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927068" y="3134397"/>
            <a:ext cx="10792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 За межами </a:t>
            </a:r>
            <a:r>
              <a:rPr lang="ru-RU" sz="2800" dirty="0" err="1"/>
              <a:t>Польщі</a:t>
            </a:r>
            <a:r>
              <a:rPr lang="ru-RU" sz="2800" dirty="0"/>
              <a:t> </a:t>
            </a:r>
            <a:r>
              <a:rPr lang="ru-RU" sz="2800" dirty="0" err="1"/>
              <a:t>нині</a:t>
            </a:r>
            <a:r>
              <a:rPr lang="ru-RU" sz="2800" dirty="0"/>
              <a:t> </a:t>
            </a:r>
            <a:r>
              <a:rPr lang="ru-RU" sz="2800" dirty="0" err="1"/>
              <a:t>проживає</a:t>
            </a:r>
            <a:r>
              <a:rPr lang="ru-RU" sz="2800" dirty="0"/>
              <a:t> </a:t>
            </a:r>
            <a:r>
              <a:rPr lang="ru-RU" sz="2800" dirty="0" err="1"/>
              <a:t>близько</a:t>
            </a:r>
            <a:r>
              <a:rPr lang="ru-RU" sz="2800" dirty="0"/>
              <a:t> 21 </a:t>
            </a:r>
            <a:r>
              <a:rPr lang="ru-RU" sz="2800" dirty="0" err="1"/>
              <a:t>мільйона</a:t>
            </a:r>
            <a:r>
              <a:rPr lang="ru-RU" sz="2800" dirty="0"/>
              <a:t> </a:t>
            </a:r>
            <a:r>
              <a:rPr lang="ru-RU" sz="2800" dirty="0" err="1" smtClean="0"/>
              <a:t>поляків</a:t>
            </a:r>
            <a:endParaRPr lang="ru-RU" sz="2800" dirty="0" smtClean="0"/>
          </a:p>
          <a:p>
            <a:r>
              <a:rPr lang="ru-RU" sz="2800" dirty="0" smtClean="0"/>
              <a:t> (</a:t>
            </a:r>
            <a:r>
              <a:rPr lang="ru-RU" sz="2800" dirty="0" err="1" smtClean="0"/>
              <a:t>населення</a:t>
            </a:r>
            <a:r>
              <a:rPr lang="ru-RU" sz="2800" dirty="0" smtClean="0"/>
              <a:t> </a:t>
            </a:r>
            <a:r>
              <a:rPr lang="ru-RU" sz="2800" dirty="0" err="1"/>
              <a:t>самої</a:t>
            </a:r>
            <a:r>
              <a:rPr lang="ru-RU" sz="2800" dirty="0"/>
              <a:t> </a:t>
            </a:r>
            <a:r>
              <a:rPr lang="ru-RU" sz="2800" dirty="0" err="1"/>
              <a:t>Польщі</a:t>
            </a:r>
            <a:r>
              <a:rPr lang="ru-RU" sz="2800" dirty="0"/>
              <a:t> становить 38 </a:t>
            </a:r>
            <a:r>
              <a:rPr lang="ru-RU" sz="2800" dirty="0" err="1"/>
              <a:t>мільйонів</a:t>
            </a:r>
            <a:r>
              <a:rPr lang="ru-RU" sz="2800" dirty="0"/>
              <a:t>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).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1557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508" y="1169233"/>
            <a:ext cx="10897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dirty="0" smtClean="0"/>
              <a:t>Польща – індустріально-аграрна країна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dirty="0" smtClean="0"/>
              <a:t>70% – приватний сектор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dirty="0" smtClean="0"/>
              <a:t>Ефективно працює антимонопольний комітет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dirty="0" smtClean="0"/>
              <a:t>Ліквідовано не ринкові види товарообігу «Чорні ринки»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dirty="0" smtClean="0"/>
              <a:t>Високі доходи на душу населення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800" dirty="0" smtClean="0"/>
              <a:t>Кількість зайнятих в  промисловості і сільському господарстві майже однакова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76931" y="149901"/>
            <a:ext cx="392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ГОСПОДАРСТВО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154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9548" y="1049311"/>
            <a:ext cx="107779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 smtClean="0"/>
              <a:t>Паливно-енергетичний комплекс країни розвивається на власних запасах вугілля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 smtClean="0"/>
              <a:t>Основу енергетики становить ТЕС (97%)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 smtClean="0"/>
              <a:t>Нафту Польща імпортує з </a:t>
            </a:r>
            <a:r>
              <a:rPr lang="uk-UA" sz="2800" dirty="0" err="1" smtClean="0"/>
              <a:t>РосіЇ</a:t>
            </a:r>
            <a:endParaRPr lang="uk-UA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 smtClean="0"/>
              <a:t>Кольорова металургія – виплавляє мідь, цинк, свинець, але імпортує алюміній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uk-UA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28017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403" y="269823"/>
            <a:ext cx="508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МАШИНОБУДУВАННЯ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004341" y="1289154"/>
            <a:ext cx="10583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Машинобудування зазнало найбільших змін під час реформації.</a:t>
            </a:r>
          </a:p>
          <a:p>
            <a:r>
              <a:rPr lang="uk-UA" sz="2800" dirty="0" smtClean="0"/>
              <a:t>Провідна галузь: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 smtClean="0"/>
              <a:t>Залізничне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 smtClean="0"/>
              <a:t>Важке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 smtClean="0"/>
              <a:t>Суднобудування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732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6833" y="179883"/>
            <a:ext cx="4242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РОСЛИННИЦТВО</a:t>
            </a:r>
            <a:endParaRPr lang="uk-U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04341" y="1439056"/>
            <a:ext cx="10418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Основні культури: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/>
              <a:t>Картопля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/>
              <a:t>Льон-довгунець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/>
              <a:t>Капуста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/>
              <a:t>Хміль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/>
              <a:t>Овес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800" dirty="0" smtClean="0"/>
              <a:t>Жито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8915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6813" y="329783"/>
            <a:ext cx="50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ТРАНСПОРТ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914401" y="1484026"/>
            <a:ext cx="1041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Основою є залізничний і автомобільний.</a:t>
            </a:r>
          </a:p>
          <a:p>
            <a:r>
              <a:rPr lang="uk-UA" sz="2800" dirty="0" smtClean="0"/>
              <a:t>Зовнішні перевезення – морський, повітряний</a:t>
            </a:r>
          </a:p>
        </p:txBody>
      </p:sp>
    </p:spTree>
    <p:extLst>
      <p:ext uri="{BB962C8B-B14F-4D97-AF65-F5344CB8AC3E}">
        <p14:creationId xmlns:p14="http://schemas.microsoft.com/office/powerpoint/2010/main" val="2184462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367" y="0"/>
            <a:ext cx="14680734" cy="6858000"/>
          </a:xfrm>
          <a:prstGeom prst="rect">
            <a:avLst/>
          </a:prstGeom>
        </p:spPr>
      </p:pic>
      <p:pic>
        <p:nvPicPr>
          <p:cNvPr id="2" name="Рисунок 1" descr="123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1" y="1633927"/>
            <a:ext cx="42877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32123123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784" y="0"/>
            <a:ext cx="5450862" cy="6520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8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289"/>
            <a:ext cx="12192000" cy="9074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1101" y="1769318"/>
            <a:ext cx="792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563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2" y="-25128"/>
            <a:ext cx="7482625" cy="6883127"/>
          </a:xfrm>
          <a:prstGeom prst="rect">
            <a:avLst/>
          </a:prstGeom>
        </p:spPr>
      </p:pic>
      <p:pic>
        <p:nvPicPr>
          <p:cNvPr id="11" name="Рисунок 10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39" y="1076082"/>
            <a:ext cx="5668533" cy="468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3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907"/>
            <a:ext cx="12192000" cy="6257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275" y="1403796"/>
            <a:ext cx="81394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Офіційна назва – Республіка Польща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Населення – понад 38 млн осіб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Площа становить 312,7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км.кв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 цим показникам є найбільшою країною Центральної Європи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Столиця – Варшава (2 млн осіб)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9" y="0"/>
            <a:ext cx="874663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0315" y="425003"/>
            <a:ext cx="8461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 формою державного правління Польща – парламентсько-президентська республіка, за державним устроєм – унітарна держава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Державна мова – польська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Грошова одиниця – злотий</a:t>
            </a:r>
          </a:p>
        </p:txBody>
      </p:sp>
    </p:spTree>
    <p:extLst>
      <p:ext uri="{BB962C8B-B14F-4D97-AF65-F5344CB8AC3E}">
        <p14:creationId xmlns:p14="http://schemas.microsoft.com/office/powerpoint/2010/main" val="3896819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90" y="0"/>
            <a:ext cx="89843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8203" y="141668"/>
            <a:ext cx="624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ГЕОГРАФІЧНЕ ПОЛОЖЕННЯ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0163" y="806556"/>
            <a:ext cx="8525814" cy="2622444"/>
          </a:xfrm>
          <a:prstGeom prst="rect">
            <a:avLst/>
          </a:pr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880315" y="991673"/>
            <a:ext cx="8242479" cy="3970318"/>
          </a:xfrm>
          <a:prstGeom prst="rect">
            <a:avLst/>
          </a:prstGeom>
          <a:solidFill>
            <a:schemeClr val="lt1"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232065"/>
                </a:solidFill>
              </a:rPr>
              <a:t>На  півдні Польща межує з Чехією і Словаччиною, на сході </a:t>
            </a:r>
            <a:r>
              <a:rPr lang="uk-UA" sz="3600" b="1" i="1" dirty="0">
                <a:solidFill>
                  <a:srgbClr val="232065"/>
                </a:solidFill>
              </a:rPr>
              <a:t>–</a:t>
            </a:r>
            <a:r>
              <a:rPr lang="uk-UA" sz="3600" b="1" i="1" dirty="0" smtClean="0">
                <a:solidFill>
                  <a:srgbClr val="232065"/>
                </a:solidFill>
              </a:rPr>
              <a:t> з Україною, Білоруссю і Литвою, </a:t>
            </a:r>
          </a:p>
          <a:p>
            <a:r>
              <a:rPr lang="uk-UA" sz="3600" b="1" i="1" dirty="0" smtClean="0">
                <a:solidFill>
                  <a:srgbClr val="232065"/>
                </a:solidFill>
              </a:rPr>
              <a:t>на заході – з Німеччиною, </a:t>
            </a:r>
          </a:p>
          <a:p>
            <a:r>
              <a:rPr lang="uk-UA" sz="3600" b="1" i="1" dirty="0" smtClean="0">
                <a:solidFill>
                  <a:srgbClr val="232065"/>
                </a:solidFill>
              </a:rPr>
              <a:t>на півночі – з Калінінградською областю Росії і має вихід до Балтійського моря</a:t>
            </a:r>
            <a:endParaRPr lang="uk-UA" sz="3600" b="1" i="1" dirty="0">
              <a:solidFill>
                <a:srgbClr val="2320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58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880315" y="656823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412901" y="309093"/>
            <a:ext cx="569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ПРИРОДНІ УМОВИ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790163" y="1026155"/>
            <a:ext cx="8577330" cy="10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202287" y="1026155"/>
            <a:ext cx="86159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400" dirty="0" smtClean="0"/>
              <a:t>І рельєф, і клімат сприятливі для розвитку сільського господарства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400" dirty="0" smtClean="0"/>
              <a:t>Рельєф переважно рівнинний. Польська низовина </a:t>
            </a:r>
            <a:r>
              <a:rPr lang="uk-UA" sz="2400" b="1" i="1" dirty="0">
                <a:solidFill>
                  <a:srgbClr val="232065"/>
                </a:solidFill>
              </a:rPr>
              <a:t>–</a:t>
            </a:r>
            <a:r>
              <a:rPr lang="uk-UA" sz="2400" dirty="0" smtClean="0"/>
              <a:t> 80%; 20% </a:t>
            </a:r>
            <a:r>
              <a:rPr lang="uk-UA" sz="2400" b="1" i="1" dirty="0" smtClean="0"/>
              <a:t>– </a:t>
            </a:r>
            <a:r>
              <a:rPr lang="uk-UA" sz="2400" dirty="0" smtClean="0"/>
              <a:t>середньої висоти гори. Середня висота над рівнем моря становить близько 170 м</a:t>
            </a:r>
          </a:p>
          <a:p>
            <a:r>
              <a:rPr lang="uk-UA" sz="2400" dirty="0" smtClean="0"/>
              <a:t>    На півдні країни простягаються гори </a:t>
            </a:r>
            <a:r>
              <a:rPr lang="uk-UA" sz="2400" b="1" dirty="0" smtClean="0"/>
              <a:t>–</a:t>
            </a:r>
            <a:r>
              <a:rPr lang="uk-UA" sz="2400" b="1" i="1" dirty="0" smtClean="0"/>
              <a:t> </a:t>
            </a:r>
            <a:r>
              <a:rPr lang="uk-UA" sz="2400" dirty="0" smtClean="0"/>
              <a:t>Судети і Карпати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400" dirty="0" smtClean="0"/>
              <a:t>Клімат помірно континентальний, присутні невеликі сезонні коливання температур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400" dirty="0"/>
              <a:t>На півночі є багато озер льодовикового походження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400" dirty="0" smtClean="0"/>
              <a:t>Країна має розвинену річкову мережу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2400" dirty="0" smtClean="0"/>
              <a:t>Ґрунти: підзолисті, дерново-підзолисті, бурі лісові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uk-UA" sz="2400" dirty="0" smtClean="0"/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4668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0"/>
            <a:ext cx="109728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" y="0"/>
            <a:ext cx="12192000" cy="6858000"/>
          </a:xfrm>
          <a:prstGeom prst="round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569075" y="1056067"/>
            <a:ext cx="9053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dirty="0"/>
              <a:t>Польща багата на корисні </a:t>
            </a:r>
            <a:r>
              <a:rPr lang="uk-UA" sz="2400" dirty="0" smtClean="0"/>
              <a:t>копалини: за </a:t>
            </a:r>
            <a:r>
              <a:rPr lang="uk-UA" sz="2400" dirty="0"/>
              <a:t>запасами мідної руди та </a:t>
            </a:r>
            <a:r>
              <a:rPr lang="uk-UA" sz="2400" dirty="0" smtClean="0"/>
              <a:t>сірки</a:t>
            </a:r>
            <a:r>
              <a:rPr lang="uk-UA" sz="2400" dirty="0"/>
              <a:t>, кам'яного вугілля вона займає одне з перших місць у світі</a:t>
            </a:r>
            <a:r>
              <a:rPr lang="uk-UA" sz="2400" dirty="0" smtClean="0"/>
              <a:t>,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dirty="0" smtClean="0"/>
              <a:t> </a:t>
            </a:r>
            <a:r>
              <a:rPr lang="uk-UA" sz="2400" dirty="0"/>
              <a:t>за запасами бурого вугілля, кухонної солі, поліметалів, будівельної сировини — одне з перших місць у Європі. </a:t>
            </a:r>
            <a:endParaRPr lang="uk-UA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dirty="0" smtClean="0"/>
              <a:t>Переважна </a:t>
            </a:r>
            <a:r>
              <a:rPr lang="uk-UA" sz="2400" dirty="0"/>
              <a:t>більшість корисних копалин концентрується в південній частині країни, що пояснюється особливостями геологічної будови.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0941" y="343368"/>
            <a:ext cx="346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КОРИСНІ КОПАЛИНИ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6035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0" y="198028"/>
            <a:ext cx="11837371" cy="646035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61426" y="198028"/>
            <a:ext cx="11668258" cy="63782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345983" y="1573545"/>
            <a:ext cx="11668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Значну увагу приділяють у Польщі </a:t>
            </a:r>
          </a:p>
          <a:p>
            <a:pPr algn="ctr"/>
            <a:r>
              <a:rPr lang="uk-UA" sz="2800" dirty="0" smtClean="0"/>
              <a:t>екологічним проблемам, </a:t>
            </a:r>
          </a:p>
          <a:p>
            <a:pPr algn="ctr"/>
            <a:r>
              <a:rPr lang="uk-UA" sz="2800" dirty="0"/>
              <a:t>т</a:t>
            </a:r>
            <a:r>
              <a:rPr lang="uk-UA" sz="2800" dirty="0" smtClean="0"/>
              <a:t>аким як захист лісів від кислотних дощів, </a:t>
            </a:r>
          </a:p>
          <a:p>
            <a:pPr algn="ctr"/>
            <a:r>
              <a:rPr lang="uk-UA" sz="2800" dirty="0" smtClean="0"/>
              <a:t>які надходять з вологими західними вітрами з сусідніх країн </a:t>
            </a:r>
          </a:p>
          <a:p>
            <a:pPr algn="ctr"/>
            <a:r>
              <a:rPr lang="uk-UA" sz="2800" dirty="0" smtClean="0"/>
              <a:t>та з промислового</a:t>
            </a:r>
          </a:p>
          <a:p>
            <a:pPr algn="ctr"/>
            <a:r>
              <a:rPr lang="uk-UA" sz="2800" dirty="0" smtClean="0"/>
              <a:t>району Верхньої Сілезії.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8028657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2" y="198028"/>
            <a:ext cx="11846466" cy="646531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61426" y="198028"/>
            <a:ext cx="11668258" cy="63782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544761" y="2163650"/>
            <a:ext cx="11101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В Польщі є багато національних парків</a:t>
            </a:r>
          </a:p>
          <a:p>
            <a:pPr algn="ctr"/>
            <a:r>
              <a:rPr lang="uk-UA" sz="2800" dirty="0" smtClean="0"/>
              <a:t> і природоохоронних зон.</a:t>
            </a:r>
          </a:p>
          <a:p>
            <a:pPr algn="ctr"/>
            <a:r>
              <a:rPr lang="uk-UA" sz="2800" dirty="0" smtClean="0"/>
              <a:t>Кілька пам’яток польської історії, культури та природи</a:t>
            </a:r>
          </a:p>
          <a:p>
            <a:pPr algn="ctr"/>
            <a:r>
              <a:rPr lang="uk-UA" sz="2800" dirty="0"/>
              <a:t>з</a:t>
            </a:r>
            <a:r>
              <a:rPr lang="uk-UA" sz="2800" dirty="0" smtClean="0"/>
              <a:t>анесені до списку світової культурної спадщини ЮНЕСКО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13384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6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345</TotalTime>
  <Words>467</Words>
  <Application>Microsoft Office PowerPoint</Application>
  <PresentationFormat>Широкоэкранный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Cambria</vt:lpstr>
      <vt:lpstr>Century Gothic</vt:lpstr>
      <vt:lpstr>Corbel</vt:lpstr>
      <vt:lpstr>Courier New</vt:lpstr>
      <vt:lpstr>Trebuchet MS</vt:lpstr>
      <vt:lpstr>Wingdings</vt:lpstr>
      <vt:lpstr>Wingdings 3</vt:lpstr>
      <vt:lpstr>Сектор</vt:lpstr>
      <vt:lpstr>Небеса</vt:lpstr>
      <vt:lpstr>Грань</vt:lpstr>
      <vt:lpstr>Базис</vt:lpstr>
      <vt:lpstr>Полосы</vt:lpstr>
      <vt:lpstr>Легкий дым</vt:lpstr>
      <vt:lpstr>Презентація на тему: «Польща»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польща</dc:title>
  <dc:creator>Ярослав_Люда</dc:creator>
  <cp:lastModifiedBy>Ярослав_Люда</cp:lastModifiedBy>
  <cp:revision>49</cp:revision>
  <dcterms:created xsi:type="dcterms:W3CDTF">2014-04-07T19:39:44Z</dcterms:created>
  <dcterms:modified xsi:type="dcterms:W3CDTF">2014-05-14T17:31:32Z</dcterms:modified>
</cp:coreProperties>
</file>