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  <p:sldMasterId id="2147483721" r:id="rId4"/>
  </p:sldMasterIdLst>
  <p:sldIdLst>
    <p:sldId id="256" r:id="rId5"/>
    <p:sldId id="257" r:id="rId6"/>
    <p:sldId id="259" r:id="rId7"/>
    <p:sldId id="264" r:id="rId8"/>
    <p:sldId id="262" r:id="rId9"/>
    <p:sldId id="261" r:id="rId10"/>
    <p:sldId id="260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491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0DFD-A462-46D5-8D49-C5D4A7ED6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9F3A1-CA26-4695-90B0-1E96D9B10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C126-26E6-46E3-8EDC-69492C169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9CB0E-364F-4F28-A4DB-C4B8D08BD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CE40-F782-4F5C-A75B-8E58C934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363D-7192-4EDA-BB6C-08B914ABA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04D4-3DA0-44D9-AEA1-5F400A1B7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C1861-4956-4027-9751-7A3CDBE80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BA4AD-D8C3-4E76-8568-A12EB6742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188A-8F24-4B11-812F-388FEA933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2F33-FD91-46FB-8452-256B356DD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D859-0035-4F85-A6FE-B254C6B36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1757-F294-426C-BF50-A70D7B486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B0CBD-2D85-484D-9EC6-7AEE6CBCF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9F07-A261-46F7-AA70-A7DC684E2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57E4-B946-4AE0-94CB-94C997007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E76C-A894-4B74-BA25-D77BBBD1C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20ED-CE97-4E74-BFB5-FE53ECCBB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BAB6-1B92-42F0-9CE5-783469303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E102-C9BF-4955-B82F-FDE0BDD9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75FD-61DE-42F0-90AC-68BC3EE8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AD38-8044-4B08-8F6A-BC7C574E4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840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40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33D859-0035-4F85-A6FE-B254C6B366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1757-F294-426C-BF50-A70D7B486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B0CBD-2D85-484D-9EC6-7AEE6CBCF5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9F07-A261-46F7-AA70-A7DC684E2B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57E4-B946-4AE0-94CB-94C997007C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E76C-A894-4B74-BA25-D77BBBD1C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20ED-CE97-4E74-BFB5-FE53ECCBB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BAB6-1B92-42F0-9CE5-783469303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E102-C9BF-4955-B82F-FDE0BDD9B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75FD-61DE-42F0-90AC-68BC3EE836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AD38-8044-4B08-8F6A-BC7C574E40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813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813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7374F96-0877-43E0-B618-94E8F1B87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37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37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AE5D1B70-8319-46A0-83B7-99662F7EF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37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9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9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29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47C9B81F-C347-4BEF-BFDF-29C42F48304A}" type="datetimeFigureOut">
              <a:rPr lang="en-US" smtClean="0"/>
              <a:pPr/>
              <a:t>1/29/2013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29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29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548680"/>
            <a:ext cx="4896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 smtClean="0">
                <a:solidFill>
                  <a:srgbClr val="FFFF00"/>
                </a:solidFill>
                <a:latin typeface="Times New Roman" pitchFamily="18" charset="0"/>
              </a:rPr>
              <a:t>Республіка Словаччина</a:t>
            </a:r>
            <a:endParaRPr lang="ru-RU" sz="3500" dirty="0"/>
          </a:p>
        </p:txBody>
      </p:sp>
      <p:pic>
        <p:nvPicPr>
          <p:cNvPr id="5" name="Picture 9" descr="C:\Documents and Settings\Алексей\Рабочий стол\словаччина\477px-Slovakia_Coat_of_Ar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60428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ришка&amp;Юляшка\Desktop\словачиина\slovakia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4045632" cy="269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latin typeface="+mj-lt"/>
              </a:rPr>
              <a:t>Площа: 49 тис. км. кв.</a:t>
            </a:r>
          </a:p>
          <a:p>
            <a:r>
              <a:rPr lang="ru-RU" sz="2000" b="1" dirty="0" smtClean="0">
                <a:latin typeface="+mj-lt"/>
              </a:rPr>
              <a:t>Сільгоспугіддя– 16 тис км. Кв.</a:t>
            </a:r>
          </a:p>
          <a:p>
            <a:r>
              <a:rPr lang="ru-RU" sz="2000" b="1" dirty="0" err="1" smtClean="0">
                <a:latin typeface="+mj-lt"/>
              </a:rPr>
              <a:t>Ліси</a:t>
            </a:r>
            <a:r>
              <a:rPr lang="ru-RU" sz="2000" b="1" dirty="0" smtClean="0">
                <a:latin typeface="+mj-lt"/>
              </a:rPr>
              <a:t>– 20 тис км. </a:t>
            </a:r>
            <a:r>
              <a:rPr lang="ru-RU" sz="2000" b="1" dirty="0" err="1" smtClean="0">
                <a:latin typeface="+mj-lt"/>
              </a:rPr>
              <a:t>кв</a:t>
            </a:r>
            <a:endParaRPr lang="ru-RU" sz="20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3691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b="1" dirty="0" smtClean="0">
                <a:latin typeface="+mj-lt"/>
              </a:rPr>
              <a:t>Державний лад: </a:t>
            </a:r>
            <a:r>
              <a:rPr lang="uk-UA" sz="2000" dirty="0" smtClean="0">
                <a:latin typeface="+mj-lt"/>
              </a:rPr>
              <a:t>республіка</a:t>
            </a:r>
          </a:p>
          <a:p>
            <a:pPr algn="just"/>
            <a:r>
              <a:rPr lang="uk-UA" sz="2000" b="1" dirty="0" smtClean="0">
                <a:latin typeface="+mj-lt"/>
              </a:rPr>
              <a:t>Склад регіону: </a:t>
            </a:r>
            <a:r>
              <a:rPr lang="uk-UA" sz="2000" dirty="0" smtClean="0">
                <a:latin typeface="+mj-lt"/>
              </a:rPr>
              <a:t>8 країв та</a:t>
            </a:r>
          </a:p>
          <a:p>
            <a:pPr algn="just"/>
            <a:r>
              <a:rPr lang="uk-UA" sz="2000" dirty="0" smtClean="0">
                <a:latin typeface="+mj-lt"/>
              </a:rPr>
              <a:t>79 округів </a:t>
            </a:r>
            <a:r>
              <a:rPr lang="en-US" sz="2000" dirty="0" smtClean="0">
                <a:latin typeface="+mj-lt"/>
              </a:rPr>
              <a:t>(</a:t>
            </a:r>
            <a:r>
              <a:rPr lang="uk-UA" sz="2000" dirty="0" smtClean="0">
                <a:latin typeface="+mj-lt"/>
              </a:rPr>
              <a:t>районів)</a:t>
            </a:r>
          </a:p>
          <a:p>
            <a:pPr algn="just"/>
            <a:r>
              <a:rPr lang="uk-UA" sz="2000" dirty="0" smtClean="0">
                <a:latin typeface="+mj-lt"/>
              </a:rPr>
              <a:t>Крім того </a:t>
            </a:r>
            <a:r>
              <a:rPr lang="uk-UA" sz="2000" dirty="0" err="1" smtClean="0">
                <a:latin typeface="+mj-lt"/>
              </a:rPr>
              <a:t>Словаччин</a:t>
            </a:r>
            <a:r>
              <a:rPr lang="en-US" sz="2000" dirty="0" smtClean="0">
                <a:latin typeface="+mj-lt"/>
              </a:rPr>
              <a:t>a </a:t>
            </a:r>
            <a:r>
              <a:rPr lang="uk-UA" sz="2000" dirty="0" smtClean="0">
                <a:latin typeface="+mj-lt"/>
              </a:rPr>
              <a:t>поділяється на територіальні самоврядні одиниці</a:t>
            </a:r>
            <a:endParaRPr lang="en-US" sz="2000" dirty="0" smtClean="0">
              <a:latin typeface="+mj-lt"/>
            </a:endParaRPr>
          </a:p>
          <a:p>
            <a:pPr algn="just"/>
            <a:r>
              <a:rPr lang="en-US" sz="2000" dirty="0" smtClean="0">
                <a:latin typeface="+mj-lt"/>
              </a:rPr>
              <a:t>8 </a:t>
            </a:r>
            <a:r>
              <a:rPr lang="uk-UA" sz="2000" dirty="0" smtClean="0">
                <a:latin typeface="+mj-lt"/>
              </a:rPr>
              <a:t>самоврядних країв - їхні межі збігаються з межами країв</a:t>
            </a:r>
          </a:p>
          <a:p>
            <a:pPr algn="just"/>
            <a:r>
              <a:rPr lang="uk-UA" sz="2000" dirty="0" smtClean="0">
                <a:latin typeface="+mj-lt"/>
              </a:rPr>
              <a:t>населені пункти </a:t>
            </a:r>
            <a:r>
              <a:rPr lang="en-US" sz="2000" dirty="0" smtClean="0">
                <a:latin typeface="+mj-lt"/>
              </a:rPr>
              <a:t>(</a:t>
            </a:r>
            <a:r>
              <a:rPr lang="uk-UA" sz="2000" dirty="0" smtClean="0">
                <a:latin typeface="+mj-lt"/>
              </a:rPr>
              <a:t>по суті села та міста)</a:t>
            </a:r>
          </a:p>
          <a:p>
            <a:pPr algn="just"/>
            <a:r>
              <a:rPr lang="uk-UA" sz="2000" b="1" dirty="0" smtClean="0">
                <a:latin typeface="+mj-lt"/>
              </a:rPr>
              <a:t>Грошова одиниця:</a:t>
            </a:r>
            <a:r>
              <a:rPr lang="uk-UA" sz="2000" dirty="0" smtClean="0">
                <a:latin typeface="+mj-lt"/>
              </a:rPr>
              <a:t> євро</a:t>
            </a:r>
            <a:endParaRPr lang="uk-UA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ЗАГАЛЬНІ ВИДОМОСТІ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ришка&amp;Юляшк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653136"/>
            <a:ext cx="2041004" cy="1530753"/>
          </a:xfrm>
          <a:prstGeom prst="rect">
            <a:avLst/>
          </a:prstGeom>
          <a:noFill/>
        </p:spPr>
      </p:pic>
      <p:pic>
        <p:nvPicPr>
          <p:cNvPr id="1027" name="Picture 3" descr="C:\Users\Иришка&amp;Юляшка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30120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ка&amp;Юляшка\Desktop\словачиина\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1995130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uk-UA" sz="2000" b="1" dirty="0" smtClean="0">
                <a:solidFill>
                  <a:srgbClr val="CC0066"/>
                </a:solidFill>
                <a:latin typeface="Bookman Old Style" pitchFamily="18" charset="0"/>
              </a:rPr>
              <a:t>тип відтворення </a:t>
            </a:r>
            <a:r>
              <a:rPr lang="uk-UA" sz="2000" b="1" dirty="0" smtClean="0">
                <a:solidFill>
                  <a:srgbClr val="00B050"/>
                </a:solidFill>
                <a:latin typeface="Bookman Old Style" pitchFamily="18" charset="0"/>
              </a:rPr>
              <a:t>І</a:t>
            </a:r>
          </a:p>
          <a:p>
            <a:pPr marL="285750" indent="-285750">
              <a:spcBef>
                <a:spcPct val="50000"/>
              </a:spcBef>
            </a:pPr>
            <a:r>
              <a:rPr lang="uk-UA" sz="2000" b="1" dirty="0" smtClean="0">
                <a:solidFill>
                  <a:srgbClr val="FF0066"/>
                </a:solidFill>
                <a:latin typeface="Bookman Old Style" pitchFamily="18" charset="0"/>
              </a:rPr>
              <a:t>Природний приріст – </a:t>
            </a:r>
            <a:r>
              <a:rPr lang="uk-UA" sz="2000" b="1" dirty="0" smtClean="0">
                <a:solidFill>
                  <a:srgbClr val="00B050"/>
                </a:solidFill>
                <a:latin typeface="Bookman Old Style" pitchFamily="18" charset="0"/>
              </a:rPr>
              <a:t>+10;</a:t>
            </a:r>
          </a:p>
          <a:p>
            <a:pPr marL="285750" indent="-285750">
              <a:spcBef>
                <a:spcPct val="50000"/>
              </a:spcBef>
            </a:pPr>
            <a:r>
              <a:rPr lang="uk-UA" sz="2000" b="1" dirty="0" smtClean="0">
                <a:solidFill>
                  <a:srgbClr val="CC0066"/>
                </a:solidFill>
                <a:latin typeface="Bookman Old Style" pitchFamily="18" charset="0"/>
              </a:rPr>
              <a:t>Однонаціональна країна: 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словаки (85,3)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угорці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(9,49%) 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цигани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(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роми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) (1,92%) чехи,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моравани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та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сілезці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(0,93%)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русини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(0,44%)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українці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(0,22%)</a:t>
            </a:r>
            <a:endParaRPr lang="uk-UA" sz="20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spcBef>
                <a:spcPct val="50000"/>
              </a:spcBef>
            </a:pPr>
            <a:r>
              <a:rPr lang="uk-UA" sz="2000" b="1" dirty="0" smtClean="0">
                <a:solidFill>
                  <a:srgbClr val="CC0066"/>
                </a:solidFill>
                <a:latin typeface="Bookman Old Style" pitchFamily="18" charset="0"/>
              </a:rPr>
              <a:t>Релігія – </a:t>
            </a:r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</a:rPr>
              <a:t>християнство (католицизм);</a:t>
            </a:r>
          </a:p>
          <a:p>
            <a:pPr marL="285750" indent="-285750">
              <a:spcBef>
                <a:spcPct val="50000"/>
              </a:spcBef>
            </a:pPr>
            <a:r>
              <a:rPr lang="uk-UA" sz="2000" b="1" dirty="0" smtClean="0">
                <a:solidFill>
                  <a:srgbClr val="CC0066"/>
                </a:solidFill>
                <a:latin typeface="Bookman Old Style" pitchFamily="18" charset="0"/>
              </a:rPr>
              <a:t>Середня густота населення </a:t>
            </a:r>
            <a:r>
              <a:rPr lang="uk-UA" sz="2000" b="1" dirty="0" smtClean="0">
                <a:latin typeface="Bookman Old Style" pitchFamily="18" charset="0"/>
              </a:rPr>
              <a:t>– </a:t>
            </a:r>
            <a:r>
              <a:rPr lang="uk-UA" sz="2000" b="1" dirty="0" smtClean="0">
                <a:solidFill>
                  <a:srgbClr val="FFFF00"/>
                </a:solidFill>
                <a:latin typeface="Bookman Old Style" pitchFamily="18" charset="0"/>
              </a:rPr>
              <a:t>111,6 чол. на км кв.</a:t>
            </a:r>
          </a:p>
          <a:p>
            <a:pPr marL="285750" indent="-285750">
              <a:spcBef>
                <a:spcPct val="50000"/>
              </a:spcBef>
            </a:pPr>
            <a:r>
              <a:rPr lang="uk-UA" sz="2000" b="1" dirty="0" smtClean="0">
                <a:solidFill>
                  <a:srgbClr val="CC0066"/>
                </a:solidFill>
                <a:latin typeface="Bookman Old Style" pitchFamily="18" charset="0"/>
              </a:rPr>
              <a:t>Рівень урбанізації </a:t>
            </a:r>
            <a:r>
              <a:rPr lang="uk-UA" sz="2000" b="1" dirty="0" smtClean="0">
                <a:latin typeface="Bookman Old Style" pitchFamily="18" charset="0"/>
              </a:rPr>
              <a:t>– 53%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556792"/>
            <a:ext cx="4224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CC0066"/>
                </a:solidFill>
                <a:latin typeface="Bookman Old Style" pitchFamily="18" charset="0"/>
              </a:rPr>
              <a:t>Населення: </a:t>
            </a:r>
            <a:r>
              <a:rPr lang="uk-UA" sz="2000" b="1" dirty="0" smtClean="0">
                <a:solidFill>
                  <a:srgbClr val="002060"/>
                </a:solidFill>
                <a:latin typeface="Bookman Old Style" pitchFamily="18" charset="0"/>
              </a:rPr>
              <a:t>5.3 млн. чоловік </a:t>
            </a:r>
            <a:endParaRPr lang="uk-UA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7667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НАСЕЛЕННЯ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88840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uk-UA" sz="2400" dirty="0" smtClean="0"/>
              <a:t>Країна на сході центральної Європи, </a:t>
            </a:r>
          </a:p>
          <a:p>
            <a:pPr marL="457200" indent="-457200"/>
            <a:endParaRPr lang="uk-UA" sz="2400" dirty="0" smtClean="0"/>
          </a:p>
          <a:p>
            <a:pPr marL="457200" indent="-457200"/>
            <a:r>
              <a:rPr lang="uk-UA" sz="2400" dirty="0" smtClean="0"/>
              <a:t>межує на півночі з Чеською республікою й Польщею, сході з Україною, півдні з Угорщиною й заході з Австрією. </a:t>
            </a:r>
          </a:p>
          <a:p>
            <a:pPr marL="457200" indent="-457200"/>
            <a:endParaRPr lang="uk-UA" sz="2400" dirty="0" smtClean="0">
              <a:latin typeface="Bookman Old Style" pitchFamily="18" charset="0"/>
            </a:endParaRPr>
          </a:p>
          <a:p>
            <a:pPr marL="457200" indent="-457200"/>
            <a:r>
              <a:rPr lang="uk-UA" sz="2400" dirty="0" smtClean="0">
                <a:latin typeface="Bookman Old Style" pitchFamily="18" charset="0"/>
              </a:rPr>
              <a:t>Виходу до моря немає.</a:t>
            </a:r>
          </a:p>
          <a:p>
            <a:pPr marL="457200" indent="-457200"/>
            <a:endParaRPr lang="uk-UA" sz="2400" dirty="0" smtClean="0">
              <a:latin typeface="Bookman Old Style" pitchFamily="18" charset="0"/>
            </a:endParaRPr>
          </a:p>
          <a:p>
            <a:pPr marL="457200" indent="-457200"/>
            <a:r>
              <a:rPr lang="uk-UA" sz="2400" dirty="0" smtClean="0">
                <a:latin typeface="Bookman Old Style" pitchFamily="18" charset="0"/>
              </a:rPr>
              <a:t>Словаччина</a:t>
            </a:r>
            <a:r>
              <a:rPr lang="ru-RU" sz="2400" dirty="0" smtClean="0">
                <a:latin typeface="Bookman Old Style" pitchFamily="18" charset="0"/>
              </a:rPr>
              <a:t> є членом: СОТ, МБРР, ОБСЄ, МВФ, ООН, НАТО, МФЧХ, РЄ.</a:t>
            </a:r>
          </a:p>
          <a:p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620688"/>
            <a:ext cx="5308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Географічне</a:t>
            </a:r>
            <a:r>
              <a:rPr lang="ru-RU" sz="3600" dirty="0" smtClean="0">
                <a:solidFill>
                  <a:srgbClr val="FF0000"/>
                </a:solidFill>
              </a:rPr>
              <a:t> положення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кутник 5"/>
          <p:cNvSpPr>
            <a:spLocks noChangeArrowheads="1"/>
          </p:cNvSpPr>
          <p:nvPr/>
        </p:nvSpPr>
        <p:spPr bwMode="auto">
          <a:xfrm>
            <a:off x="755650" y="5373688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Словаччина – переважно гірська країна, велика частина її території розташована в межах Західних Карпат (висота до 2655 м, гора Герлаховські-Штіт в масиві Високих Татр). На південному заході – Придунайська низовина, на південному сході – Потиська низовина.</a:t>
            </a:r>
          </a:p>
        </p:txBody>
      </p:sp>
      <p:pic>
        <p:nvPicPr>
          <p:cNvPr id="2050" name="Picture 2" descr="C:\Users\Иришка&amp;Юляшка\Desktop\словачиина\Kiezmarska_Valley_Tatra_Mountains_Slova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096000" cy="40629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188640"/>
            <a:ext cx="2172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Bookman Old Style" pitchFamily="18" charset="0"/>
              </a:rPr>
              <a:t>Рельєф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uk-UA" dirty="0" smtClean="0">
                <a:solidFill>
                  <a:srgbClr val="FF0000"/>
                </a:solidFill>
                <a:latin typeface="Bookman Old Style" pitchFamily="18" charset="0"/>
              </a:rPr>
              <a:t>Великі міста – Братислава, Кошице, </a:t>
            </a:r>
            <a:r>
              <a:rPr lang="uk-UA" dirty="0" err="1" smtClean="0">
                <a:solidFill>
                  <a:srgbClr val="FF0000"/>
                </a:solidFill>
                <a:latin typeface="Bookman Old Style" pitchFamily="18" charset="0"/>
              </a:rPr>
              <a:t>Нітра</a:t>
            </a:r>
            <a:r>
              <a:rPr lang="uk-UA" dirty="0" smtClean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uk-UA" dirty="0" err="1" smtClean="0">
                <a:solidFill>
                  <a:srgbClr val="FF0000"/>
                </a:solidFill>
                <a:latin typeface="Bookman Old Style" pitchFamily="18" charset="0"/>
              </a:rPr>
              <a:t>Пряшів</a:t>
            </a:r>
            <a:r>
              <a:rPr lang="uk-UA" dirty="0" smtClean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uk-UA" dirty="0" err="1" smtClean="0">
                <a:solidFill>
                  <a:srgbClr val="FF0000"/>
                </a:solidFill>
                <a:latin typeface="Bookman Old Style" pitchFamily="18" charset="0"/>
              </a:rPr>
              <a:t>Банська-Бистриця</a:t>
            </a:r>
            <a:endParaRPr lang="uk-UA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32656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latin typeface="Bookman Old Style" pitchFamily="18" charset="0"/>
              </a:rPr>
              <a:t>Міста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133475"/>
            <a:ext cx="72961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шка&amp;Юляшка\Desktop\словачиина\imag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03848" y="260648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Bookman Old Style" pitchFamily="18" charset="0"/>
              </a:rPr>
              <a:t>Господарство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751344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sz="2000" b="1" dirty="0" smtClean="0">
                <a:solidFill>
                  <a:srgbClr val="FFFF00"/>
                </a:solidFill>
              </a:rPr>
              <a:t>Словаччина – індустріально-аграрна країна. </a:t>
            </a:r>
          </a:p>
          <a:p>
            <a:pPr marL="342900" indent="-342900">
              <a:buFontTx/>
              <a:buAutoNum type="arabicPeriod"/>
            </a:pPr>
            <a:r>
              <a:rPr lang="uk-UA" sz="2000" b="1" dirty="0" smtClean="0">
                <a:solidFill>
                  <a:srgbClr val="FFFF00"/>
                </a:solidFill>
              </a:rPr>
              <a:t>Є чорна і кольорова металургія, машинобудування, нафтопереробна, нафтохімічна, хімічна, лісова, деревообробна, текстильна, харчова промисловість. </a:t>
            </a:r>
          </a:p>
          <a:p>
            <a:pPr marL="342900" indent="-342900">
              <a:buFontTx/>
              <a:buAutoNum type="arabicPeriod"/>
            </a:pPr>
            <a:r>
              <a:rPr lang="uk-UA" sz="2000" b="1" dirty="0" smtClean="0">
                <a:solidFill>
                  <a:srgbClr val="FFFF00"/>
                </a:solidFill>
              </a:rPr>
              <a:t>Споруджено каскад ГЭС на річці Ваги. </a:t>
            </a:r>
          </a:p>
          <a:p>
            <a:pPr marL="342900" indent="-342900">
              <a:buFontTx/>
              <a:buAutoNum type="arabicPeriod"/>
            </a:pPr>
            <a:r>
              <a:rPr lang="uk-UA" sz="2000" b="1" dirty="0" smtClean="0">
                <a:solidFill>
                  <a:srgbClr val="FFFF00"/>
                </a:solidFill>
              </a:rPr>
              <a:t>Головні промислові центри: Братислава і </a:t>
            </a:r>
            <a:r>
              <a:rPr lang="uk-UA" sz="2000" b="1" dirty="0" err="1" smtClean="0">
                <a:solidFill>
                  <a:srgbClr val="FFFF00"/>
                </a:solidFill>
              </a:rPr>
              <a:t>Кошіце</a:t>
            </a:r>
            <a:r>
              <a:rPr lang="uk-UA" sz="2000" b="1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uk-UA" sz="2000" b="1" dirty="0" smtClean="0">
                <a:solidFill>
                  <a:srgbClr val="FFFF00"/>
                </a:solidFill>
              </a:rPr>
              <a:t>У сільському господарстві переважає землеробство (зернові, цукровий буряк і ін.). </a:t>
            </a:r>
          </a:p>
          <a:p>
            <a:pPr marL="342900" indent="-342900">
              <a:buFontTx/>
              <a:buAutoNum type="arabicPeriod"/>
            </a:pPr>
            <a:r>
              <a:rPr lang="uk-UA" sz="2000" b="1" dirty="0" smtClean="0">
                <a:solidFill>
                  <a:srgbClr val="FFFF00"/>
                </a:solidFill>
              </a:rPr>
              <a:t>Розвинуте садівництво та виноградарство. </a:t>
            </a:r>
          </a:p>
          <a:p>
            <a:pPr marL="342900" indent="-342900">
              <a:buFontTx/>
              <a:buAutoNum type="arabicPeriod"/>
            </a:pPr>
            <a:r>
              <a:rPr lang="uk-UA" sz="2000" b="1" dirty="0" smtClean="0">
                <a:solidFill>
                  <a:srgbClr val="FFFF00"/>
                </a:solidFill>
              </a:rPr>
              <a:t>В тваринництві – м’ясо-молочне скотарство. 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288" y="323850"/>
            <a:ext cx="8640762" cy="584200"/>
          </a:xfrm>
        </p:spPr>
        <p:txBody>
          <a:bodyPr/>
          <a:lstStyle/>
          <a:p>
            <a:pPr marL="182880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0099"/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rgbClr val="FF0000"/>
                </a:solidFill>
                <a:latin typeface="Bookman Old Style" pitchFamily="18" charset="0"/>
              </a:rPr>
              <a:t>Корисні копалини</a:t>
            </a:r>
            <a:r>
              <a:rPr lang="ru-RU" sz="3600" b="1" dirty="0" smtClean="0">
                <a:solidFill>
                  <a:srgbClr val="000099"/>
                </a:solidFill>
                <a:latin typeface="AcademyCTT" pitchFamily="2" charset="0"/>
              </a:rPr>
              <a:t>»</a:t>
            </a:r>
            <a:endParaRPr lang="uk-UA" sz="3600" b="1" dirty="0">
              <a:latin typeface="Bookman Old Style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8313" y="1049338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uk-UA">
                <a:latin typeface="Bookman Old Style" pitchFamily="18" charset="0"/>
              </a:rPr>
              <a:t>Ртуть</a:t>
            </a:r>
          </a:p>
          <a:p>
            <a:pPr marL="457200" indent="-457200">
              <a:buFontTx/>
              <a:buAutoNum type="arabicParenR"/>
            </a:pPr>
            <a:r>
              <a:rPr lang="uk-UA">
                <a:latin typeface="Bookman Old Style" pitchFamily="18" charset="0"/>
              </a:rPr>
              <a:t>Буре вугілля</a:t>
            </a:r>
          </a:p>
          <a:p>
            <a:pPr marL="457200" indent="-457200">
              <a:buFontTx/>
              <a:buAutoNum type="arabicParenR"/>
            </a:pPr>
            <a:r>
              <a:rPr lang="uk-UA">
                <a:latin typeface="Bookman Old Style" pitchFamily="18" charset="0"/>
              </a:rPr>
              <a:t>Мідні руди</a:t>
            </a:r>
          </a:p>
          <a:p>
            <a:pPr marL="457200" indent="-457200">
              <a:buFontTx/>
              <a:buAutoNum type="arabicParenR"/>
            </a:pPr>
            <a:r>
              <a:rPr lang="uk-UA">
                <a:latin typeface="Bookman Old Style" pitchFamily="18" charset="0"/>
              </a:rPr>
              <a:t>Сурма</a:t>
            </a:r>
          </a:p>
          <a:p>
            <a:pPr marL="457200" indent="-457200">
              <a:buFontTx/>
              <a:buAutoNum type="arabicParenR"/>
            </a:pPr>
            <a:r>
              <a:rPr lang="uk-UA">
                <a:latin typeface="Bookman Old Style" pitchFamily="18" charset="0"/>
              </a:rPr>
              <a:t>Марганцеві руди </a:t>
            </a:r>
          </a:p>
          <a:p>
            <a:pPr marL="457200" indent="-457200">
              <a:buFontTx/>
              <a:buAutoNum type="arabicParenR"/>
            </a:pPr>
            <a:r>
              <a:rPr lang="uk-UA">
                <a:latin typeface="Bookman Old Style" pitchFamily="18" charset="0"/>
              </a:rPr>
              <a:t>Залізо</a:t>
            </a:r>
          </a:p>
          <a:p>
            <a:pPr marL="457200" indent="-457200"/>
            <a:r>
              <a:rPr lang="uk-UA">
                <a:latin typeface="Bookman Old Style" pitchFamily="18" charset="0"/>
              </a:rPr>
              <a:t>7)   Нікель</a:t>
            </a:r>
          </a:p>
          <a:p>
            <a:pPr marL="457200" indent="-457200">
              <a:buFontTx/>
              <a:buAutoNum type="arabicParenR"/>
            </a:pPr>
            <a:endParaRPr lang="en-US">
              <a:latin typeface="Bookman Old Style" pitchFamily="18" charset="0"/>
            </a:endParaRPr>
          </a:p>
        </p:txBody>
      </p:sp>
      <p:pic>
        <p:nvPicPr>
          <p:cNvPr id="8196" name="Picture 4" descr="http://t2.gstatic.com/images?q=tbn:ANd9GcTTccK0IwQcWEKRUg4I2JuaQ-hrbUmSoJeGfvuKxi6HlW1MiWEi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500438"/>
            <a:ext cx="2635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C:\Documents and Settings\Алексей\Рабочий стол\словаччина\metal_elem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73463"/>
            <a:ext cx="2663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C:\Documents and Settings\Алексей\Рабочий стол\словаччина\3569823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00438"/>
            <a:ext cx="26400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03238" y="332656"/>
            <a:ext cx="8640762" cy="584200"/>
          </a:xfrm>
        </p:spPr>
        <p:txBody>
          <a:bodyPr/>
          <a:lstStyle/>
          <a:p>
            <a:pPr marL="182880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0000"/>
                </a:solidFill>
                <a:latin typeface="Bookman Old Style" pitchFamily="18" charset="0"/>
              </a:rPr>
              <a:t>Зовнішня торгівля</a:t>
            </a:r>
            <a:endParaRPr lang="uk-UA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198563"/>
          <a:ext cx="8569274" cy="398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802"/>
              </a:tblGrid>
              <a:tr h="40843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ookman Old Style" pitchFamily="18" charset="0"/>
                        </a:rPr>
                        <a:t>Експорт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ookman Old Style" pitchFamily="18" charset="0"/>
                        </a:rPr>
                        <a:t>Імпорт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08435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Сталь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Машини</a:t>
                      </a:r>
                      <a:r>
                        <a:rPr lang="uk-UA" baseline="0" dirty="0" smtClean="0"/>
                        <a:t> та обладнання</a:t>
                      </a:r>
                      <a:endParaRPr lang="ru-RU" dirty="0"/>
                    </a:p>
                  </a:txBody>
                  <a:tcPr/>
                </a:tc>
              </a:tr>
              <a:tr h="408435">
                <a:tc>
                  <a:txBody>
                    <a:bodyPr/>
                    <a:lstStyle/>
                    <a:p>
                      <a:r>
                        <a:rPr lang="uk-UA" b="0" baseline="0" dirty="0" smtClean="0">
                          <a:latin typeface="Bookman Old Style" pitchFamily="18" charset="0"/>
                        </a:rPr>
                        <a:t>прокат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транспортні  засоби</a:t>
                      </a:r>
                      <a:endParaRPr lang="ru-RU" dirty="0"/>
                    </a:p>
                  </a:txBody>
                  <a:tcPr/>
                </a:tc>
              </a:tr>
              <a:tr h="714761">
                <a:tc>
                  <a:txBody>
                    <a:bodyPr/>
                    <a:lstStyle/>
                    <a:p>
                      <a:r>
                        <a:rPr lang="uk-UA" b="0" baseline="0" dirty="0" smtClean="0">
                          <a:latin typeface="Bookman Old Style" pitchFamily="18" charset="0"/>
                        </a:rPr>
                        <a:t>продукція важкого машинобудування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паливо</a:t>
                      </a:r>
                      <a:endParaRPr lang="ru-RU" dirty="0"/>
                    </a:p>
                  </a:txBody>
                  <a:tcPr/>
                </a:tc>
              </a:tr>
              <a:tr h="408435">
                <a:tc>
                  <a:txBody>
                    <a:bodyPr/>
                    <a:lstStyle/>
                    <a:p>
                      <a:r>
                        <a:rPr lang="uk-UA" b="0" baseline="0" dirty="0" smtClean="0">
                          <a:latin typeface="Bookman Old Style" pitchFamily="18" charset="0"/>
                        </a:rPr>
                        <a:t>хімікати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хімічні товари</a:t>
                      </a:r>
                      <a:endParaRPr lang="ru-RU" dirty="0"/>
                    </a:p>
                  </a:txBody>
                  <a:tcPr/>
                </a:tc>
              </a:tr>
              <a:tr h="408435">
                <a:tc>
                  <a:txBody>
                    <a:bodyPr/>
                    <a:lstStyle/>
                    <a:p>
                      <a:r>
                        <a:rPr lang="uk-UA" b="0" baseline="0" dirty="0" smtClean="0">
                          <a:latin typeface="Bookman Old Style" pitchFamily="18" charset="0"/>
                        </a:rPr>
                        <a:t>зброя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промислові споживчі товари</a:t>
                      </a:r>
                      <a:endParaRPr lang="ru-RU" dirty="0"/>
                    </a:p>
                  </a:txBody>
                  <a:tcPr/>
                </a:tc>
              </a:tr>
              <a:tr h="408435">
                <a:tc>
                  <a:txBody>
                    <a:bodyPr/>
                    <a:lstStyle/>
                    <a:p>
                      <a:r>
                        <a:rPr lang="uk-UA" b="0" baseline="0" dirty="0" smtClean="0">
                          <a:latin typeface="Bookman Old Style" pitchFamily="18" charset="0"/>
                        </a:rPr>
                        <a:t>річкові судна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435">
                <a:tc>
                  <a:txBody>
                    <a:bodyPr/>
                    <a:lstStyle/>
                    <a:p>
                      <a:r>
                        <a:rPr lang="uk-UA" b="0" baseline="0" dirty="0" smtClean="0">
                          <a:latin typeface="Bookman Old Style" pitchFamily="18" charset="0"/>
                        </a:rPr>
                        <a:t>залізничні вагони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435">
                <a:tc>
                  <a:txBody>
                    <a:bodyPr/>
                    <a:lstStyle/>
                    <a:p>
                      <a:r>
                        <a:rPr lang="uk-UA" b="0" baseline="0" dirty="0" smtClean="0">
                          <a:latin typeface="Bookman Old Style" pitchFamily="18" charset="0"/>
                        </a:rPr>
                        <a:t>сільськогосподарська продукція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Трение физика</Template>
  <TotalTime>73</TotalTime>
  <Words>367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Скругленный</vt:lpstr>
      <vt:lpstr>Оформление по умолчанию</vt:lpstr>
      <vt:lpstr>Трава</vt:lpstr>
      <vt:lpstr>Beam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«Корисні копалини»</vt:lpstr>
      <vt:lpstr>Зовнішня торгівля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Иришка&amp;Юляшка</dc:creator>
  <cp:lastModifiedBy>Иришка&amp;Юляшка</cp:lastModifiedBy>
  <cp:revision>12</cp:revision>
  <dcterms:created xsi:type="dcterms:W3CDTF">2013-01-28T17:47:52Z</dcterms:created>
  <dcterms:modified xsi:type="dcterms:W3CDTF">2013-01-29T20:04:15Z</dcterms:modified>
</cp:coreProperties>
</file>